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1" r:id="rId1"/>
    <p:sldMasterId id="2147483648" r:id="rId2"/>
  </p:sldMasterIdLst>
  <p:notesMasterIdLst>
    <p:notesMasterId r:id="rId114"/>
  </p:notesMasterIdLst>
  <p:handoutMasterIdLst>
    <p:handoutMasterId r:id="rId115"/>
  </p:handoutMasterIdLst>
  <p:sldIdLst>
    <p:sldId id="559" r:id="rId3"/>
    <p:sldId id="573" r:id="rId4"/>
    <p:sldId id="718" r:id="rId5"/>
    <p:sldId id="719" r:id="rId6"/>
    <p:sldId id="720" r:id="rId7"/>
    <p:sldId id="721" r:id="rId8"/>
    <p:sldId id="722" r:id="rId9"/>
    <p:sldId id="723" r:id="rId10"/>
    <p:sldId id="724" r:id="rId11"/>
    <p:sldId id="725" r:id="rId12"/>
    <p:sldId id="726" r:id="rId13"/>
    <p:sldId id="727" r:id="rId14"/>
    <p:sldId id="728" r:id="rId15"/>
    <p:sldId id="729" r:id="rId16"/>
    <p:sldId id="730" r:id="rId17"/>
    <p:sldId id="731" r:id="rId18"/>
    <p:sldId id="732" r:id="rId19"/>
    <p:sldId id="733" r:id="rId20"/>
    <p:sldId id="736" r:id="rId21"/>
    <p:sldId id="639" r:id="rId22"/>
    <p:sldId id="638" r:id="rId23"/>
    <p:sldId id="646" r:id="rId24"/>
    <p:sldId id="644" r:id="rId25"/>
    <p:sldId id="650" r:id="rId26"/>
    <p:sldId id="640" r:id="rId27"/>
    <p:sldId id="645" r:id="rId28"/>
    <p:sldId id="647" r:id="rId29"/>
    <p:sldId id="649" r:id="rId30"/>
    <p:sldId id="635" r:id="rId31"/>
    <p:sldId id="574" r:id="rId32"/>
    <p:sldId id="561" r:id="rId33"/>
    <p:sldId id="589" r:id="rId34"/>
    <p:sldId id="648" r:id="rId35"/>
    <p:sldId id="738" r:id="rId36"/>
    <p:sldId id="578" r:id="rId37"/>
    <p:sldId id="651" r:id="rId38"/>
    <p:sldId id="581" r:id="rId39"/>
    <p:sldId id="511" r:id="rId40"/>
    <p:sldId id="582" r:id="rId41"/>
    <p:sldId id="595" r:id="rId42"/>
    <p:sldId id="603" r:id="rId43"/>
    <p:sldId id="652" r:id="rId44"/>
    <p:sldId id="583" r:id="rId45"/>
    <p:sldId id="610" r:id="rId46"/>
    <p:sldId id="739" r:id="rId47"/>
    <p:sldId id="552" r:id="rId48"/>
    <p:sldId id="569" r:id="rId49"/>
    <p:sldId id="570" r:id="rId50"/>
    <p:sldId id="604" r:id="rId51"/>
    <p:sldId id="605" r:id="rId52"/>
    <p:sldId id="553" r:id="rId53"/>
    <p:sldId id="606" r:id="rId54"/>
    <p:sldId id="591" r:id="rId55"/>
    <p:sldId id="613" r:id="rId56"/>
    <p:sldId id="617" r:id="rId57"/>
    <p:sldId id="512" r:id="rId58"/>
    <p:sldId id="515" r:id="rId59"/>
    <p:sldId id="624" r:id="rId60"/>
    <p:sldId id="625" r:id="rId61"/>
    <p:sldId id="516" r:id="rId62"/>
    <p:sldId id="626" r:id="rId63"/>
    <p:sldId id="622" r:id="rId64"/>
    <p:sldId id="740" r:id="rId65"/>
    <p:sldId id="632" r:id="rId66"/>
    <p:sldId id="673" r:id="rId67"/>
    <p:sldId id="631" r:id="rId68"/>
    <p:sldId id="674" r:id="rId69"/>
    <p:sldId id="676" r:id="rId70"/>
    <p:sldId id="267" r:id="rId71"/>
    <p:sldId id="677" r:id="rId72"/>
    <p:sldId id="678" r:id="rId73"/>
    <p:sldId id="679" r:id="rId74"/>
    <p:sldId id="680" r:id="rId75"/>
    <p:sldId id="741" r:id="rId76"/>
    <p:sldId id="682" r:id="rId77"/>
    <p:sldId id="683" r:id="rId78"/>
    <p:sldId id="688" r:id="rId79"/>
    <p:sldId id="689" r:id="rId80"/>
    <p:sldId id="690" r:id="rId81"/>
    <p:sldId id="691" r:id="rId82"/>
    <p:sldId id="692" r:id="rId83"/>
    <p:sldId id="693" r:id="rId84"/>
    <p:sldId id="742" r:id="rId85"/>
    <p:sldId id="695" r:id="rId86"/>
    <p:sldId id="696" r:id="rId87"/>
    <p:sldId id="697" r:id="rId88"/>
    <p:sldId id="698" r:id="rId89"/>
    <p:sldId id="699" r:id="rId90"/>
    <p:sldId id="743" r:id="rId91"/>
    <p:sldId id="701" r:id="rId92"/>
    <p:sldId id="704" r:id="rId93"/>
    <p:sldId id="705" r:id="rId94"/>
    <p:sldId id="706" r:id="rId95"/>
    <p:sldId id="707" r:id="rId96"/>
    <p:sldId id="708" r:id="rId97"/>
    <p:sldId id="710" r:id="rId98"/>
    <p:sldId id="711" r:id="rId99"/>
    <p:sldId id="713" r:id="rId100"/>
    <p:sldId id="715" r:id="rId101"/>
    <p:sldId id="716" r:id="rId102"/>
    <p:sldId id="717" r:id="rId103"/>
    <p:sldId id="628" r:id="rId104"/>
    <p:sldId id="588" r:id="rId105"/>
    <p:sldId id="627" r:id="rId106"/>
    <p:sldId id="594" r:id="rId107"/>
    <p:sldId id="744" r:id="rId108"/>
    <p:sldId id="546" r:id="rId109"/>
    <p:sldId id="593" r:id="rId110"/>
    <p:sldId id="586" r:id="rId111"/>
    <p:sldId id="636" r:id="rId112"/>
    <p:sldId id="637" r:id="rId113"/>
  </p:sldIdLst>
  <p:sldSz cx="9144000" cy="6858000" type="screen4x3"/>
  <p:notesSz cx="6797675" cy="9928225"/>
  <p:custDataLst>
    <p:tags r:id="rId11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kin, Jim" initials="HJ" lastIdx="1" clrIdx="0">
    <p:extLst>
      <p:ext uri="{19B8F6BF-5375-455C-9EA6-DF929625EA0E}">
        <p15:presenceInfo xmlns:p15="http://schemas.microsoft.com/office/powerpoint/2012/main" userId="Harkin, J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A360"/>
    <a:srgbClr val="CC9900"/>
    <a:srgbClr val="3333FF"/>
    <a:srgbClr val="0000FF"/>
    <a:srgbClr val="FF3300"/>
    <a:srgbClr val="D65E05"/>
    <a:srgbClr val="004A8C"/>
    <a:srgbClr val="3333CC"/>
    <a:srgbClr val="EAEAEA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87" autoAdjust="0"/>
    <p:restoredTop sz="85731" autoAdjust="0"/>
  </p:normalViewPr>
  <p:slideViewPr>
    <p:cSldViewPr snapToGrid="0">
      <p:cViewPr varScale="1">
        <p:scale>
          <a:sx n="140" d="100"/>
          <a:sy n="140" d="100"/>
        </p:scale>
        <p:origin x="1412" y="76"/>
      </p:cViewPr>
      <p:guideLst>
        <p:guide orient="horz" pos="25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5120" y="6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commentAuthors" Target="commentAuthor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ableStyles" Target="tableStyles.xml"/><Relationship Id="rId142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notesMaster" Target="notesMasters/notesMaster1.xml"/><Relationship Id="rId119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kin, Jim" userId="23270e53-8d4e-42f5-856a-0c5f0e5b9b42" providerId="ADAL" clId="{FFF98852-35AE-4ACA-B522-92BCF87EED75}"/>
    <pc:docChg chg="undo custSel addSld delSld modSld sldOrd">
      <pc:chgData name="Harkin, Jim" userId="23270e53-8d4e-42f5-856a-0c5f0e5b9b42" providerId="ADAL" clId="{FFF98852-35AE-4ACA-B522-92BCF87EED75}" dt="2020-06-10T23:50:15.273" v="3161"/>
      <pc:docMkLst>
        <pc:docMk/>
      </pc:docMkLst>
      <pc:sldChg chg="addSp delSp modSp">
        <pc:chgData name="Harkin, Jim" userId="23270e53-8d4e-42f5-856a-0c5f0e5b9b42" providerId="ADAL" clId="{FFF98852-35AE-4ACA-B522-92BCF87EED75}" dt="2020-06-06T17:04:12.488" v="521" actId="1036"/>
        <pc:sldMkLst>
          <pc:docMk/>
          <pc:sldMk cId="3792372687" sldId="306"/>
        </pc:sldMkLst>
        <pc:spChg chg="del">
          <ac:chgData name="Harkin, Jim" userId="23270e53-8d4e-42f5-856a-0c5f0e5b9b42" providerId="ADAL" clId="{FFF98852-35AE-4ACA-B522-92BCF87EED75}" dt="2020-06-06T17:02:31.764" v="513" actId="478"/>
          <ac:spMkLst>
            <pc:docMk/>
            <pc:sldMk cId="3792372687" sldId="306"/>
            <ac:spMk id="4" creationId="{E64FE12C-F5A5-AD4D-A272-3B2E21E48C4C}"/>
          </ac:spMkLst>
        </pc:spChg>
        <pc:spChg chg="add mod">
          <ac:chgData name="Harkin, Jim" userId="23270e53-8d4e-42f5-856a-0c5f0e5b9b42" providerId="ADAL" clId="{FFF98852-35AE-4ACA-B522-92BCF87EED75}" dt="2020-06-06T17:02:31.764" v="513" actId="478"/>
          <ac:spMkLst>
            <pc:docMk/>
            <pc:sldMk cId="3792372687" sldId="306"/>
            <ac:spMk id="5" creationId="{BB04C565-14F7-43AE-B507-3D0E55148B5F}"/>
          </ac:spMkLst>
        </pc:spChg>
        <pc:picChg chg="add mod">
          <ac:chgData name="Harkin, Jim" userId="23270e53-8d4e-42f5-856a-0c5f0e5b9b42" providerId="ADAL" clId="{FFF98852-35AE-4ACA-B522-92BCF87EED75}" dt="2020-06-06T17:04:12.488" v="521" actId="1036"/>
          <ac:picMkLst>
            <pc:docMk/>
            <pc:sldMk cId="3792372687" sldId="306"/>
            <ac:picMk id="8194" creationId="{5218D800-F76C-49A8-824B-09F9F74E4B2C}"/>
          </ac:picMkLst>
        </pc:picChg>
      </pc:sldChg>
      <pc:sldChg chg="modSp mod ord modShow">
        <pc:chgData name="Harkin, Jim" userId="23270e53-8d4e-42f5-856a-0c5f0e5b9b42" providerId="ADAL" clId="{FFF98852-35AE-4ACA-B522-92BCF87EED75}" dt="2020-06-08T19:46:57.705" v="1876" actId="729"/>
        <pc:sldMkLst>
          <pc:docMk/>
          <pc:sldMk cId="3145483986" sldId="310"/>
        </pc:sldMkLst>
        <pc:spChg chg="mod">
          <ac:chgData name="Harkin, Jim" userId="23270e53-8d4e-42f5-856a-0c5f0e5b9b42" providerId="ADAL" clId="{FFF98852-35AE-4ACA-B522-92BCF87EED75}" dt="2020-06-06T17:15:47.104" v="675" actId="6549"/>
          <ac:spMkLst>
            <pc:docMk/>
            <pc:sldMk cId="3145483986" sldId="310"/>
            <ac:spMk id="4" creationId="{E64FE12C-F5A5-AD4D-A272-3B2E21E48C4C}"/>
          </ac:spMkLst>
        </pc:spChg>
      </pc:sldChg>
      <pc:sldChg chg="modSp mod ord modShow">
        <pc:chgData name="Harkin, Jim" userId="23270e53-8d4e-42f5-856a-0c5f0e5b9b42" providerId="ADAL" clId="{FFF98852-35AE-4ACA-B522-92BCF87EED75}" dt="2020-06-08T20:16:47.596" v="2072" actId="729"/>
        <pc:sldMkLst>
          <pc:docMk/>
          <pc:sldMk cId="2941908183" sldId="311"/>
        </pc:sldMkLst>
        <pc:spChg chg="mod">
          <ac:chgData name="Harkin, Jim" userId="23270e53-8d4e-42f5-856a-0c5f0e5b9b42" providerId="ADAL" clId="{FFF98852-35AE-4ACA-B522-92BCF87EED75}" dt="2020-06-06T17:15:42.865" v="674" actId="6549"/>
          <ac:spMkLst>
            <pc:docMk/>
            <pc:sldMk cId="2941908183" sldId="311"/>
            <ac:spMk id="4" creationId="{E64FE12C-F5A5-AD4D-A272-3B2E21E48C4C}"/>
          </ac:spMkLst>
        </pc:spChg>
      </pc:sldChg>
      <pc:sldChg chg="modSp mod">
        <pc:chgData name="Harkin, Jim" userId="23270e53-8d4e-42f5-856a-0c5f0e5b9b42" providerId="ADAL" clId="{FFF98852-35AE-4ACA-B522-92BCF87EED75}" dt="2020-06-10T23:17:52.354" v="2776" actId="5793"/>
        <pc:sldMkLst>
          <pc:docMk/>
          <pc:sldMk cId="2168976468" sldId="552"/>
        </pc:sldMkLst>
        <pc:spChg chg="mod">
          <ac:chgData name="Harkin, Jim" userId="23270e53-8d4e-42f5-856a-0c5f0e5b9b42" providerId="ADAL" clId="{FFF98852-35AE-4ACA-B522-92BCF87EED75}" dt="2020-06-10T23:17:52.354" v="2776" actId="5793"/>
          <ac:spMkLst>
            <pc:docMk/>
            <pc:sldMk cId="2168976468" sldId="552"/>
            <ac:spMk id="9" creationId="{33C0B4DE-AF37-49CA-95B1-073903C9771E}"/>
          </ac:spMkLst>
        </pc:spChg>
      </pc:sldChg>
      <pc:sldChg chg="ord">
        <pc:chgData name="Harkin, Jim" userId="23270e53-8d4e-42f5-856a-0c5f0e5b9b42" providerId="ADAL" clId="{FFF98852-35AE-4ACA-B522-92BCF87EED75}" dt="2020-06-10T23:29:46.514" v="2801"/>
        <pc:sldMkLst>
          <pc:docMk/>
          <pc:sldMk cId="1724796120" sldId="553"/>
        </pc:sldMkLst>
      </pc:sldChg>
      <pc:sldChg chg="modSp mod">
        <pc:chgData name="Harkin, Jim" userId="23270e53-8d4e-42f5-856a-0c5f0e5b9b42" providerId="ADAL" clId="{FFF98852-35AE-4ACA-B522-92BCF87EED75}" dt="2020-06-06T15:50:38.971" v="165" actId="20577"/>
        <pc:sldMkLst>
          <pc:docMk/>
          <pc:sldMk cId="2260023875" sldId="559"/>
        </pc:sldMkLst>
        <pc:spChg chg="mod">
          <ac:chgData name="Harkin, Jim" userId="23270e53-8d4e-42f5-856a-0c5f0e5b9b42" providerId="ADAL" clId="{FFF98852-35AE-4ACA-B522-92BCF87EED75}" dt="2020-06-06T15:50:38.971" v="165" actId="20577"/>
          <ac:spMkLst>
            <pc:docMk/>
            <pc:sldMk cId="2260023875" sldId="559"/>
            <ac:spMk id="8" creationId="{00000000-0000-0000-0000-000000000000}"/>
          </ac:spMkLst>
        </pc:spChg>
        <pc:spChg chg="mod">
          <ac:chgData name="Harkin, Jim" userId="23270e53-8d4e-42f5-856a-0c5f0e5b9b42" providerId="ADAL" clId="{FFF98852-35AE-4ACA-B522-92BCF87EED75}" dt="2020-06-06T15:49:18.416" v="76" actId="6549"/>
          <ac:spMkLst>
            <pc:docMk/>
            <pc:sldMk cId="2260023875" sldId="559"/>
            <ac:spMk id="8194" creationId="{00000000-0000-0000-0000-000000000000}"/>
          </ac:spMkLst>
        </pc:spChg>
      </pc:sldChg>
      <pc:sldChg chg="addSp delSp modSp del mod">
        <pc:chgData name="Harkin, Jim" userId="23270e53-8d4e-42f5-856a-0c5f0e5b9b42" providerId="ADAL" clId="{FFF98852-35AE-4ACA-B522-92BCF87EED75}" dt="2020-06-06T19:42:26.639" v="1148" actId="47"/>
        <pc:sldMkLst>
          <pc:docMk/>
          <pc:sldMk cId="405004205" sldId="560"/>
        </pc:sldMkLst>
        <pc:spChg chg="mod">
          <ac:chgData name="Harkin, Jim" userId="23270e53-8d4e-42f5-856a-0c5f0e5b9b42" providerId="ADAL" clId="{FFF98852-35AE-4ACA-B522-92BCF87EED75}" dt="2020-06-06T19:40:15.154" v="1125" actId="1076"/>
          <ac:spMkLst>
            <pc:docMk/>
            <pc:sldMk cId="405004205" sldId="560"/>
            <ac:spMk id="3" creationId="{1B239F6B-B3D5-473F-B5F4-7A2DF4EC8EF9}"/>
          </ac:spMkLst>
        </pc:spChg>
        <pc:spChg chg="del">
          <ac:chgData name="Harkin, Jim" userId="23270e53-8d4e-42f5-856a-0c5f0e5b9b42" providerId="ADAL" clId="{FFF98852-35AE-4ACA-B522-92BCF87EED75}" dt="2020-06-06T19:40:56.022" v="1137" actId="478"/>
          <ac:spMkLst>
            <pc:docMk/>
            <pc:sldMk cId="405004205" sldId="560"/>
            <ac:spMk id="5" creationId="{DF24F7BE-5354-4CE2-8445-FE61175C3793}"/>
          </ac:spMkLst>
        </pc:spChg>
        <pc:spChg chg="add del mod">
          <ac:chgData name="Harkin, Jim" userId="23270e53-8d4e-42f5-856a-0c5f0e5b9b42" providerId="ADAL" clId="{FFF98852-35AE-4ACA-B522-92BCF87EED75}" dt="2020-06-06T19:07:48.677" v="1051" actId="478"/>
          <ac:spMkLst>
            <pc:docMk/>
            <pc:sldMk cId="405004205" sldId="560"/>
            <ac:spMk id="6" creationId="{6DC5DF80-27A9-490E-9224-B5D68365AE44}"/>
          </ac:spMkLst>
        </pc:spChg>
        <pc:spChg chg="del">
          <ac:chgData name="Harkin, Jim" userId="23270e53-8d4e-42f5-856a-0c5f0e5b9b42" providerId="ADAL" clId="{FFF98852-35AE-4ACA-B522-92BCF87EED75}" dt="2020-06-06T19:41:10.136" v="1138" actId="478"/>
          <ac:spMkLst>
            <pc:docMk/>
            <pc:sldMk cId="405004205" sldId="560"/>
            <ac:spMk id="9" creationId="{D65E0D8B-A51F-4B91-A5BD-1DD8C9941326}"/>
          </ac:spMkLst>
        </pc:spChg>
        <pc:spChg chg="mod">
          <ac:chgData name="Harkin, Jim" userId="23270e53-8d4e-42f5-856a-0c5f0e5b9b42" providerId="ADAL" clId="{FFF98852-35AE-4ACA-B522-92BCF87EED75}" dt="2020-06-06T19:40:51.296" v="1135" actId="1076"/>
          <ac:spMkLst>
            <pc:docMk/>
            <pc:sldMk cId="405004205" sldId="560"/>
            <ac:spMk id="10" creationId="{636416F2-F718-4932-9306-B6A536DA01D5}"/>
          </ac:spMkLst>
        </pc:spChg>
        <pc:spChg chg="add mod">
          <ac:chgData name="Harkin, Jim" userId="23270e53-8d4e-42f5-856a-0c5f0e5b9b42" providerId="ADAL" clId="{FFF98852-35AE-4ACA-B522-92BCF87EED75}" dt="2020-06-06T19:41:10.818" v="1139"/>
          <ac:spMkLst>
            <pc:docMk/>
            <pc:sldMk cId="405004205" sldId="560"/>
            <ac:spMk id="12" creationId="{BE8CFB9D-24A4-451C-9619-4475C015850F}"/>
          </ac:spMkLst>
        </pc:spChg>
        <pc:spChg chg="add mod">
          <ac:chgData name="Harkin, Jim" userId="23270e53-8d4e-42f5-856a-0c5f0e5b9b42" providerId="ADAL" clId="{FFF98852-35AE-4ACA-B522-92BCF87EED75}" dt="2020-06-06T19:41:10.818" v="1139"/>
          <ac:spMkLst>
            <pc:docMk/>
            <pc:sldMk cId="405004205" sldId="560"/>
            <ac:spMk id="13" creationId="{053DD275-7C8A-45C3-9360-92C07F083BEE}"/>
          </ac:spMkLst>
        </pc:spChg>
        <pc:picChg chg="mod">
          <ac:chgData name="Harkin, Jim" userId="23270e53-8d4e-42f5-856a-0c5f0e5b9b42" providerId="ADAL" clId="{FFF98852-35AE-4ACA-B522-92BCF87EED75}" dt="2020-06-06T19:37:27.974" v="1091" actId="14100"/>
          <ac:picMkLst>
            <pc:docMk/>
            <pc:sldMk cId="405004205" sldId="560"/>
            <ac:picMk id="2" creationId="{E0B9214B-F0B3-4295-B8F7-C301F35380A5}"/>
          </ac:picMkLst>
        </pc:picChg>
        <pc:picChg chg="add del mod">
          <ac:chgData name="Harkin, Jim" userId="23270e53-8d4e-42f5-856a-0c5f0e5b9b42" providerId="ADAL" clId="{FFF98852-35AE-4ACA-B522-92BCF87EED75}" dt="2020-06-06T19:07:42.245" v="1050" actId="478"/>
          <ac:picMkLst>
            <pc:docMk/>
            <pc:sldMk cId="405004205" sldId="560"/>
            <ac:picMk id="4" creationId="{EE18641D-1BD0-4968-AE14-0607F9907F2C}"/>
          </ac:picMkLst>
        </pc:picChg>
        <pc:picChg chg="del">
          <ac:chgData name="Harkin, Jim" userId="23270e53-8d4e-42f5-856a-0c5f0e5b9b42" providerId="ADAL" clId="{FFF98852-35AE-4ACA-B522-92BCF87EED75}" dt="2020-06-06T19:40:53.456" v="1136" actId="478"/>
          <ac:picMkLst>
            <pc:docMk/>
            <pc:sldMk cId="405004205" sldId="560"/>
            <ac:picMk id="11" creationId="{8200AFDC-0C61-4F09-9F97-F94B5D90C0A8}"/>
          </ac:picMkLst>
        </pc:picChg>
        <pc:picChg chg="add del mod">
          <ac:chgData name="Harkin, Jim" userId="23270e53-8d4e-42f5-856a-0c5f0e5b9b42" providerId="ADAL" clId="{FFF98852-35AE-4ACA-B522-92BCF87EED75}" dt="2020-06-06T19:07:39.878" v="1049" actId="478"/>
          <ac:picMkLst>
            <pc:docMk/>
            <pc:sldMk cId="405004205" sldId="560"/>
            <ac:picMk id="9218" creationId="{C761FC78-134F-486F-AD1E-32F85542ED17}"/>
          </ac:picMkLst>
        </pc:picChg>
      </pc:sldChg>
      <pc:sldChg chg="modSp mod modAnim">
        <pc:chgData name="Harkin, Jim" userId="23270e53-8d4e-42f5-856a-0c5f0e5b9b42" providerId="ADAL" clId="{FFF98852-35AE-4ACA-B522-92BCF87EED75}" dt="2020-06-10T23:19:59.255" v="2780"/>
        <pc:sldMkLst>
          <pc:docMk/>
          <pc:sldMk cId="3610998110" sldId="569"/>
        </pc:sldMkLst>
        <pc:spChg chg="mod">
          <ac:chgData name="Harkin, Jim" userId="23270e53-8d4e-42f5-856a-0c5f0e5b9b42" providerId="ADAL" clId="{FFF98852-35AE-4ACA-B522-92BCF87EED75}" dt="2020-06-10T23:18:19.748" v="2778" actId="113"/>
          <ac:spMkLst>
            <pc:docMk/>
            <pc:sldMk cId="3610998110" sldId="569"/>
            <ac:spMk id="8" creationId="{00000000-0000-0000-0000-000000000000}"/>
          </ac:spMkLst>
        </pc:spChg>
        <pc:spChg chg="mod">
          <ac:chgData name="Harkin, Jim" userId="23270e53-8d4e-42f5-856a-0c5f0e5b9b42" providerId="ADAL" clId="{FFF98852-35AE-4ACA-B522-92BCF87EED75}" dt="2020-06-10T23:18:21.243" v="2779" actId="113"/>
          <ac:spMkLst>
            <pc:docMk/>
            <pc:sldMk cId="3610998110" sldId="569"/>
            <ac:spMk id="13" creationId="{00000000-0000-0000-0000-000000000000}"/>
          </ac:spMkLst>
        </pc:spChg>
        <pc:spChg chg="mod">
          <ac:chgData name="Harkin, Jim" userId="23270e53-8d4e-42f5-856a-0c5f0e5b9b42" providerId="ADAL" clId="{FFF98852-35AE-4ACA-B522-92BCF87EED75}" dt="2020-06-10T23:18:17.959" v="2777" actId="113"/>
          <ac:spMkLst>
            <pc:docMk/>
            <pc:sldMk cId="3610998110" sldId="569"/>
            <ac:spMk id="14" creationId="{00000000-0000-0000-0000-000000000000}"/>
          </ac:spMkLst>
        </pc:spChg>
      </pc:sldChg>
      <pc:sldChg chg="addSp modSp mod">
        <pc:chgData name="Harkin, Jim" userId="23270e53-8d4e-42f5-856a-0c5f0e5b9b42" providerId="ADAL" clId="{FFF98852-35AE-4ACA-B522-92BCF87EED75}" dt="2020-06-10T22:26:44.738" v="2626" actId="207"/>
        <pc:sldMkLst>
          <pc:docMk/>
          <pc:sldMk cId="4173404599" sldId="574"/>
        </pc:sldMkLst>
        <pc:spChg chg="mod">
          <ac:chgData name="Harkin, Jim" userId="23270e53-8d4e-42f5-856a-0c5f0e5b9b42" providerId="ADAL" clId="{FFF98852-35AE-4ACA-B522-92BCF87EED75}" dt="2020-06-10T22:24:35.629" v="2610" actId="115"/>
          <ac:spMkLst>
            <pc:docMk/>
            <pc:sldMk cId="4173404599" sldId="574"/>
            <ac:spMk id="7" creationId="{00000000-0000-0000-0000-000000000000}"/>
          </ac:spMkLst>
        </pc:spChg>
        <pc:spChg chg="add mod">
          <ac:chgData name="Harkin, Jim" userId="23270e53-8d4e-42f5-856a-0c5f0e5b9b42" providerId="ADAL" clId="{FFF98852-35AE-4ACA-B522-92BCF87EED75}" dt="2020-06-06T21:13:42.480" v="1692" actId="20577"/>
          <ac:spMkLst>
            <pc:docMk/>
            <pc:sldMk cId="4173404599" sldId="574"/>
            <ac:spMk id="8" creationId="{68455710-EE36-4B58-97AC-6ECC92D3C4CC}"/>
          </ac:spMkLst>
        </pc:spChg>
        <pc:spChg chg="mod">
          <ac:chgData name="Harkin, Jim" userId="23270e53-8d4e-42f5-856a-0c5f0e5b9b42" providerId="ADAL" clId="{FFF98852-35AE-4ACA-B522-92BCF87EED75}" dt="2020-06-10T22:24:14.421" v="2606" actId="207"/>
          <ac:spMkLst>
            <pc:docMk/>
            <pc:sldMk cId="4173404599" sldId="574"/>
            <ac:spMk id="11" creationId="{00000000-0000-0000-0000-000000000000}"/>
          </ac:spMkLst>
        </pc:spChg>
        <pc:spChg chg="mod">
          <ac:chgData name="Harkin, Jim" userId="23270e53-8d4e-42f5-856a-0c5f0e5b9b42" providerId="ADAL" clId="{FFF98852-35AE-4ACA-B522-92BCF87EED75}" dt="2020-06-10T22:26:44.738" v="2626" actId="207"/>
          <ac:spMkLst>
            <pc:docMk/>
            <pc:sldMk cId="4173404599" sldId="574"/>
            <ac:spMk id="14" creationId="{00000000-0000-0000-0000-000000000000}"/>
          </ac:spMkLst>
        </pc:spChg>
      </pc:sldChg>
      <pc:sldChg chg="addSp delSp modSp mod delAnim">
        <pc:chgData name="Harkin, Jim" userId="23270e53-8d4e-42f5-856a-0c5f0e5b9b42" providerId="ADAL" clId="{FFF98852-35AE-4ACA-B522-92BCF87EED75}" dt="2020-06-10T22:55:30.169" v="2710" actId="478"/>
        <pc:sldMkLst>
          <pc:docMk/>
          <pc:sldMk cId="2807481654" sldId="578"/>
        </pc:sldMkLst>
        <pc:spChg chg="del mod">
          <ac:chgData name="Harkin, Jim" userId="23270e53-8d4e-42f5-856a-0c5f0e5b9b42" providerId="ADAL" clId="{FFF98852-35AE-4ACA-B522-92BCF87EED75}" dt="2020-06-10T22:54:46.761" v="2703" actId="478"/>
          <ac:spMkLst>
            <pc:docMk/>
            <pc:sldMk cId="2807481654" sldId="578"/>
            <ac:spMk id="2" creationId="{00000000-0000-0000-0000-000000000000}"/>
          </ac:spMkLst>
        </pc:spChg>
        <pc:spChg chg="add del">
          <ac:chgData name="Harkin, Jim" userId="23270e53-8d4e-42f5-856a-0c5f0e5b9b42" providerId="ADAL" clId="{FFF98852-35AE-4ACA-B522-92BCF87EED75}" dt="2020-06-10T22:51:33.365" v="2640" actId="478"/>
          <ac:spMkLst>
            <pc:docMk/>
            <pc:sldMk cId="2807481654" sldId="578"/>
            <ac:spMk id="4" creationId="{94531987-D855-4DC5-96E7-CCB94B585137}"/>
          </ac:spMkLst>
        </pc:spChg>
        <pc:spChg chg="add del mod">
          <ac:chgData name="Harkin, Jim" userId="23270e53-8d4e-42f5-856a-0c5f0e5b9b42" providerId="ADAL" clId="{FFF98852-35AE-4ACA-B522-92BCF87EED75}" dt="2020-06-10T22:54:44.621" v="2702" actId="478"/>
          <ac:spMkLst>
            <pc:docMk/>
            <pc:sldMk cId="2807481654" sldId="578"/>
            <ac:spMk id="5" creationId="{2F255E37-796B-4782-B85C-365DD2AF9882}"/>
          </ac:spMkLst>
        </pc:spChg>
        <pc:spChg chg="add del">
          <ac:chgData name="Harkin, Jim" userId="23270e53-8d4e-42f5-856a-0c5f0e5b9b42" providerId="ADAL" clId="{FFF98852-35AE-4ACA-B522-92BCF87EED75}" dt="2020-06-10T22:51:45.861" v="2643" actId="478"/>
          <ac:spMkLst>
            <pc:docMk/>
            <pc:sldMk cId="2807481654" sldId="578"/>
            <ac:spMk id="6" creationId="{EA5E4F4A-7B1A-4CAE-9ADB-4562ACFFDE75}"/>
          </ac:spMkLst>
        </pc:spChg>
        <pc:spChg chg="add del mod">
          <ac:chgData name="Harkin, Jim" userId="23270e53-8d4e-42f5-856a-0c5f0e5b9b42" providerId="ADAL" clId="{FFF98852-35AE-4ACA-B522-92BCF87EED75}" dt="2020-06-10T22:54:43.102" v="2701" actId="478"/>
          <ac:spMkLst>
            <pc:docMk/>
            <pc:sldMk cId="2807481654" sldId="578"/>
            <ac:spMk id="8" creationId="{C81146B9-E1CE-43FC-A190-27F09BA55AF5}"/>
          </ac:spMkLst>
        </pc:spChg>
        <pc:spChg chg="del mod">
          <ac:chgData name="Harkin, Jim" userId="23270e53-8d4e-42f5-856a-0c5f0e5b9b42" providerId="ADAL" clId="{FFF98852-35AE-4ACA-B522-92BCF87EED75}" dt="2020-06-10T22:54:48.455" v="2704" actId="478"/>
          <ac:spMkLst>
            <pc:docMk/>
            <pc:sldMk cId="2807481654" sldId="578"/>
            <ac:spMk id="10" creationId="{00000000-0000-0000-0000-000000000000}"/>
          </ac:spMkLst>
        </pc:spChg>
        <pc:spChg chg="del mod">
          <ac:chgData name="Harkin, Jim" userId="23270e53-8d4e-42f5-856a-0c5f0e5b9b42" providerId="ADAL" clId="{FFF98852-35AE-4ACA-B522-92BCF87EED75}" dt="2020-06-10T22:55:16.618" v="2707" actId="478"/>
          <ac:spMkLst>
            <pc:docMk/>
            <pc:sldMk cId="2807481654" sldId="578"/>
            <ac:spMk id="12" creationId="{00000000-0000-0000-0000-000000000000}"/>
          </ac:spMkLst>
        </pc:spChg>
        <pc:spChg chg="del mod">
          <ac:chgData name="Harkin, Jim" userId="23270e53-8d4e-42f5-856a-0c5f0e5b9b42" providerId="ADAL" clId="{FFF98852-35AE-4ACA-B522-92BCF87EED75}" dt="2020-06-10T22:54:51.175" v="2705" actId="478"/>
          <ac:spMkLst>
            <pc:docMk/>
            <pc:sldMk cId="2807481654" sldId="578"/>
            <ac:spMk id="13" creationId="{00000000-0000-0000-0000-000000000000}"/>
          </ac:spMkLst>
        </pc:spChg>
        <pc:spChg chg="add del mod">
          <ac:chgData name="Harkin, Jim" userId="23270e53-8d4e-42f5-856a-0c5f0e5b9b42" providerId="ADAL" clId="{FFF98852-35AE-4ACA-B522-92BCF87EED75}" dt="2020-06-10T22:55:28.917" v="2709" actId="478"/>
          <ac:spMkLst>
            <pc:docMk/>
            <pc:sldMk cId="2807481654" sldId="578"/>
            <ac:spMk id="14" creationId="{93B022F2-333F-40D2-8811-182EF5826908}"/>
          </ac:spMkLst>
        </pc:spChg>
        <pc:cxnChg chg="del">
          <ac:chgData name="Harkin, Jim" userId="23270e53-8d4e-42f5-856a-0c5f0e5b9b42" providerId="ADAL" clId="{FFF98852-35AE-4ACA-B522-92BCF87EED75}" dt="2020-06-10T22:55:30.169" v="2710" actId="478"/>
          <ac:cxnSpMkLst>
            <pc:docMk/>
            <pc:sldMk cId="2807481654" sldId="578"/>
            <ac:cxnSpMk id="3" creationId="{00000000-0000-0000-0000-000000000000}"/>
          </ac:cxnSpMkLst>
        </pc:cxnChg>
      </pc:sldChg>
      <pc:sldChg chg="addSp modSp mod modAnim">
        <pc:chgData name="Harkin, Jim" userId="23270e53-8d4e-42f5-856a-0c5f0e5b9b42" providerId="ADAL" clId="{FFF98852-35AE-4ACA-B522-92BCF87EED75}" dt="2020-06-10T23:00:27.201" v="2740" actId="1076"/>
        <pc:sldMkLst>
          <pc:docMk/>
          <pc:sldMk cId="4047430913" sldId="581"/>
        </pc:sldMkLst>
        <pc:spChg chg="add mod">
          <ac:chgData name="Harkin, Jim" userId="23270e53-8d4e-42f5-856a-0c5f0e5b9b42" providerId="ADAL" clId="{FFF98852-35AE-4ACA-B522-92BCF87EED75}" dt="2020-06-10T23:00:27.201" v="2740" actId="1076"/>
          <ac:spMkLst>
            <pc:docMk/>
            <pc:sldMk cId="4047430913" sldId="581"/>
            <ac:spMk id="55" creationId="{CCDAA06F-69A1-41AE-9CFC-F07922683B42}"/>
          </ac:spMkLst>
        </pc:spChg>
        <pc:spChg chg="add mod">
          <ac:chgData name="Harkin, Jim" userId="23270e53-8d4e-42f5-856a-0c5f0e5b9b42" providerId="ADAL" clId="{FFF98852-35AE-4ACA-B522-92BCF87EED75}" dt="2020-06-10T23:00:20.186" v="2739" actId="1076"/>
          <ac:spMkLst>
            <pc:docMk/>
            <pc:sldMk cId="4047430913" sldId="581"/>
            <ac:spMk id="58" creationId="{6B7AB52C-F4AD-4CBF-8C81-8829D7593285}"/>
          </ac:spMkLst>
        </pc:spChg>
        <pc:spChg chg="add mod">
          <ac:chgData name="Harkin, Jim" userId="23270e53-8d4e-42f5-856a-0c5f0e5b9b42" providerId="ADAL" clId="{FFF98852-35AE-4ACA-B522-92BCF87EED75}" dt="2020-06-10T22:58:37.134" v="2735" actId="1076"/>
          <ac:spMkLst>
            <pc:docMk/>
            <pc:sldMk cId="4047430913" sldId="581"/>
            <ac:spMk id="68" creationId="{0120A8F2-A4DE-494A-B3CA-2ED95649C7C4}"/>
          </ac:spMkLst>
        </pc:spChg>
      </pc:sldChg>
      <pc:sldChg chg="delSp modSp mod">
        <pc:chgData name="Harkin, Jim" userId="23270e53-8d4e-42f5-856a-0c5f0e5b9b42" providerId="ADAL" clId="{FFF98852-35AE-4ACA-B522-92BCF87EED75}" dt="2020-06-10T23:16:12.063" v="2764" actId="1076"/>
        <pc:sldMkLst>
          <pc:docMk/>
          <pc:sldMk cId="610883571" sldId="583"/>
        </pc:sldMkLst>
        <pc:spChg chg="del">
          <ac:chgData name="Harkin, Jim" userId="23270e53-8d4e-42f5-856a-0c5f0e5b9b42" providerId="ADAL" clId="{FFF98852-35AE-4ACA-B522-92BCF87EED75}" dt="2020-06-10T23:16:06.385" v="2763" actId="478"/>
          <ac:spMkLst>
            <pc:docMk/>
            <pc:sldMk cId="610883571" sldId="583"/>
            <ac:spMk id="4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16:01.446" v="2761" actId="478"/>
          <ac:spMkLst>
            <pc:docMk/>
            <pc:sldMk cId="610883571" sldId="583"/>
            <ac:spMk id="5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16:06.385" v="2763" actId="478"/>
          <ac:spMkLst>
            <pc:docMk/>
            <pc:sldMk cId="610883571" sldId="583"/>
            <ac:spMk id="13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16:06.385" v="2763" actId="478"/>
          <ac:spMkLst>
            <pc:docMk/>
            <pc:sldMk cId="610883571" sldId="583"/>
            <ac:spMk id="17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16:06.385" v="2763" actId="478"/>
          <ac:spMkLst>
            <pc:docMk/>
            <pc:sldMk cId="610883571" sldId="583"/>
            <ac:spMk id="20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16:06.385" v="2763" actId="478"/>
          <ac:spMkLst>
            <pc:docMk/>
            <pc:sldMk cId="610883571" sldId="583"/>
            <ac:spMk id="26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16:06.385" v="2763" actId="478"/>
          <ac:spMkLst>
            <pc:docMk/>
            <pc:sldMk cId="610883571" sldId="583"/>
            <ac:spMk id="27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16:06.385" v="2763" actId="478"/>
          <ac:spMkLst>
            <pc:docMk/>
            <pc:sldMk cId="610883571" sldId="583"/>
            <ac:spMk id="38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16:06.385" v="2763" actId="478"/>
          <ac:spMkLst>
            <pc:docMk/>
            <pc:sldMk cId="610883571" sldId="583"/>
            <ac:spMk id="40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16:06.385" v="2763" actId="478"/>
          <ac:spMkLst>
            <pc:docMk/>
            <pc:sldMk cId="610883571" sldId="583"/>
            <ac:spMk id="45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16:06.385" v="2763" actId="478"/>
          <ac:spMkLst>
            <pc:docMk/>
            <pc:sldMk cId="610883571" sldId="583"/>
            <ac:spMk id="50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16:06.385" v="2763" actId="478"/>
          <ac:spMkLst>
            <pc:docMk/>
            <pc:sldMk cId="610883571" sldId="583"/>
            <ac:spMk id="51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16:06.385" v="2763" actId="478"/>
          <ac:spMkLst>
            <pc:docMk/>
            <pc:sldMk cId="610883571" sldId="583"/>
            <ac:spMk id="54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16:06.385" v="2763" actId="478"/>
          <ac:spMkLst>
            <pc:docMk/>
            <pc:sldMk cId="610883571" sldId="583"/>
            <ac:spMk id="57" creationId="{00000000-0000-0000-0000-000000000000}"/>
          </ac:spMkLst>
        </pc:spChg>
        <pc:spChg chg="mod">
          <ac:chgData name="Harkin, Jim" userId="23270e53-8d4e-42f5-856a-0c5f0e5b9b42" providerId="ADAL" clId="{FFF98852-35AE-4ACA-B522-92BCF87EED75}" dt="2020-06-10T23:16:12.063" v="2764" actId="1076"/>
          <ac:spMkLst>
            <pc:docMk/>
            <pc:sldMk cId="610883571" sldId="583"/>
            <ac:spMk id="58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16:06.385" v="2763" actId="478"/>
          <ac:spMkLst>
            <pc:docMk/>
            <pc:sldMk cId="610883571" sldId="583"/>
            <ac:spMk id="63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16:06.385" v="2763" actId="478"/>
          <ac:spMkLst>
            <pc:docMk/>
            <pc:sldMk cId="610883571" sldId="583"/>
            <ac:spMk id="64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16:06.385" v="2763" actId="478"/>
          <ac:spMkLst>
            <pc:docMk/>
            <pc:sldMk cId="610883571" sldId="583"/>
            <ac:spMk id="65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16:06.385" v="2763" actId="478"/>
          <ac:spMkLst>
            <pc:docMk/>
            <pc:sldMk cId="610883571" sldId="583"/>
            <ac:spMk id="66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16:06.385" v="2763" actId="478"/>
          <ac:spMkLst>
            <pc:docMk/>
            <pc:sldMk cId="610883571" sldId="583"/>
            <ac:spMk id="67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16:06.385" v="2763" actId="478"/>
          <ac:spMkLst>
            <pc:docMk/>
            <pc:sldMk cId="610883571" sldId="583"/>
            <ac:spMk id="71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16:06.385" v="2763" actId="478"/>
          <ac:spMkLst>
            <pc:docMk/>
            <pc:sldMk cId="610883571" sldId="583"/>
            <ac:spMk id="72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16:06.385" v="2763" actId="478"/>
          <ac:spMkLst>
            <pc:docMk/>
            <pc:sldMk cId="610883571" sldId="583"/>
            <ac:spMk id="73" creationId="{00000000-0000-0000-0000-000000000000}"/>
          </ac:spMkLst>
        </pc:spChg>
        <pc:grpChg chg="del">
          <ac:chgData name="Harkin, Jim" userId="23270e53-8d4e-42f5-856a-0c5f0e5b9b42" providerId="ADAL" clId="{FFF98852-35AE-4ACA-B522-92BCF87EED75}" dt="2020-06-10T23:16:06.385" v="2763" actId="478"/>
          <ac:grpSpMkLst>
            <pc:docMk/>
            <pc:sldMk cId="610883571" sldId="583"/>
            <ac:grpSpMk id="2" creationId="{00000000-0000-0000-0000-000000000000}"/>
          </ac:grpSpMkLst>
        </pc:grpChg>
        <pc:picChg chg="del">
          <ac:chgData name="Harkin, Jim" userId="23270e53-8d4e-42f5-856a-0c5f0e5b9b42" providerId="ADAL" clId="{FFF98852-35AE-4ACA-B522-92BCF87EED75}" dt="2020-06-10T23:16:06.385" v="2763" actId="478"/>
          <ac:picMkLst>
            <pc:docMk/>
            <pc:sldMk cId="610883571" sldId="583"/>
            <ac:picMk id="18" creationId="{00000000-0000-0000-0000-000000000000}"/>
          </ac:picMkLst>
        </pc:picChg>
        <pc:picChg chg="del">
          <ac:chgData name="Harkin, Jim" userId="23270e53-8d4e-42f5-856a-0c5f0e5b9b42" providerId="ADAL" clId="{FFF98852-35AE-4ACA-B522-92BCF87EED75}" dt="2020-06-10T23:16:06.385" v="2763" actId="478"/>
          <ac:picMkLst>
            <pc:docMk/>
            <pc:sldMk cId="610883571" sldId="583"/>
            <ac:picMk id="46" creationId="{00000000-0000-0000-0000-000000000000}"/>
          </ac:picMkLst>
        </pc:picChg>
        <pc:picChg chg="del">
          <ac:chgData name="Harkin, Jim" userId="23270e53-8d4e-42f5-856a-0c5f0e5b9b42" providerId="ADAL" clId="{FFF98852-35AE-4ACA-B522-92BCF87EED75}" dt="2020-06-10T23:16:06.385" v="2763" actId="478"/>
          <ac:picMkLst>
            <pc:docMk/>
            <pc:sldMk cId="610883571" sldId="583"/>
            <ac:picMk id="53" creationId="{00000000-0000-0000-0000-000000000000}"/>
          </ac:picMkLst>
        </pc:picChg>
        <pc:picChg chg="del">
          <ac:chgData name="Harkin, Jim" userId="23270e53-8d4e-42f5-856a-0c5f0e5b9b42" providerId="ADAL" clId="{FFF98852-35AE-4ACA-B522-92BCF87EED75}" dt="2020-06-10T23:16:06.385" v="2763" actId="478"/>
          <ac:picMkLst>
            <pc:docMk/>
            <pc:sldMk cId="610883571" sldId="583"/>
            <ac:picMk id="7170" creationId="{00000000-0000-0000-0000-000000000000}"/>
          </ac:picMkLst>
        </pc:picChg>
        <pc:cxnChg chg="del">
          <ac:chgData name="Harkin, Jim" userId="23270e53-8d4e-42f5-856a-0c5f0e5b9b42" providerId="ADAL" clId="{FFF98852-35AE-4ACA-B522-92BCF87EED75}" dt="2020-06-10T23:16:06.385" v="2763" actId="478"/>
          <ac:cxnSpMkLst>
            <pc:docMk/>
            <pc:sldMk cId="610883571" sldId="583"/>
            <ac:cxnSpMk id="6" creationId="{00000000-0000-0000-0000-000000000000}"/>
          </ac:cxnSpMkLst>
        </pc:cxnChg>
        <pc:cxnChg chg="del">
          <ac:chgData name="Harkin, Jim" userId="23270e53-8d4e-42f5-856a-0c5f0e5b9b42" providerId="ADAL" clId="{FFF98852-35AE-4ACA-B522-92BCF87EED75}" dt="2020-06-10T23:16:06.385" v="2763" actId="478"/>
          <ac:cxnSpMkLst>
            <pc:docMk/>
            <pc:sldMk cId="610883571" sldId="583"/>
            <ac:cxnSpMk id="8" creationId="{00000000-0000-0000-0000-000000000000}"/>
          </ac:cxnSpMkLst>
        </pc:cxnChg>
        <pc:cxnChg chg="del">
          <ac:chgData name="Harkin, Jim" userId="23270e53-8d4e-42f5-856a-0c5f0e5b9b42" providerId="ADAL" clId="{FFF98852-35AE-4ACA-B522-92BCF87EED75}" dt="2020-06-10T23:16:02.677" v="2762" actId="478"/>
          <ac:cxnSpMkLst>
            <pc:docMk/>
            <pc:sldMk cId="610883571" sldId="583"/>
            <ac:cxnSpMk id="37" creationId="{00000000-0000-0000-0000-000000000000}"/>
          </ac:cxnSpMkLst>
        </pc:cxnChg>
        <pc:cxnChg chg="del">
          <ac:chgData name="Harkin, Jim" userId="23270e53-8d4e-42f5-856a-0c5f0e5b9b42" providerId="ADAL" clId="{FFF98852-35AE-4ACA-B522-92BCF87EED75}" dt="2020-06-10T23:16:06.385" v="2763" actId="478"/>
          <ac:cxnSpMkLst>
            <pc:docMk/>
            <pc:sldMk cId="610883571" sldId="583"/>
            <ac:cxnSpMk id="47" creationId="{00000000-0000-0000-0000-000000000000}"/>
          </ac:cxnSpMkLst>
        </pc:cxnChg>
        <pc:cxnChg chg="del">
          <ac:chgData name="Harkin, Jim" userId="23270e53-8d4e-42f5-856a-0c5f0e5b9b42" providerId="ADAL" clId="{FFF98852-35AE-4ACA-B522-92BCF87EED75}" dt="2020-06-10T23:16:06.385" v="2763" actId="478"/>
          <ac:cxnSpMkLst>
            <pc:docMk/>
            <pc:sldMk cId="610883571" sldId="583"/>
            <ac:cxnSpMk id="48" creationId="{00000000-0000-0000-0000-000000000000}"/>
          </ac:cxnSpMkLst>
        </pc:cxnChg>
        <pc:cxnChg chg="del">
          <ac:chgData name="Harkin, Jim" userId="23270e53-8d4e-42f5-856a-0c5f0e5b9b42" providerId="ADAL" clId="{FFF98852-35AE-4ACA-B522-92BCF87EED75}" dt="2020-06-10T23:16:06.385" v="2763" actId="478"/>
          <ac:cxnSpMkLst>
            <pc:docMk/>
            <pc:sldMk cId="610883571" sldId="583"/>
            <ac:cxnSpMk id="49" creationId="{00000000-0000-0000-0000-000000000000}"/>
          </ac:cxnSpMkLst>
        </pc:cxnChg>
        <pc:cxnChg chg="del">
          <ac:chgData name="Harkin, Jim" userId="23270e53-8d4e-42f5-856a-0c5f0e5b9b42" providerId="ADAL" clId="{FFF98852-35AE-4ACA-B522-92BCF87EED75}" dt="2020-06-10T23:16:06.385" v="2763" actId="478"/>
          <ac:cxnSpMkLst>
            <pc:docMk/>
            <pc:sldMk cId="610883571" sldId="583"/>
            <ac:cxnSpMk id="52" creationId="{00000000-0000-0000-0000-000000000000}"/>
          </ac:cxnSpMkLst>
        </pc:cxnChg>
      </pc:sldChg>
      <pc:sldChg chg="addSp modSp mod">
        <pc:chgData name="Harkin, Jim" userId="23270e53-8d4e-42f5-856a-0c5f0e5b9b42" providerId="ADAL" clId="{FFF98852-35AE-4ACA-B522-92BCF87EED75}" dt="2020-06-06T21:11:48.304" v="1680" actId="1076"/>
        <pc:sldMkLst>
          <pc:docMk/>
          <pc:sldMk cId="1723011993" sldId="589"/>
        </pc:sldMkLst>
        <pc:picChg chg="add mod">
          <ac:chgData name="Harkin, Jim" userId="23270e53-8d4e-42f5-856a-0c5f0e5b9b42" providerId="ADAL" clId="{FFF98852-35AE-4ACA-B522-92BCF87EED75}" dt="2020-06-06T21:11:48.304" v="1680" actId="1076"/>
          <ac:picMkLst>
            <pc:docMk/>
            <pc:sldMk cId="1723011993" sldId="589"/>
            <ac:picMk id="6" creationId="{D43BA2D1-D9C6-44D9-A463-EFF57BBB56D0}"/>
          </ac:picMkLst>
        </pc:picChg>
      </pc:sldChg>
      <pc:sldChg chg="mod modShow">
        <pc:chgData name="Harkin, Jim" userId="23270e53-8d4e-42f5-856a-0c5f0e5b9b42" providerId="ADAL" clId="{FFF98852-35AE-4ACA-B522-92BCF87EED75}" dt="2020-06-10T23:14:12.927" v="2749" actId="729"/>
        <pc:sldMkLst>
          <pc:docMk/>
          <pc:sldMk cId="3403928371" sldId="590"/>
        </pc:sldMkLst>
      </pc:sldChg>
      <pc:sldChg chg="addSp modSp mod">
        <pc:chgData name="Harkin, Jim" userId="23270e53-8d4e-42f5-856a-0c5f0e5b9b42" providerId="ADAL" clId="{FFF98852-35AE-4ACA-B522-92BCF87EED75}" dt="2020-06-10T23:10:16.609" v="2744" actId="1076"/>
        <pc:sldMkLst>
          <pc:docMk/>
          <pc:sldMk cId="3402278447" sldId="603"/>
        </pc:sldMkLst>
        <pc:spChg chg="mod">
          <ac:chgData name="Harkin, Jim" userId="23270e53-8d4e-42f5-856a-0c5f0e5b9b42" providerId="ADAL" clId="{FFF98852-35AE-4ACA-B522-92BCF87EED75}" dt="2020-06-10T23:09:56.779" v="2742" actId="1076"/>
          <ac:spMkLst>
            <pc:docMk/>
            <pc:sldMk cId="3402278447" sldId="603"/>
            <ac:spMk id="23" creationId="{00000000-0000-0000-0000-000000000000}"/>
          </ac:spMkLst>
        </pc:spChg>
        <pc:picChg chg="add mod">
          <ac:chgData name="Harkin, Jim" userId="23270e53-8d4e-42f5-856a-0c5f0e5b9b42" providerId="ADAL" clId="{FFF98852-35AE-4ACA-B522-92BCF87EED75}" dt="2020-06-10T23:10:16.609" v="2744" actId="1076"/>
          <ac:picMkLst>
            <pc:docMk/>
            <pc:sldMk cId="3402278447" sldId="603"/>
            <ac:picMk id="27" creationId="{A18888AB-AD55-4130-881B-17B7114F0076}"/>
          </ac:picMkLst>
        </pc:picChg>
      </pc:sldChg>
      <pc:sldChg chg="delSp modSp mod delAnim">
        <pc:chgData name="Harkin, Jim" userId="23270e53-8d4e-42f5-856a-0c5f0e5b9b42" providerId="ADAL" clId="{FFF98852-35AE-4ACA-B522-92BCF87EED75}" dt="2020-06-10T23:31:19.712" v="2814" actId="1076"/>
        <pc:sldMkLst>
          <pc:docMk/>
          <pc:sldMk cId="492243079" sldId="606"/>
        </pc:sldMkLst>
        <pc:spChg chg="del">
          <ac:chgData name="Harkin, Jim" userId="23270e53-8d4e-42f5-856a-0c5f0e5b9b42" providerId="ADAL" clId="{FFF98852-35AE-4ACA-B522-92BCF87EED75}" dt="2020-06-10T23:30:21.212" v="2803" actId="478"/>
          <ac:spMkLst>
            <pc:docMk/>
            <pc:sldMk cId="492243079" sldId="606"/>
            <ac:spMk id="3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30:21.212" v="2803" actId="478"/>
          <ac:spMkLst>
            <pc:docMk/>
            <pc:sldMk cId="492243079" sldId="606"/>
            <ac:spMk id="19" creationId="{B84F5982-38E9-4AC3-B3AE-BE2122AA5861}"/>
          </ac:spMkLst>
        </pc:spChg>
        <pc:spChg chg="del">
          <ac:chgData name="Harkin, Jim" userId="23270e53-8d4e-42f5-856a-0c5f0e5b9b42" providerId="ADAL" clId="{FFF98852-35AE-4ACA-B522-92BCF87EED75}" dt="2020-06-10T23:30:21.212" v="2803" actId="478"/>
          <ac:spMkLst>
            <pc:docMk/>
            <pc:sldMk cId="492243079" sldId="606"/>
            <ac:spMk id="20" creationId="{DF7724E9-07A2-4412-8783-AE08B0D453AB}"/>
          </ac:spMkLst>
        </pc:spChg>
        <pc:spChg chg="del">
          <ac:chgData name="Harkin, Jim" userId="23270e53-8d4e-42f5-856a-0c5f0e5b9b42" providerId="ADAL" clId="{FFF98852-35AE-4ACA-B522-92BCF87EED75}" dt="2020-06-10T23:30:21.212" v="2803" actId="478"/>
          <ac:spMkLst>
            <pc:docMk/>
            <pc:sldMk cId="492243079" sldId="606"/>
            <ac:spMk id="22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30:21.212" v="2803" actId="478"/>
          <ac:spMkLst>
            <pc:docMk/>
            <pc:sldMk cId="492243079" sldId="606"/>
            <ac:spMk id="23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30:21.212" v="2803" actId="478"/>
          <ac:spMkLst>
            <pc:docMk/>
            <pc:sldMk cId="492243079" sldId="606"/>
            <ac:spMk id="25" creationId="{00000000-0000-0000-0000-000000000000}"/>
          </ac:spMkLst>
        </pc:spChg>
        <pc:spChg chg="mod">
          <ac:chgData name="Harkin, Jim" userId="23270e53-8d4e-42f5-856a-0c5f0e5b9b42" providerId="ADAL" clId="{FFF98852-35AE-4ACA-B522-92BCF87EED75}" dt="2020-06-10T23:30:49.506" v="2808" actId="1076"/>
          <ac:spMkLst>
            <pc:docMk/>
            <pc:sldMk cId="492243079" sldId="606"/>
            <ac:spMk id="27" creationId="{00000000-0000-0000-0000-000000000000}"/>
          </ac:spMkLst>
        </pc:spChg>
        <pc:spChg chg="mod">
          <ac:chgData name="Harkin, Jim" userId="23270e53-8d4e-42f5-856a-0c5f0e5b9b42" providerId="ADAL" clId="{FFF98852-35AE-4ACA-B522-92BCF87EED75}" dt="2020-06-10T23:30:49.506" v="2808" actId="1076"/>
          <ac:spMkLst>
            <pc:docMk/>
            <pc:sldMk cId="492243079" sldId="606"/>
            <ac:spMk id="28" creationId="{00000000-0000-0000-0000-000000000000}"/>
          </ac:spMkLst>
        </pc:spChg>
        <pc:graphicFrameChg chg="mod modGraphic">
          <ac:chgData name="Harkin, Jim" userId="23270e53-8d4e-42f5-856a-0c5f0e5b9b42" providerId="ADAL" clId="{FFF98852-35AE-4ACA-B522-92BCF87EED75}" dt="2020-06-10T23:31:14.937" v="2813" actId="2711"/>
          <ac:graphicFrameMkLst>
            <pc:docMk/>
            <pc:sldMk cId="492243079" sldId="606"/>
            <ac:graphicFrameMk id="29" creationId="{00000000-0000-0000-0000-000000000000}"/>
          </ac:graphicFrameMkLst>
        </pc:graphicFrameChg>
        <pc:picChg chg="mod">
          <ac:chgData name="Harkin, Jim" userId="23270e53-8d4e-42f5-856a-0c5f0e5b9b42" providerId="ADAL" clId="{FFF98852-35AE-4ACA-B522-92BCF87EED75}" dt="2020-06-10T23:31:19.712" v="2814" actId="1076"/>
          <ac:picMkLst>
            <pc:docMk/>
            <pc:sldMk cId="492243079" sldId="606"/>
            <ac:picMk id="2" creationId="{2BBAD4E9-B5E1-457E-9575-76BC658AB7DD}"/>
          </ac:picMkLst>
        </pc:picChg>
        <pc:picChg chg="del">
          <ac:chgData name="Harkin, Jim" userId="23270e53-8d4e-42f5-856a-0c5f0e5b9b42" providerId="ADAL" clId="{FFF98852-35AE-4ACA-B522-92BCF87EED75}" dt="2020-06-10T23:30:17.319" v="2802" actId="478"/>
          <ac:picMkLst>
            <pc:docMk/>
            <pc:sldMk cId="492243079" sldId="606"/>
            <ac:picMk id="18" creationId="{00000000-0000-0000-0000-000000000000}"/>
          </ac:picMkLst>
        </pc:picChg>
        <pc:picChg chg="mod">
          <ac:chgData name="Harkin, Jim" userId="23270e53-8d4e-42f5-856a-0c5f0e5b9b42" providerId="ADAL" clId="{FFF98852-35AE-4ACA-B522-92BCF87EED75}" dt="2020-06-10T23:30:49.506" v="2808" actId="1076"/>
          <ac:picMkLst>
            <pc:docMk/>
            <pc:sldMk cId="492243079" sldId="606"/>
            <ac:picMk id="26" creationId="{00000000-0000-0000-0000-000000000000}"/>
          </ac:picMkLst>
        </pc:picChg>
        <pc:cxnChg chg="del">
          <ac:chgData name="Harkin, Jim" userId="23270e53-8d4e-42f5-856a-0c5f0e5b9b42" providerId="ADAL" clId="{FFF98852-35AE-4ACA-B522-92BCF87EED75}" dt="2020-06-10T23:30:21.212" v="2803" actId="478"/>
          <ac:cxnSpMkLst>
            <pc:docMk/>
            <pc:sldMk cId="492243079" sldId="606"/>
            <ac:cxnSpMk id="31" creationId="{00000000-0000-0000-0000-000000000000}"/>
          </ac:cxnSpMkLst>
        </pc:cxnChg>
        <pc:cxnChg chg="del">
          <ac:chgData name="Harkin, Jim" userId="23270e53-8d4e-42f5-856a-0c5f0e5b9b42" providerId="ADAL" clId="{FFF98852-35AE-4ACA-B522-92BCF87EED75}" dt="2020-06-10T23:30:21.212" v="2803" actId="478"/>
          <ac:cxnSpMkLst>
            <pc:docMk/>
            <pc:sldMk cId="492243079" sldId="606"/>
            <ac:cxnSpMk id="32" creationId="{00000000-0000-0000-0000-000000000000}"/>
          </ac:cxnSpMkLst>
        </pc:cxnChg>
      </pc:sldChg>
      <pc:sldChg chg="addSp delSp modSp mod ord delAnim modAnim">
        <pc:chgData name="Harkin, Jim" userId="23270e53-8d4e-42f5-856a-0c5f0e5b9b42" providerId="ADAL" clId="{FFF98852-35AE-4ACA-B522-92BCF87EED75}" dt="2020-06-10T23:26:16.680" v="2799"/>
        <pc:sldMkLst>
          <pc:docMk/>
          <pc:sldMk cId="3053914345" sldId="607"/>
        </pc:sldMkLst>
        <pc:picChg chg="del">
          <ac:chgData name="Harkin, Jim" userId="23270e53-8d4e-42f5-856a-0c5f0e5b9b42" providerId="ADAL" clId="{FFF98852-35AE-4ACA-B522-92BCF87EED75}" dt="2020-06-10T23:21:41.999" v="2783" actId="478"/>
          <ac:picMkLst>
            <pc:docMk/>
            <pc:sldMk cId="3053914345" sldId="607"/>
            <ac:picMk id="3" creationId="{00000000-0000-0000-0000-000000000000}"/>
          </ac:picMkLst>
        </pc:picChg>
        <pc:picChg chg="add del mod">
          <ac:chgData name="Harkin, Jim" userId="23270e53-8d4e-42f5-856a-0c5f0e5b9b42" providerId="ADAL" clId="{FFF98852-35AE-4ACA-B522-92BCF87EED75}" dt="2020-06-10T23:24:56.878" v="2795" actId="478"/>
          <ac:picMkLst>
            <pc:docMk/>
            <pc:sldMk cId="3053914345" sldId="607"/>
            <ac:picMk id="5" creationId="{93BD06F6-373A-41F9-9315-A38431910AD2}"/>
          </ac:picMkLst>
        </pc:picChg>
        <pc:picChg chg="add mod">
          <ac:chgData name="Harkin, Jim" userId="23270e53-8d4e-42f5-856a-0c5f0e5b9b42" providerId="ADAL" clId="{FFF98852-35AE-4ACA-B522-92BCF87EED75}" dt="2020-06-10T23:25:02.618" v="2797" actId="1076"/>
          <ac:picMkLst>
            <pc:docMk/>
            <pc:sldMk cId="3053914345" sldId="607"/>
            <ac:picMk id="15" creationId="{ECCA360D-52B9-4533-A53C-BB8F1B28B312}"/>
          </ac:picMkLst>
        </pc:picChg>
      </pc:sldChg>
      <pc:sldChg chg="modSp mod">
        <pc:chgData name="Harkin, Jim" userId="23270e53-8d4e-42f5-856a-0c5f0e5b9b42" providerId="ADAL" clId="{FFF98852-35AE-4ACA-B522-92BCF87EED75}" dt="2020-06-10T22:24:52.889" v="2614" actId="113"/>
        <pc:sldMkLst>
          <pc:docMk/>
          <pc:sldMk cId="786089786" sldId="612"/>
        </pc:sldMkLst>
        <pc:spChg chg="mod">
          <ac:chgData name="Harkin, Jim" userId="23270e53-8d4e-42f5-856a-0c5f0e5b9b42" providerId="ADAL" clId="{FFF98852-35AE-4ACA-B522-92BCF87EED75}" dt="2020-06-10T22:24:52.889" v="2614" actId="113"/>
          <ac:spMkLst>
            <pc:docMk/>
            <pc:sldMk cId="786089786" sldId="612"/>
            <ac:spMk id="8" creationId="{00000000-0000-0000-0000-000000000000}"/>
          </ac:spMkLst>
        </pc:spChg>
      </pc:sldChg>
      <pc:sldChg chg="mod modShow">
        <pc:chgData name="Harkin, Jim" userId="23270e53-8d4e-42f5-856a-0c5f0e5b9b42" providerId="ADAL" clId="{FFF98852-35AE-4ACA-B522-92BCF87EED75}" dt="2020-06-10T23:32:05.376" v="2815" actId="729"/>
        <pc:sldMkLst>
          <pc:docMk/>
          <pc:sldMk cId="666789223" sldId="613"/>
        </pc:sldMkLst>
      </pc:sldChg>
      <pc:sldChg chg="del">
        <pc:chgData name="Harkin, Jim" userId="23270e53-8d4e-42f5-856a-0c5f0e5b9b42" providerId="ADAL" clId="{FFF98852-35AE-4ACA-B522-92BCF87EED75}" dt="2020-06-08T21:37:21.241" v="2361" actId="47"/>
        <pc:sldMkLst>
          <pc:docMk/>
          <pc:sldMk cId="2586139893" sldId="623"/>
        </pc:sldMkLst>
      </pc:sldChg>
      <pc:sldChg chg="addSp modSp mod">
        <pc:chgData name="Harkin, Jim" userId="23270e53-8d4e-42f5-856a-0c5f0e5b9b42" providerId="ADAL" clId="{FFF98852-35AE-4ACA-B522-92BCF87EED75}" dt="2020-06-10T23:35:13.052" v="2941" actId="207"/>
        <pc:sldMkLst>
          <pc:docMk/>
          <pc:sldMk cId="2214857557" sldId="624"/>
        </pc:sldMkLst>
        <pc:spChg chg="add mod">
          <ac:chgData name="Harkin, Jim" userId="23270e53-8d4e-42f5-856a-0c5f0e5b9b42" providerId="ADAL" clId="{FFF98852-35AE-4ACA-B522-92BCF87EED75}" dt="2020-06-10T23:35:13.052" v="2941" actId="207"/>
          <ac:spMkLst>
            <pc:docMk/>
            <pc:sldMk cId="2214857557" sldId="624"/>
            <ac:spMk id="3" creationId="{7DE433B9-72A2-4CCB-9C36-1D748294A73F}"/>
          </ac:spMkLst>
        </pc:spChg>
      </pc:sldChg>
      <pc:sldChg chg="addSp modSp mod">
        <pc:chgData name="Harkin, Jim" userId="23270e53-8d4e-42f5-856a-0c5f0e5b9b42" providerId="ADAL" clId="{FFF98852-35AE-4ACA-B522-92BCF87EED75}" dt="2020-06-10T23:39:16.530" v="3001" actId="1076"/>
        <pc:sldMkLst>
          <pc:docMk/>
          <pc:sldMk cId="1209539943" sldId="626"/>
        </pc:sldMkLst>
        <pc:spChg chg="add mod">
          <ac:chgData name="Harkin, Jim" userId="23270e53-8d4e-42f5-856a-0c5f0e5b9b42" providerId="ADAL" clId="{FFF98852-35AE-4ACA-B522-92BCF87EED75}" dt="2020-06-10T23:38:40.291" v="2944" actId="2085"/>
          <ac:spMkLst>
            <pc:docMk/>
            <pc:sldMk cId="1209539943" sldId="626"/>
            <ac:spMk id="2" creationId="{406CA4E0-A2CB-480B-BEF3-AD138A53F0A2}"/>
          </ac:spMkLst>
        </pc:spChg>
        <pc:spChg chg="add mod">
          <ac:chgData name="Harkin, Jim" userId="23270e53-8d4e-42f5-856a-0c5f0e5b9b42" providerId="ADAL" clId="{FFF98852-35AE-4ACA-B522-92BCF87EED75}" dt="2020-06-10T23:39:11.539" v="2999" actId="2085"/>
          <ac:spMkLst>
            <pc:docMk/>
            <pc:sldMk cId="1209539943" sldId="626"/>
            <ac:spMk id="3" creationId="{1706BEFD-9B63-4224-9B12-99EE4E1A9B4F}"/>
          </ac:spMkLst>
        </pc:spChg>
        <pc:spChg chg="add mod">
          <ac:chgData name="Harkin, Jim" userId="23270e53-8d4e-42f5-856a-0c5f0e5b9b42" providerId="ADAL" clId="{FFF98852-35AE-4ACA-B522-92BCF87EED75}" dt="2020-06-10T23:39:16.530" v="3001" actId="1076"/>
          <ac:spMkLst>
            <pc:docMk/>
            <pc:sldMk cId="1209539943" sldId="626"/>
            <ac:spMk id="13" creationId="{35C187E8-56DA-4CC2-9B9C-E79FEE4A6D45}"/>
          </ac:spMkLst>
        </pc:spChg>
      </pc:sldChg>
      <pc:sldChg chg="mod modShow">
        <pc:chgData name="Harkin, Jim" userId="23270e53-8d4e-42f5-856a-0c5f0e5b9b42" providerId="ADAL" clId="{FFF98852-35AE-4ACA-B522-92BCF87EED75}" dt="2020-06-10T23:42:53.674" v="3002" actId="729"/>
        <pc:sldMkLst>
          <pc:docMk/>
          <pc:sldMk cId="1824076036" sldId="634"/>
        </pc:sldMkLst>
      </pc:sldChg>
      <pc:sldChg chg="addSp delSp modSp mod ord">
        <pc:chgData name="Harkin, Jim" userId="23270e53-8d4e-42f5-856a-0c5f0e5b9b42" providerId="ADAL" clId="{FFF98852-35AE-4ACA-B522-92BCF87EED75}" dt="2020-06-10T22:24:06.076" v="2605" actId="207"/>
        <pc:sldMkLst>
          <pc:docMk/>
          <pc:sldMk cId="1856739690" sldId="635"/>
        </pc:sldMkLst>
        <pc:spChg chg="del">
          <ac:chgData name="Harkin, Jim" userId="23270e53-8d4e-42f5-856a-0c5f0e5b9b42" providerId="ADAL" clId="{FFF98852-35AE-4ACA-B522-92BCF87EED75}" dt="2020-06-08T19:52:06.397" v="1897" actId="478"/>
          <ac:spMkLst>
            <pc:docMk/>
            <pc:sldMk cId="1856739690" sldId="635"/>
            <ac:spMk id="2" creationId="{52DB067E-E107-8B49-B4A0-A51C882DDC28}"/>
          </ac:spMkLst>
        </pc:spChg>
        <pc:spChg chg="add del mod">
          <ac:chgData name="Harkin, Jim" userId="23270e53-8d4e-42f5-856a-0c5f0e5b9b42" providerId="ADAL" clId="{FFF98852-35AE-4ACA-B522-92BCF87EED75}" dt="2020-06-08T19:52:00.443" v="1896" actId="20577"/>
          <ac:spMkLst>
            <pc:docMk/>
            <pc:sldMk cId="1856739690" sldId="635"/>
            <ac:spMk id="4" creationId="{E64FE12C-F5A5-AD4D-A272-3B2E21E48C4C}"/>
          </ac:spMkLst>
        </pc:spChg>
        <pc:spChg chg="add del mod">
          <ac:chgData name="Harkin, Jim" userId="23270e53-8d4e-42f5-856a-0c5f0e5b9b42" providerId="ADAL" clId="{FFF98852-35AE-4ACA-B522-92BCF87EED75}" dt="2020-06-08T19:51:52.165" v="1879" actId="478"/>
          <ac:spMkLst>
            <pc:docMk/>
            <pc:sldMk cId="1856739690" sldId="635"/>
            <ac:spMk id="5" creationId="{A8C0D2EC-15AD-4108-8177-5D2150E4665C}"/>
          </ac:spMkLst>
        </pc:spChg>
        <pc:spChg chg="mod">
          <ac:chgData name="Harkin, Jim" userId="23270e53-8d4e-42f5-856a-0c5f0e5b9b42" providerId="ADAL" clId="{FFF98852-35AE-4ACA-B522-92BCF87EED75}" dt="2020-06-10T22:24:06.076" v="2605" actId="207"/>
          <ac:spMkLst>
            <pc:docMk/>
            <pc:sldMk cId="1856739690" sldId="635"/>
            <ac:spMk id="7" creationId="{25D32B92-E079-4FDE-9BB8-2FE0B783F5B1}"/>
          </ac:spMkLst>
        </pc:spChg>
        <pc:spChg chg="del">
          <ac:chgData name="Harkin, Jim" userId="23270e53-8d4e-42f5-856a-0c5f0e5b9b42" providerId="ADAL" clId="{FFF98852-35AE-4ACA-B522-92BCF87EED75}" dt="2020-06-08T19:51:44.067" v="1877" actId="478"/>
          <ac:spMkLst>
            <pc:docMk/>
            <pc:sldMk cId="1856739690" sldId="635"/>
            <ac:spMk id="8" creationId="{ED01C1A1-02DA-7044-BD53-8C4E2A960C48}"/>
          </ac:spMkLst>
        </pc:spChg>
        <pc:spChg chg="add del mod">
          <ac:chgData name="Harkin, Jim" userId="23270e53-8d4e-42f5-856a-0c5f0e5b9b42" providerId="ADAL" clId="{FFF98852-35AE-4ACA-B522-92BCF87EED75}" dt="2020-06-08T19:52:09.347" v="1898" actId="478"/>
          <ac:spMkLst>
            <pc:docMk/>
            <pc:sldMk cId="1856739690" sldId="635"/>
            <ac:spMk id="9" creationId="{41CBF327-4430-42C7-9D3C-64B6050A5A40}"/>
          </ac:spMkLst>
        </pc:spChg>
      </pc:sldChg>
      <pc:sldChg chg="addSp modSp mod">
        <pc:chgData name="Harkin, Jim" userId="23270e53-8d4e-42f5-856a-0c5f0e5b9b42" providerId="ADAL" clId="{FFF98852-35AE-4ACA-B522-92BCF87EED75}" dt="2020-06-10T23:49:27.799" v="3158" actId="20577"/>
        <pc:sldMkLst>
          <pc:docMk/>
          <pc:sldMk cId="577646561" sldId="636"/>
        </pc:sldMkLst>
        <pc:spChg chg="mod">
          <ac:chgData name="Harkin, Jim" userId="23270e53-8d4e-42f5-856a-0c5f0e5b9b42" providerId="ADAL" clId="{FFF98852-35AE-4ACA-B522-92BCF87EED75}" dt="2020-06-10T23:48:20.042" v="3088" actId="1036"/>
          <ac:spMkLst>
            <pc:docMk/>
            <pc:sldMk cId="577646561" sldId="636"/>
            <ac:spMk id="3" creationId="{D3D39F91-2912-4D94-8F18-ACE539891706}"/>
          </ac:spMkLst>
        </pc:spChg>
        <pc:spChg chg="mod">
          <ac:chgData name="Harkin, Jim" userId="23270e53-8d4e-42f5-856a-0c5f0e5b9b42" providerId="ADAL" clId="{FFF98852-35AE-4ACA-B522-92BCF87EED75}" dt="2020-06-10T23:48:20.042" v="3088" actId="1036"/>
          <ac:spMkLst>
            <pc:docMk/>
            <pc:sldMk cId="577646561" sldId="636"/>
            <ac:spMk id="5" creationId="{BFF74562-6208-4561-A51B-F3023BDE9592}"/>
          </ac:spMkLst>
        </pc:spChg>
        <pc:spChg chg="mod">
          <ac:chgData name="Harkin, Jim" userId="23270e53-8d4e-42f5-856a-0c5f0e5b9b42" providerId="ADAL" clId="{FFF98852-35AE-4ACA-B522-92BCF87EED75}" dt="2020-06-10T21:53:05.683" v="2512" actId="1076"/>
          <ac:spMkLst>
            <pc:docMk/>
            <pc:sldMk cId="577646561" sldId="636"/>
            <ac:spMk id="7" creationId="{00000000-0000-0000-0000-000000000000}"/>
          </ac:spMkLst>
        </pc:spChg>
        <pc:spChg chg="mod">
          <ac:chgData name="Harkin, Jim" userId="23270e53-8d4e-42f5-856a-0c5f0e5b9b42" providerId="ADAL" clId="{FFF98852-35AE-4ACA-B522-92BCF87EED75}" dt="2020-06-10T23:49:27.799" v="3158" actId="20577"/>
          <ac:spMkLst>
            <pc:docMk/>
            <pc:sldMk cId="577646561" sldId="636"/>
            <ac:spMk id="8" creationId="{00000000-0000-0000-0000-000000000000}"/>
          </ac:spMkLst>
        </pc:spChg>
        <pc:spChg chg="add mod">
          <ac:chgData name="Harkin, Jim" userId="23270e53-8d4e-42f5-856a-0c5f0e5b9b42" providerId="ADAL" clId="{FFF98852-35AE-4ACA-B522-92BCF87EED75}" dt="2020-06-10T21:53:22.418" v="2519" actId="1076"/>
          <ac:spMkLst>
            <pc:docMk/>
            <pc:sldMk cId="577646561" sldId="636"/>
            <ac:spMk id="12" creationId="{3E914531-AC7F-4180-B754-C5CACC3CE1FD}"/>
          </ac:spMkLst>
        </pc:spChg>
        <pc:spChg chg="mod">
          <ac:chgData name="Harkin, Jim" userId="23270e53-8d4e-42f5-856a-0c5f0e5b9b42" providerId="ADAL" clId="{FFF98852-35AE-4ACA-B522-92BCF87EED75}" dt="2020-06-10T23:48:30.166" v="3090" actId="1076"/>
          <ac:spMkLst>
            <pc:docMk/>
            <pc:sldMk cId="577646561" sldId="636"/>
            <ac:spMk id="9218" creationId="{00000000-0000-0000-0000-000000000000}"/>
          </ac:spMkLst>
        </pc:spChg>
        <pc:picChg chg="mod">
          <ac:chgData name="Harkin, Jim" userId="23270e53-8d4e-42f5-856a-0c5f0e5b9b42" providerId="ADAL" clId="{FFF98852-35AE-4ACA-B522-92BCF87EED75}" dt="2020-06-10T23:48:20.042" v="3088" actId="1036"/>
          <ac:picMkLst>
            <pc:docMk/>
            <pc:sldMk cId="577646561" sldId="636"/>
            <ac:picMk id="2" creationId="{70948D9E-2350-4F0B-85BC-AAF8DA11ACBE}"/>
          </ac:picMkLst>
        </pc:picChg>
        <pc:picChg chg="mod">
          <ac:chgData name="Harkin, Jim" userId="23270e53-8d4e-42f5-856a-0c5f0e5b9b42" providerId="ADAL" clId="{FFF98852-35AE-4ACA-B522-92BCF87EED75}" dt="2020-06-10T21:53:05.683" v="2512" actId="1076"/>
          <ac:picMkLst>
            <pc:docMk/>
            <pc:sldMk cId="577646561" sldId="636"/>
            <ac:picMk id="6" creationId="{00000000-0000-0000-0000-000000000000}"/>
          </ac:picMkLst>
        </pc:picChg>
        <pc:picChg chg="add mod">
          <ac:chgData name="Harkin, Jim" userId="23270e53-8d4e-42f5-856a-0c5f0e5b9b42" providerId="ADAL" clId="{FFF98852-35AE-4ACA-B522-92BCF87EED75}" dt="2020-06-10T23:48:32.896" v="3092" actId="1036"/>
          <ac:picMkLst>
            <pc:docMk/>
            <pc:sldMk cId="577646561" sldId="636"/>
            <ac:picMk id="7170" creationId="{601249C4-B6A2-47C7-BCFE-CC47EA7BFD05}"/>
          </ac:picMkLst>
        </pc:picChg>
      </pc:sldChg>
      <pc:sldChg chg="addSp delSp modSp mod">
        <pc:chgData name="Harkin, Jim" userId="23270e53-8d4e-42f5-856a-0c5f0e5b9b42" providerId="ADAL" clId="{FFF98852-35AE-4ACA-B522-92BCF87EED75}" dt="2020-06-10T23:50:15.273" v="3161"/>
        <pc:sldMkLst>
          <pc:docMk/>
          <pc:sldMk cId="1638382001" sldId="637"/>
        </pc:sldMkLst>
        <pc:spChg chg="del">
          <ac:chgData name="Harkin, Jim" userId="23270e53-8d4e-42f5-856a-0c5f0e5b9b42" providerId="ADAL" clId="{FFF98852-35AE-4ACA-B522-92BCF87EED75}" dt="2020-06-10T23:50:10.647" v="3159" actId="478"/>
          <ac:spMkLst>
            <pc:docMk/>
            <pc:sldMk cId="1638382001" sldId="637"/>
            <ac:spMk id="4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50:14.638" v="3160" actId="478"/>
          <ac:spMkLst>
            <pc:docMk/>
            <pc:sldMk cId="1638382001" sldId="637"/>
            <ac:spMk id="5" creationId="{BFF74562-6208-4561-A51B-F3023BDE9592}"/>
          </ac:spMkLst>
        </pc:spChg>
        <pc:spChg chg="del">
          <ac:chgData name="Harkin, Jim" userId="23270e53-8d4e-42f5-856a-0c5f0e5b9b42" providerId="ADAL" clId="{FFF98852-35AE-4ACA-B522-92BCF87EED75}" dt="2020-06-10T23:50:10.647" v="3159" actId="478"/>
          <ac:spMkLst>
            <pc:docMk/>
            <pc:sldMk cId="1638382001" sldId="637"/>
            <ac:spMk id="7" creationId="{00000000-0000-0000-0000-000000000000}"/>
          </ac:spMkLst>
        </pc:spChg>
        <pc:spChg chg="del">
          <ac:chgData name="Harkin, Jim" userId="23270e53-8d4e-42f5-856a-0c5f0e5b9b42" providerId="ADAL" clId="{FFF98852-35AE-4ACA-B522-92BCF87EED75}" dt="2020-06-10T23:50:10.647" v="3159" actId="478"/>
          <ac:spMkLst>
            <pc:docMk/>
            <pc:sldMk cId="1638382001" sldId="637"/>
            <ac:spMk id="9" creationId="{9D936DEE-1F78-425B-909D-C1F3458E19FC}"/>
          </ac:spMkLst>
        </pc:spChg>
        <pc:spChg chg="add mod">
          <ac:chgData name="Harkin, Jim" userId="23270e53-8d4e-42f5-856a-0c5f0e5b9b42" providerId="ADAL" clId="{FFF98852-35AE-4ACA-B522-92BCF87EED75}" dt="2020-06-10T23:50:15.273" v="3161"/>
          <ac:spMkLst>
            <pc:docMk/>
            <pc:sldMk cId="1638382001" sldId="637"/>
            <ac:spMk id="10" creationId="{4D05BFAE-69BE-4700-A9BA-7B5EF8397BB7}"/>
          </ac:spMkLst>
        </pc:spChg>
        <pc:spChg chg="add mod">
          <ac:chgData name="Harkin, Jim" userId="23270e53-8d4e-42f5-856a-0c5f0e5b9b42" providerId="ADAL" clId="{FFF98852-35AE-4ACA-B522-92BCF87EED75}" dt="2020-06-10T23:50:15.273" v="3161"/>
          <ac:spMkLst>
            <pc:docMk/>
            <pc:sldMk cId="1638382001" sldId="637"/>
            <ac:spMk id="12" creationId="{88DD7E1B-4B19-4A9F-A606-F43526FAF8D3}"/>
          </ac:spMkLst>
        </pc:spChg>
        <pc:spChg chg="add mod">
          <ac:chgData name="Harkin, Jim" userId="23270e53-8d4e-42f5-856a-0c5f0e5b9b42" providerId="ADAL" clId="{FFF98852-35AE-4ACA-B522-92BCF87EED75}" dt="2020-06-10T23:50:15.273" v="3161"/>
          <ac:spMkLst>
            <pc:docMk/>
            <pc:sldMk cId="1638382001" sldId="637"/>
            <ac:spMk id="14" creationId="{E41D7D37-5DC1-4245-83D5-15B27DDDC008}"/>
          </ac:spMkLst>
        </pc:spChg>
        <pc:spChg chg="add mod">
          <ac:chgData name="Harkin, Jim" userId="23270e53-8d4e-42f5-856a-0c5f0e5b9b42" providerId="ADAL" clId="{FFF98852-35AE-4ACA-B522-92BCF87EED75}" dt="2020-06-10T23:50:15.273" v="3161"/>
          <ac:spMkLst>
            <pc:docMk/>
            <pc:sldMk cId="1638382001" sldId="637"/>
            <ac:spMk id="16" creationId="{A00024F5-3249-4D3D-A3B9-8D9575C90C62}"/>
          </ac:spMkLst>
        </pc:spChg>
        <pc:picChg chg="del">
          <ac:chgData name="Harkin, Jim" userId="23270e53-8d4e-42f5-856a-0c5f0e5b9b42" providerId="ADAL" clId="{FFF98852-35AE-4ACA-B522-92BCF87EED75}" dt="2020-06-10T23:50:10.647" v="3159" actId="478"/>
          <ac:picMkLst>
            <pc:docMk/>
            <pc:sldMk cId="1638382001" sldId="637"/>
            <ac:picMk id="2" creationId="{70948D9E-2350-4F0B-85BC-AAF8DA11ACBE}"/>
          </ac:picMkLst>
        </pc:picChg>
        <pc:picChg chg="del">
          <ac:chgData name="Harkin, Jim" userId="23270e53-8d4e-42f5-856a-0c5f0e5b9b42" providerId="ADAL" clId="{FFF98852-35AE-4ACA-B522-92BCF87EED75}" dt="2020-06-10T23:50:10.647" v="3159" actId="478"/>
          <ac:picMkLst>
            <pc:docMk/>
            <pc:sldMk cId="1638382001" sldId="637"/>
            <ac:picMk id="6" creationId="{00000000-0000-0000-0000-000000000000}"/>
          </ac:picMkLst>
        </pc:picChg>
        <pc:picChg chg="add mod">
          <ac:chgData name="Harkin, Jim" userId="23270e53-8d4e-42f5-856a-0c5f0e5b9b42" providerId="ADAL" clId="{FFF98852-35AE-4ACA-B522-92BCF87EED75}" dt="2020-06-10T23:50:15.273" v="3161"/>
          <ac:picMkLst>
            <pc:docMk/>
            <pc:sldMk cId="1638382001" sldId="637"/>
            <ac:picMk id="11" creationId="{1F8C739A-A3F9-4F05-9F02-510146BAD270}"/>
          </ac:picMkLst>
        </pc:picChg>
        <pc:picChg chg="add mod">
          <ac:chgData name="Harkin, Jim" userId="23270e53-8d4e-42f5-856a-0c5f0e5b9b42" providerId="ADAL" clId="{FFF98852-35AE-4ACA-B522-92BCF87EED75}" dt="2020-06-10T23:50:15.273" v="3161"/>
          <ac:picMkLst>
            <pc:docMk/>
            <pc:sldMk cId="1638382001" sldId="637"/>
            <ac:picMk id="13" creationId="{838FD2BC-C4A1-4313-BD05-C1704CFB0EA7}"/>
          </ac:picMkLst>
        </pc:picChg>
        <pc:picChg chg="add mod">
          <ac:chgData name="Harkin, Jim" userId="23270e53-8d4e-42f5-856a-0c5f0e5b9b42" providerId="ADAL" clId="{FFF98852-35AE-4ACA-B522-92BCF87EED75}" dt="2020-06-10T23:50:15.273" v="3161"/>
          <ac:picMkLst>
            <pc:docMk/>
            <pc:sldMk cId="1638382001" sldId="637"/>
            <ac:picMk id="15" creationId="{0255623E-2DF7-486E-AACC-25F27CD2F38B}"/>
          </ac:picMkLst>
        </pc:picChg>
      </pc:sldChg>
      <pc:sldChg chg="addSp delSp modSp add mod">
        <pc:chgData name="Harkin, Jim" userId="23270e53-8d4e-42f5-856a-0c5f0e5b9b42" providerId="ADAL" clId="{FFF98852-35AE-4ACA-B522-92BCF87EED75}" dt="2020-06-08T19:44:33.331" v="1872" actId="1035"/>
        <pc:sldMkLst>
          <pc:docMk/>
          <pc:sldMk cId="2579457460" sldId="638"/>
        </pc:sldMkLst>
        <pc:spChg chg="mod">
          <ac:chgData name="Harkin, Jim" userId="23270e53-8d4e-42f5-856a-0c5f0e5b9b42" providerId="ADAL" clId="{FFF98852-35AE-4ACA-B522-92BCF87EED75}" dt="2020-06-06T20:55:32.876" v="1633" actId="1076"/>
          <ac:spMkLst>
            <pc:docMk/>
            <pc:sldMk cId="2579457460" sldId="638"/>
            <ac:spMk id="2" creationId="{52DB067E-E107-8B49-B4A0-A51C882DDC28}"/>
          </ac:spMkLst>
        </pc:spChg>
        <pc:spChg chg="mod">
          <ac:chgData name="Harkin, Jim" userId="23270e53-8d4e-42f5-856a-0c5f0e5b9b42" providerId="ADAL" clId="{FFF98852-35AE-4ACA-B522-92BCF87EED75}" dt="2020-06-06T20:55:30.151" v="1632" actId="1076"/>
          <ac:spMkLst>
            <pc:docMk/>
            <pc:sldMk cId="2579457460" sldId="638"/>
            <ac:spMk id="3" creationId="{A11A59BC-8A0A-7A4C-A9EC-349C78CDE51A}"/>
          </ac:spMkLst>
        </pc:spChg>
        <pc:spChg chg="del">
          <ac:chgData name="Harkin, Jim" userId="23270e53-8d4e-42f5-856a-0c5f0e5b9b42" providerId="ADAL" clId="{FFF98852-35AE-4ACA-B522-92BCF87EED75}" dt="2020-06-06T17:15:32.383" v="673" actId="478"/>
          <ac:spMkLst>
            <pc:docMk/>
            <pc:sldMk cId="2579457460" sldId="638"/>
            <ac:spMk id="4" creationId="{E64FE12C-F5A5-AD4D-A272-3B2E21E48C4C}"/>
          </ac:spMkLst>
        </pc:spChg>
        <pc:spChg chg="add mod">
          <ac:chgData name="Harkin, Jim" userId="23270e53-8d4e-42f5-856a-0c5f0e5b9b42" providerId="ADAL" clId="{FFF98852-35AE-4ACA-B522-92BCF87EED75}" dt="2020-06-06T20:55:40.858" v="1635" actId="1076"/>
          <ac:spMkLst>
            <pc:docMk/>
            <pc:sldMk cId="2579457460" sldId="638"/>
            <ac:spMk id="7" creationId="{5C12E7C7-A7EB-43A8-8DEF-27C73AEB8457}"/>
          </ac:spMkLst>
        </pc:spChg>
        <pc:spChg chg="del">
          <ac:chgData name="Harkin, Jim" userId="23270e53-8d4e-42f5-856a-0c5f0e5b9b42" providerId="ADAL" clId="{FFF98852-35AE-4ACA-B522-92BCF87EED75}" dt="2020-06-06T15:52:40.663" v="167" actId="478"/>
          <ac:spMkLst>
            <pc:docMk/>
            <pc:sldMk cId="2579457460" sldId="638"/>
            <ac:spMk id="8" creationId="{ED01C1A1-02DA-7044-BD53-8C4E2A960C48}"/>
          </ac:spMkLst>
        </pc:spChg>
        <pc:spChg chg="add mod">
          <ac:chgData name="Harkin, Jim" userId="23270e53-8d4e-42f5-856a-0c5f0e5b9b42" providerId="ADAL" clId="{FFF98852-35AE-4ACA-B522-92BCF87EED75}" dt="2020-06-06T20:55:30.151" v="1632" actId="1076"/>
          <ac:spMkLst>
            <pc:docMk/>
            <pc:sldMk cId="2579457460" sldId="638"/>
            <ac:spMk id="9" creationId="{B0D39EA8-8BC9-40E3-9E86-97ED61A7892F}"/>
          </ac:spMkLst>
        </pc:spChg>
        <pc:picChg chg="add del mod">
          <ac:chgData name="Harkin, Jim" userId="23270e53-8d4e-42f5-856a-0c5f0e5b9b42" providerId="ADAL" clId="{FFF98852-35AE-4ACA-B522-92BCF87EED75}" dt="2020-06-06T16:03:52.675" v="241" actId="478"/>
          <ac:picMkLst>
            <pc:docMk/>
            <pc:sldMk cId="2579457460" sldId="638"/>
            <ac:picMk id="5" creationId="{806FFBA6-5896-4211-917E-ED00C4D7AD73}"/>
          </ac:picMkLst>
        </pc:picChg>
        <pc:picChg chg="del">
          <ac:chgData name="Harkin, Jim" userId="23270e53-8d4e-42f5-856a-0c5f0e5b9b42" providerId="ADAL" clId="{FFF98852-35AE-4ACA-B522-92BCF87EED75}" dt="2020-06-06T15:52:41.937" v="168" actId="478"/>
          <ac:picMkLst>
            <pc:docMk/>
            <pc:sldMk cId="2579457460" sldId="638"/>
            <ac:picMk id="6" creationId="{DC98863E-8E53-9E4A-9437-714E6FC6BDFB}"/>
          </ac:picMkLst>
        </pc:picChg>
        <pc:picChg chg="add mod">
          <ac:chgData name="Harkin, Jim" userId="23270e53-8d4e-42f5-856a-0c5f0e5b9b42" providerId="ADAL" clId="{FFF98852-35AE-4ACA-B522-92BCF87EED75}" dt="2020-06-08T19:44:33.331" v="1872" actId="1035"/>
          <ac:picMkLst>
            <pc:docMk/>
            <pc:sldMk cId="2579457460" sldId="638"/>
            <ac:picMk id="10" creationId="{67A3DB32-7703-4593-9292-CC9AC1DC1344}"/>
          </ac:picMkLst>
        </pc:picChg>
        <pc:picChg chg="add mod">
          <ac:chgData name="Harkin, Jim" userId="23270e53-8d4e-42f5-856a-0c5f0e5b9b42" providerId="ADAL" clId="{FFF98852-35AE-4ACA-B522-92BCF87EED75}" dt="2020-06-06T20:55:35.072" v="1634" actId="1076"/>
          <ac:picMkLst>
            <pc:docMk/>
            <pc:sldMk cId="2579457460" sldId="638"/>
            <ac:picMk id="6146" creationId="{17585AE5-5200-446F-84B8-313DEC5CA429}"/>
          </ac:picMkLst>
        </pc:picChg>
      </pc:sldChg>
      <pc:sldChg chg="addSp modSp add mod ord">
        <pc:chgData name="Harkin, Jim" userId="23270e53-8d4e-42f5-856a-0c5f0e5b9b42" providerId="ADAL" clId="{FFF98852-35AE-4ACA-B522-92BCF87EED75}" dt="2020-06-08T20:16:35.004" v="2071" actId="1076"/>
        <pc:sldMkLst>
          <pc:docMk/>
          <pc:sldMk cId="506834569" sldId="639"/>
        </pc:sldMkLst>
        <pc:spChg chg="mod">
          <ac:chgData name="Harkin, Jim" userId="23270e53-8d4e-42f5-856a-0c5f0e5b9b42" providerId="ADAL" clId="{FFF98852-35AE-4ACA-B522-92BCF87EED75}" dt="2020-06-06T16:12:20.465" v="284" actId="2711"/>
          <ac:spMkLst>
            <pc:docMk/>
            <pc:sldMk cId="506834569" sldId="639"/>
            <ac:spMk id="2" creationId="{52DB067E-E107-8B49-B4A0-A51C882DDC28}"/>
          </ac:spMkLst>
        </pc:spChg>
        <pc:spChg chg="add mod">
          <ac:chgData name="Harkin, Jim" userId="23270e53-8d4e-42f5-856a-0c5f0e5b9b42" providerId="ADAL" clId="{FFF98852-35AE-4ACA-B522-92BCF87EED75}" dt="2020-06-08T20:16:35.004" v="2071" actId="1076"/>
          <ac:spMkLst>
            <pc:docMk/>
            <pc:sldMk cId="506834569" sldId="639"/>
            <ac:spMk id="6" creationId="{3ADFCD36-0D6F-47C8-90BD-D5D91BA58139}"/>
          </ac:spMkLst>
        </pc:spChg>
        <pc:spChg chg="add mod">
          <ac:chgData name="Harkin, Jim" userId="23270e53-8d4e-42f5-856a-0c5f0e5b9b42" providerId="ADAL" clId="{FFF98852-35AE-4ACA-B522-92BCF87EED75}" dt="2020-06-08T20:08:36.672" v="2012" actId="947"/>
          <ac:spMkLst>
            <pc:docMk/>
            <pc:sldMk cId="506834569" sldId="639"/>
            <ac:spMk id="7" creationId="{8E577F74-66EA-49EE-8146-C384F9213532}"/>
          </ac:spMkLst>
        </pc:spChg>
        <pc:picChg chg="add mod">
          <ac:chgData name="Harkin, Jim" userId="23270e53-8d4e-42f5-856a-0c5f0e5b9b42" providerId="ADAL" clId="{FFF98852-35AE-4ACA-B522-92BCF87EED75}" dt="2020-06-08T20:08:11.773" v="2011" actId="1076"/>
          <ac:picMkLst>
            <pc:docMk/>
            <pc:sldMk cId="506834569" sldId="639"/>
            <ac:picMk id="5" creationId="{5E7EB5F0-5682-4833-888E-9A2C0C1F7FE9}"/>
          </ac:picMkLst>
        </pc:picChg>
      </pc:sldChg>
      <pc:sldChg chg="addSp delSp modSp add mod ord">
        <pc:chgData name="Harkin, Jim" userId="23270e53-8d4e-42f5-856a-0c5f0e5b9b42" providerId="ADAL" clId="{FFF98852-35AE-4ACA-B522-92BCF87EED75}" dt="2020-06-07T13:37:21.518" v="1855" actId="6549"/>
        <pc:sldMkLst>
          <pc:docMk/>
          <pc:sldMk cId="1968126368" sldId="640"/>
        </pc:sldMkLst>
        <pc:spChg chg="del mod">
          <ac:chgData name="Harkin, Jim" userId="23270e53-8d4e-42f5-856a-0c5f0e5b9b42" providerId="ADAL" clId="{FFF98852-35AE-4ACA-B522-92BCF87EED75}" dt="2020-06-07T13:37:03.567" v="1837" actId="21"/>
          <ac:spMkLst>
            <pc:docMk/>
            <pc:sldMk cId="1968126368" sldId="640"/>
            <ac:spMk id="2" creationId="{52DB067E-E107-8B49-B4A0-A51C882DDC28}"/>
          </ac:spMkLst>
        </pc:spChg>
        <pc:spChg chg="mod">
          <ac:chgData name="Harkin, Jim" userId="23270e53-8d4e-42f5-856a-0c5f0e5b9b42" providerId="ADAL" clId="{FFF98852-35AE-4ACA-B522-92BCF87EED75}" dt="2020-06-06T17:28:20.358" v="958" actId="6549"/>
          <ac:spMkLst>
            <pc:docMk/>
            <pc:sldMk cId="1968126368" sldId="640"/>
            <ac:spMk id="4" creationId="{E64FE12C-F5A5-AD4D-A272-3B2E21E48C4C}"/>
          </ac:spMkLst>
        </pc:spChg>
        <pc:spChg chg="add mod">
          <ac:chgData name="Harkin, Jim" userId="23270e53-8d4e-42f5-856a-0c5f0e5b9b42" providerId="ADAL" clId="{FFF98852-35AE-4ACA-B522-92BCF87EED75}" dt="2020-06-06T17:28:57.618" v="964" actId="1076"/>
          <ac:spMkLst>
            <pc:docMk/>
            <pc:sldMk cId="1968126368" sldId="640"/>
            <ac:spMk id="6" creationId="{B6C33F76-956A-4DEF-9C52-0C8592ADD43E}"/>
          </ac:spMkLst>
        </pc:spChg>
        <pc:spChg chg="add mod">
          <ac:chgData name="Harkin, Jim" userId="23270e53-8d4e-42f5-856a-0c5f0e5b9b42" providerId="ADAL" clId="{FFF98852-35AE-4ACA-B522-92BCF87EED75}" dt="2020-06-06T17:28:47.882" v="963" actId="1076"/>
          <ac:spMkLst>
            <pc:docMk/>
            <pc:sldMk cId="1968126368" sldId="640"/>
            <ac:spMk id="7" creationId="{4C3C9264-F419-4F25-99BF-DCAB88CCABE6}"/>
          </ac:spMkLst>
        </pc:spChg>
        <pc:spChg chg="add mod">
          <ac:chgData name="Harkin, Jim" userId="23270e53-8d4e-42f5-856a-0c5f0e5b9b42" providerId="ADAL" clId="{FFF98852-35AE-4ACA-B522-92BCF87EED75}" dt="2020-06-06T17:28:47.882" v="963" actId="1076"/>
          <ac:spMkLst>
            <pc:docMk/>
            <pc:sldMk cId="1968126368" sldId="640"/>
            <ac:spMk id="8" creationId="{61D9E755-0BB5-4D94-896E-2757CBAA4EBC}"/>
          </ac:spMkLst>
        </pc:spChg>
        <pc:spChg chg="add mod">
          <ac:chgData name="Harkin, Jim" userId="23270e53-8d4e-42f5-856a-0c5f0e5b9b42" providerId="ADAL" clId="{FFF98852-35AE-4ACA-B522-92BCF87EED75}" dt="2020-06-06T17:28:47.882" v="963" actId="1076"/>
          <ac:spMkLst>
            <pc:docMk/>
            <pc:sldMk cId="1968126368" sldId="640"/>
            <ac:spMk id="9" creationId="{8A51D309-FCE0-4CE3-AA98-51764C7068B9}"/>
          </ac:spMkLst>
        </pc:spChg>
        <pc:spChg chg="add mod">
          <ac:chgData name="Harkin, Jim" userId="23270e53-8d4e-42f5-856a-0c5f0e5b9b42" providerId="ADAL" clId="{FFF98852-35AE-4ACA-B522-92BCF87EED75}" dt="2020-06-06T17:28:47.882" v="963" actId="1076"/>
          <ac:spMkLst>
            <pc:docMk/>
            <pc:sldMk cId="1968126368" sldId="640"/>
            <ac:spMk id="10" creationId="{F3CDB599-F315-41B2-A023-DB0F00B50070}"/>
          </ac:spMkLst>
        </pc:spChg>
        <pc:spChg chg="add mod">
          <ac:chgData name="Harkin, Jim" userId="23270e53-8d4e-42f5-856a-0c5f0e5b9b42" providerId="ADAL" clId="{FFF98852-35AE-4ACA-B522-92BCF87EED75}" dt="2020-06-06T17:28:47.882" v="963" actId="1076"/>
          <ac:spMkLst>
            <pc:docMk/>
            <pc:sldMk cId="1968126368" sldId="640"/>
            <ac:spMk id="11" creationId="{99E1CB4C-5926-4E3E-80BD-89792589D9A1}"/>
          </ac:spMkLst>
        </pc:spChg>
        <pc:spChg chg="add mod">
          <ac:chgData name="Harkin, Jim" userId="23270e53-8d4e-42f5-856a-0c5f0e5b9b42" providerId="ADAL" clId="{FFF98852-35AE-4ACA-B522-92BCF87EED75}" dt="2020-06-06T17:37:47.222" v="980" actId="1076"/>
          <ac:spMkLst>
            <pc:docMk/>
            <pc:sldMk cId="1968126368" sldId="640"/>
            <ac:spMk id="13" creationId="{5B32E5D6-8DC5-4B76-B678-6B7E6F1FBBF9}"/>
          </ac:spMkLst>
        </pc:spChg>
        <pc:spChg chg="add del mod">
          <ac:chgData name="Harkin, Jim" userId="23270e53-8d4e-42f5-856a-0c5f0e5b9b42" providerId="ADAL" clId="{FFF98852-35AE-4ACA-B522-92BCF87EED75}" dt="2020-06-07T13:37:14.428" v="1854" actId="478"/>
          <ac:spMkLst>
            <pc:docMk/>
            <pc:sldMk cId="1968126368" sldId="640"/>
            <ac:spMk id="14" creationId="{E29CD0C5-897C-4052-B1DD-7DE1BBA85B3E}"/>
          </ac:spMkLst>
        </pc:spChg>
        <pc:spChg chg="add mod">
          <ac:chgData name="Harkin, Jim" userId="23270e53-8d4e-42f5-856a-0c5f0e5b9b42" providerId="ADAL" clId="{FFF98852-35AE-4ACA-B522-92BCF87EED75}" dt="2020-06-07T13:37:21.518" v="1855" actId="6549"/>
          <ac:spMkLst>
            <pc:docMk/>
            <pc:sldMk cId="1968126368" sldId="640"/>
            <ac:spMk id="15" creationId="{3CB22A03-B325-4DCB-998E-17C7621240C3}"/>
          </ac:spMkLst>
        </pc:spChg>
        <pc:picChg chg="add mod">
          <ac:chgData name="Harkin, Jim" userId="23270e53-8d4e-42f5-856a-0c5f0e5b9b42" providerId="ADAL" clId="{FFF98852-35AE-4ACA-B522-92BCF87EED75}" dt="2020-06-06T17:28:47.882" v="963" actId="1076"/>
          <ac:picMkLst>
            <pc:docMk/>
            <pc:sldMk cId="1968126368" sldId="640"/>
            <ac:picMk id="5" creationId="{BCB77CB5-49B7-4C95-AE27-86CB3D960226}"/>
          </ac:picMkLst>
        </pc:picChg>
        <pc:picChg chg="add mod">
          <ac:chgData name="Harkin, Jim" userId="23270e53-8d4e-42f5-856a-0c5f0e5b9b42" providerId="ADAL" clId="{FFF98852-35AE-4ACA-B522-92BCF87EED75}" dt="2020-06-06T17:29:50.467" v="972" actId="1076"/>
          <ac:picMkLst>
            <pc:docMk/>
            <pc:sldMk cId="1968126368" sldId="640"/>
            <ac:picMk id="12" creationId="{E599F0BB-8C8D-402C-A8EB-1A962E4FE923}"/>
          </ac:picMkLst>
        </pc:picChg>
      </pc:sldChg>
      <pc:sldChg chg="addSp delSp modSp add del mod ord modNotes">
        <pc:chgData name="Harkin, Jim" userId="23270e53-8d4e-42f5-856a-0c5f0e5b9b42" providerId="ADAL" clId="{FFF98852-35AE-4ACA-B522-92BCF87EED75}" dt="2020-06-06T17:20:11.959" v="718" actId="47"/>
        <pc:sldMkLst>
          <pc:docMk/>
          <pc:sldMk cId="2711728076" sldId="641"/>
        </pc:sldMkLst>
        <pc:spChg chg="mod">
          <ac:chgData name="Harkin, Jim" userId="23270e53-8d4e-42f5-856a-0c5f0e5b9b42" providerId="ADAL" clId="{FFF98852-35AE-4ACA-B522-92BCF87EED75}" dt="2020-06-06T17:05:26.077" v="548" actId="255"/>
          <ac:spMkLst>
            <pc:docMk/>
            <pc:sldMk cId="2711728076" sldId="641"/>
            <ac:spMk id="2" creationId="{52DB067E-E107-8B49-B4A0-A51C882DDC28}"/>
          </ac:spMkLst>
        </pc:spChg>
        <pc:spChg chg="del">
          <ac:chgData name="Harkin, Jim" userId="23270e53-8d4e-42f5-856a-0c5f0e5b9b42" providerId="ADAL" clId="{FFF98852-35AE-4ACA-B522-92BCF87EED75}" dt="2020-06-06T17:15:25.649" v="672" actId="478"/>
          <ac:spMkLst>
            <pc:docMk/>
            <pc:sldMk cId="2711728076" sldId="641"/>
            <ac:spMk id="4" creationId="{E64FE12C-F5A5-AD4D-A272-3B2E21E48C4C}"/>
          </ac:spMkLst>
        </pc:spChg>
        <pc:spChg chg="add mod">
          <ac:chgData name="Harkin, Jim" userId="23270e53-8d4e-42f5-856a-0c5f0e5b9b42" providerId="ADAL" clId="{FFF98852-35AE-4ACA-B522-92BCF87EED75}" dt="2020-06-06T17:18:32.511" v="713" actId="1076"/>
          <ac:spMkLst>
            <pc:docMk/>
            <pc:sldMk cId="2711728076" sldId="641"/>
            <ac:spMk id="7" creationId="{A22174DE-D408-4C40-95D5-E4FC33C2BC4D}"/>
          </ac:spMkLst>
        </pc:spChg>
        <pc:spChg chg="del mod">
          <ac:chgData name="Harkin, Jim" userId="23270e53-8d4e-42f5-856a-0c5f0e5b9b42" providerId="ADAL" clId="{FFF98852-35AE-4ACA-B522-92BCF87EED75}" dt="2020-06-06T17:18:19.866" v="707" actId="478"/>
          <ac:spMkLst>
            <pc:docMk/>
            <pc:sldMk cId="2711728076" sldId="641"/>
            <ac:spMk id="8" creationId="{ED01C1A1-02DA-7044-BD53-8C4E2A960C48}"/>
          </ac:spMkLst>
        </pc:spChg>
        <pc:spChg chg="add del mod">
          <ac:chgData name="Harkin, Jim" userId="23270e53-8d4e-42f5-856a-0c5f0e5b9b42" providerId="ADAL" clId="{FFF98852-35AE-4ACA-B522-92BCF87EED75}" dt="2020-06-06T17:18:28.227" v="712" actId="478"/>
          <ac:spMkLst>
            <pc:docMk/>
            <pc:sldMk cId="2711728076" sldId="641"/>
            <ac:spMk id="9" creationId="{36390ECB-F4B6-4FDF-B227-80C14C958B38}"/>
          </ac:spMkLst>
        </pc:spChg>
        <pc:spChg chg="add mod">
          <ac:chgData name="Harkin, Jim" userId="23270e53-8d4e-42f5-856a-0c5f0e5b9b42" providerId="ADAL" clId="{FFF98852-35AE-4ACA-B522-92BCF87EED75}" dt="2020-06-06T17:17:32.069" v="704" actId="20577"/>
          <ac:spMkLst>
            <pc:docMk/>
            <pc:sldMk cId="2711728076" sldId="641"/>
            <ac:spMk id="10" creationId="{828EA8FA-967D-4CC7-95B1-917C1C78F331}"/>
          </ac:spMkLst>
        </pc:spChg>
        <pc:spChg chg="add del mod">
          <ac:chgData name="Harkin, Jim" userId="23270e53-8d4e-42f5-856a-0c5f0e5b9b42" providerId="ADAL" clId="{FFF98852-35AE-4ACA-B522-92BCF87EED75}" dt="2020-06-06T17:18:26.722" v="711" actId="478"/>
          <ac:spMkLst>
            <pc:docMk/>
            <pc:sldMk cId="2711728076" sldId="641"/>
            <ac:spMk id="12" creationId="{9667959E-3592-4EA8-8539-303AF899EE69}"/>
          </ac:spMkLst>
        </pc:spChg>
        <pc:picChg chg="add del mod">
          <ac:chgData name="Harkin, Jim" userId="23270e53-8d4e-42f5-856a-0c5f0e5b9b42" providerId="ADAL" clId="{FFF98852-35AE-4ACA-B522-92BCF87EED75}" dt="2020-06-06T17:18:17.802" v="706" actId="478"/>
          <ac:picMkLst>
            <pc:docMk/>
            <pc:sldMk cId="2711728076" sldId="641"/>
            <ac:picMk id="5" creationId="{8BC71285-A1BD-489C-A6FA-DE06D41F1DEA}"/>
          </ac:picMkLst>
        </pc:picChg>
        <pc:picChg chg="del">
          <ac:chgData name="Harkin, Jim" userId="23270e53-8d4e-42f5-856a-0c5f0e5b9b42" providerId="ADAL" clId="{FFF98852-35AE-4ACA-B522-92BCF87EED75}" dt="2020-06-06T16:56:16.177" v="355" actId="478"/>
          <ac:picMkLst>
            <pc:docMk/>
            <pc:sldMk cId="2711728076" sldId="641"/>
            <ac:picMk id="6" creationId="{DC98863E-8E53-9E4A-9437-714E6FC6BDFB}"/>
          </ac:picMkLst>
        </pc:picChg>
        <pc:picChg chg="add del mod">
          <ac:chgData name="Harkin, Jim" userId="23270e53-8d4e-42f5-856a-0c5f0e5b9b42" providerId="ADAL" clId="{FFF98852-35AE-4ACA-B522-92BCF87EED75}" dt="2020-06-06T17:18:24.067" v="708" actId="478"/>
          <ac:picMkLst>
            <pc:docMk/>
            <pc:sldMk cId="2711728076" sldId="641"/>
            <ac:picMk id="7170" creationId="{24091A30-2F0C-427E-9B0D-934F9EB77AF7}"/>
          </ac:picMkLst>
        </pc:picChg>
        <pc:picChg chg="add del mod">
          <ac:chgData name="Harkin, Jim" userId="23270e53-8d4e-42f5-856a-0c5f0e5b9b42" providerId="ADAL" clId="{FFF98852-35AE-4ACA-B522-92BCF87EED75}" dt="2020-06-06T17:18:25.444" v="710" actId="478"/>
          <ac:picMkLst>
            <pc:docMk/>
            <pc:sldMk cId="2711728076" sldId="641"/>
            <ac:picMk id="7172" creationId="{12BB9AAE-2590-4464-8BB6-87E78BF47ECB}"/>
          </ac:picMkLst>
        </pc:picChg>
        <pc:picChg chg="add del mod">
          <ac:chgData name="Harkin, Jim" userId="23270e53-8d4e-42f5-856a-0c5f0e5b9b42" providerId="ADAL" clId="{FFF98852-35AE-4ACA-B522-92BCF87EED75}" dt="2020-06-06T17:18:24.892" v="709" actId="478"/>
          <ac:picMkLst>
            <pc:docMk/>
            <pc:sldMk cId="2711728076" sldId="641"/>
            <ac:picMk id="7174" creationId="{835A2E6F-DFF0-4E21-8ADA-C99DD93E9563}"/>
          </ac:picMkLst>
        </pc:picChg>
      </pc:sldChg>
      <pc:sldChg chg="add">
        <pc:chgData name="Harkin, Jim" userId="23270e53-8d4e-42f5-856a-0c5f0e5b9b42" providerId="ADAL" clId="{FFF98852-35AE-4ACA-B522-92BCF87EED75}" dt="2020-06-06T17:18:14.089" v="705"/>
        <pc:sldMkLst>
          <pc:docMk/>
          <pc:sldMk cId="3914717869" sldId="642"/>
        </pc:sldMkLst>
      </pc:sldChg>
      <pc:sldChg chg="addSp delSp modSp add del mod">
        <pc:chgData name="Harkin, Jim" userId="23270e53-8d4e-42f5-856a-0c5f0e5b9b42" providerId="ADAL" clId="{FFF98852-35AE-4ACA-B522-92BCF87EED75}" dt="2020-06-06T21:14:39.393" v="1693" actId="47"/>
        <pc:sldMkLst>
          <pc:docMk/>
          <pc:sldMk cId="4186917920" sldId="643"/>
        </pc:sldMkLst>
        <pc:spChg chg="mod">
          <ac:chgData name="Harkin, Jim" userId="23270e53-8d4e-42f5-856a-0c5f0e5b9b42" providerId="ADAL" clId="{FFF98852-35AE-4ACA-B522-92BCF87EED75}" dt="2020-06-06T20:12:59.913" v="1295" actId="1076"/>
          <ac:spMkLst>
            <pc:docMk/>
            <pc:sldMk cId="4186917920" sldId="643"/>
            <ac:spMk id="3" creationId="{1B239F6B-B3D5-473F-B5F4-7A2DF4EC8EF9}"/>
          </ac:spMkLst>
        </pc:spChg>
        <pc:spChg chg="del">
          <ac:chgData name="Harkin, Jim" userId="23270e53-8d4e-42f5-856a-0c5f0e5b9b42" providerId="ADAL" clId="{FFF98852-35AE-4ACA-B522-92BCF87EED75}" dt="2020-06-06T20:34:36.034" v="1439" actId="478"/>
          <ac:spMkLst>
            <pc:docMk/>
            <pc:sldMk cId="4186917920" sldId="643"/>
            <ac:spMk id="5" creationId="{DF24F7BE-5354-4CE2-8445-FE61175C3793}"/>
          </ac:spMkLst>
        </pc:spChg>
        <pc:spChg chg="del mod">
          <ac:chgData name="Harkin, Jim" userId="23270e53-8d4e-42f5-856a-0c5f0e5b9b42" providerId="ADAL" clId="{FFF98852-35AE-4ACA-B522-92BCF87EED75}" dt="2020-06-06T20:10:48.240" v="1225" actId="478"/>
          <ac:spMkLst>
            <pc:docMk/>
            <pc:sldMk cId="4186917920" sldId="643"/>
            <ac:spMk id="6" creationId="{6DC5DF80-27A9-490E-9224-B5D68365AE44}"/>
          </ac:spMkLst>
        </pc:spChg>
        <pc:spChg chg="del">
          <ac:chgData name="Harkin, Jim" userId="23270e53-8d4e-42f5-856a-0c5f0e5b9b42" providerId="ADAL" clId="{FFF98852-35AE-4ACA-B522-92BCF87EED75}" dt="2020-06-06T20:34:53.060" v="1441" actId="478"/>
          <ac:spMkLst>
            <pc:docMk/>
            <pc:sldMk cId="4186917920" sldId="643"/>
            <ac:spMk id="9" creationId="{D65E0D8B-A51F-4B91-A5BD-1DD8C9941326}"/>
          </ac:spMkLst>
        </pc:spChg>
        <pc:spChg chg="mod">
          <ac:chgData name="Harkin, Jim" userId="23270e53-8d4e-42f5-856a-0c5f0e5b9b42" providerId="ADAL" clId="{FFF98852-35AE-4ACA-B522-92BCF87EED75}" dt="2020-06-06T20:34:38.942" v="1440" actId="1076"/>
          <ac:spMkLst>
            <pc:docMk/>
            <pc:sldMk cId="4186917920" sldId="643"/>
            <ac:spMk id="10" creationId="{636416F2-F718-4932-9306-B6A536DA01D5}"/>
          </ac:spMkLst>
        </pc:spChg>
        <pc:spChg chg="add del mod">
          <ac:chgData name="Harkin, Jim" userId="23270e53-8d4e-42f5-856a-0c5f0e5b9b42" providerId="ADAL" clId="{FFF98852-35AE-4ACA-B522-92BCF87EED75}" dt="2020-06-06T20:35:08.539" v="1444" actId="478"/>
          <ac:spMkLst>
            <pc:docMk/>
            <pc:sldMk cId="4186917920" sldId="643"/>
            <ac:spMk id="13" creationId="{4018F605-4693-4CF0-9F57-97CB66467E84}"/>
          </ac:spMkLst>
        </pc:spChg>
        <pc:spChg chg="add del mod">
          <ac:chgData name="Harkin, Jim" userId="23270e53-8d4e-42f5-856a-0c5f0e5b9b42" providerId="ADAL" clId="{FFF98852-35AE-4ACA-B522-92BCF87EED75}" dt="2020-06-06T20:35:08.539" v="1444" actId="478"/>
          <ac:spMkLst>
            <pc:docMk/>
            <pc:sldMk cId="4186917920" sldId="643"/>
            <ac:spMk id="14" creationId="{10ABB7E8-0B0B-44B1-A7F0-140E620B0BE9}"/>
          </ac:spMkLst>
        </pc:spChg>
        <pc:spChg chg="del">
          <ac:chgData name="Harkin, Jim" userId="23270e53-8d4e-42f5-856a-0c5f0e5b9b42" providerId="ADAL" clId="{FFF98852-35AE-4ACA-B522-92BCF87EED75}" dt="2020-06-06T20:13:04.522" v="1297" actId="478"/>
          <ac:spMkLst>
            <pc:docMk/>
            <pc:sldMk cId="4186917920" sldId="643"/>
            <ac:spMk id="9220" creationId="{00000000-0000-0000-0000-000000000000}"/>
          </ac:spMkLst>
        </pc:spChg>
        <pc:picChg chg="mod">
          <ac:chgData name="Harkin, Jim" userId="23270e53-8d4e-42f5-856a-0c5f0e5b9b42" providerId="ADAL" clId="{FFF98852-35AE-4ACA-B522-92BCF87EED75}" dt="2020-06-06T20:34:14.611" v="1435" actId="1076"/>
          <ac:picMkLst>
            <pc:docMk/>
            <pc:sldMk cId="4186917920" sldId="643"/>
            <ac:picMk id="2" creationId="{E0B9214B-F0B3-4295-B8F7-C301F35380A5}"/>
          </ac:picMkLst>
        </pc:picChg>
        <pc:picChg chg="mod">
          <ac:chgData name="Harkin, Jim" userId="23270e53-8d4e-42f5-856a-0c5f0e5b9b42" providerId="ADAL" clId="{FFF98852-35AE-4ACA-B522-92BCF87EED75}" dt="2020-06-06T20:11:51.265" v="1283" actId="1076"/>
          <ac:picMkLst>
            <pc:docMk/>
            <pc:sldMk cId="4186917920" sldId="643"/>
            <ac:picMk id="4" creationId="{EE18641D-1BD0-4968-AE14-0607F9907F2C}"/>
          </ac:picMkLst>
        </pc:picChg>
        <pc:picChg chg="del">
          <ac:chgData name="Harkin, Jim" userId="23270e53-8d4e-42f5-856a-0c5f0e5b9b42" providerId="ADAL" clId="{FFF98852-35AE-4ACA-B522-92BCF87EED75}" dt="2020-06-06T20:34:35.147" v="1438" actId="478"/>
          <ac:picMkLst>
            <pc:docMk/>
            <pc:sldMk cId="4186917920" sldId="643"/>
            <ac:picMk id="11" creationId="{8200AFDC-0C61-4F09-9F97-F94B5D90C0A8}"/>
          </ac:picMkLst>
        </pc:picChg>
        <pc:picChg chg="mod">
          <ac:chgData name="Harkin, Jim" userId="23270e53-8d4e-42f5-856a-0c5f0e5b9b42" providerId="ADAL" clId="{FFF98852-35AE-4ACA-B522-92BCF87EED75}" dt="2020-06-06T20:12:35.468" v="1289" actId="1076"/>
          <ac:picMkLst>
            <pc:docMk/>
            <pc:sldMk cId="4186917920" sldId="643"/>
            <ac:picMk id="9218" creationId="{C761FC78-134F-486F-AD1E-32F85542ED17}"/>
          </ac:picMkLst>
        </pc:picChg>
        <pc:picChg chg="add mod">
          <ac:chgData name="Harkin, Jim" userId="23270e53-8d4e-42f5-856a-0c5f0e5b9b42" providerId="ADAL" clId="{FFF98852-35AE-4ACA-B522-92BCF87EED75}" dt="2020-06-06T20:34:23.188" v="1437" actId="1076"/>
          <ac:picMkLst>
            <pc:docMk/>
            <pc:sldMk cId="4186917920" sldId="643"/>
            <ac:picMk id="12290" creationId="{BBA8F190-E9BF-437B-BEDA-CAE529A02DBF}"/>
          </ac:picMkLst>
        </pc:picChg>
      </pc:sldChg>
      <pc:sldChg chg="addSp delSp modSp add mod">
        <pc:chgData name="Harkin, Jim" userId="23270e53-8d4e-42f5-856a-0c5f0e5b9b42" providerId="ADAL" clId="{FFF98852-35AE-4ACA-B522-92BCF87EED75}" dt="2020-06-08T22:38:07.040" v="2422" actId="6549"/>
        <pc:sldMkLst>
          <pc:docMk/>
          <pc:sldMk cId="1124716286" sldId="644"/>
        </pc:sldMkLst>
        <pc:spChg chg="del">
          <ac:chgData name="Harkin, Jim" userId="23270e53-8d4e-42f5-856a-0c5f0e5b9b42" providerId="ADAL" clId="{FFF98852-35AE-4ACA-B522-92BCF87EED75}" dt="2020-06-06T19:41:40.145" v="1141" actId="478"/>
          <ac:spMkLst>
            <pc:docMk/>
            <pc:sldMk cId="1124716286" sldId="644"/>
            <ac:spMk id="2" creationId="{52DB067E-E107-8B49-B4A0-A51C882DDC28}"/>
          </ac:spMkLst>
        </pc:spChg>
        <pc:spChg chg="add mod">
          <ac:chgData name="Harkin, Jim" userId="23270e53-8d4e-42f5-856a-0c5f0e5b9b42" providerId="ADAL" clId="{FFF98852-35AE-4ACA-B522-92BCF87EED75}" dt="2020-06-08T21:36:47.016" v="2360" actId="1076"/>
          <ac:spMkLst>
            <pc:docMk/>
            <pc:sldMk cId="1124716286" sldId="644"/>
            <ac:spMk id="2" creationId="{7521C2C4-7585-4553-9B6A-734E3A54D3EE}"/>
          </ac:spMkLst>
        </pc:spChg>
        <pc:spChg chg="mod">
          <ac:chgData name="Harkin, Jim" userId="23270e53-8d4e-42f5-856a-0c5f0e5b9b42" providerId="ADAL" clId="{FFF98852-35AE-4ACA-B522-92BCF87EED75}" dt="2020-06-08T20:55:13.346" v="2097" actId="1037"/>
          <ac:spMkLst>
            <pc:docMk/>
            <pc:sldMk cId="1124716286" sldId="644"/>
            <ac:spMk id="3" creationId="{A11A59BC-8A0A-7A4C-A9EC-349C78CDE51A}"/>
          </ac:spMkLst>
        </pc:spChg>
        <pc:spChg chg="mod">
          <ac:chgData name="Harkin, Jim" userId="23270e53-8d4e-42f5-856a-0c5f0e5b9b42" providerId="ADAL" clId="{FFF98852-35AE-4ACA-B522-92BCF87EED75}" dt="2020-06-08T20:55:13.346" v="2097" actId="1037"/>
          <ac:spMkLst>
            <pc:docMk/>
            <pc:sldMk cId="1124716286" sldId="644"/>
            <ac:spMk id="4" creationId="{E64FE12C-F5A5-AD4D-A272-3B2E21E48C4C}"/>
          </ac:spMkLst>
        </pc:spChg>
        <pc:spChg chg="add del mod">
          <ac:chgData name="Harkin, Jim" userId="23270e53-8d4e-42f5-856a-0c5f0e5b9b42" providerId="ADAL" clId="{FFF98852-35AE-4ACA-B522-92BCF87EED75}" dt="2020-06-06T19:41:44.223" v="1142" actId="478"/>
          <ac:spMkLst>
            <pc:docMk/>
            <pc:sldMk cId="1124716286" sldId="644"/>
            <ac:spMk id="5" creationId="{0CEE446F-4460-4745-9AD0-F536BC0F9219}"/>
          </ac:spMkLst>
        </pc:spChg>
        <pc:spChg chg="del">
          <ac:chgData name="Harkin, Jim" userId="23270e53-8d4e-42f5-856a-0c5f0e5b9b42" providerId="ADAL" clId="{FFF98852-35AE-4ACA-B522-92BCF87EED75}" dt="2020-06-06T19:41:40.145" v="1141" actId="478"/>
          <ac:spMkLst>
            <pc:docMk/>
            <pc:sldMk cId="1124716286" sldId="644"/>
            <ac:spMk id="7" creationId="{25D32B92-E079-4FDE-9BB8-2FE0B783F5B1}"/>
          </ac:spMkLst>
        </pc:spChg>
        <pc:spChg chg="del">
          <ac:chgData name="Harkin, Jim" userId="23270e53-8d4e-42f5-856a-0c5f0e5b9b42" providerId="ADAL" clId="{FFF98852-35AE-4ACA-B522-92BCF87EED75}" dt="2020-06-06T19:41:40.145" v="1141" actId="478"/>
          <ac:spMkLst>
            <pc:docMk/>
            <pc:sldMk cId="1124716286" sldId="644"/>
            <ac:spMk id="8" creationId="{ED01C1A1-02DA-7044-BD53-8C4E2A960C48}"/>
          </ac:spMkLst>
        </pc:spChg>
        <pc:spChg chg="add mod">
          <ac:chgData name="Harkin, Jim" userId="23270e53-8d4e-42f5-856a-0c5f0e5b9b42" providerId="ADAL" clId="{FFF98852-35AE-4ACA-B522-92BCF87EED75}" dt="2020-06-08T22:38:07.040" v="2422" actId="6549"/>
          <ac:spMkLst>
            <pc:docMk/>
            <pc:sldMk cId="1124716286" sldId="644"/>
            <ac:spMk id="9" creationId="{D22DEF65-89E4-40C3-9052-400841A7C107}"/>
          </ac:spMkLst>
        </pc:spChg>
        <pc:spChg chg="add mod">
          <ac:chgData name="Harkin, Jim" userId="23270e53-8d4e-42f5-856a-0c5f0e5b9b42" providerId="ADAL" clId="{FFF98852-35AE-4ACA-B522-92BCF87EED75}" dt="2020-06-08T21:35:23.140" v="2328" actId="1076"/>
          <ac:spMkLst>
            <pc:docMk/>
            <pc:sldMk cId="1124716286" sldId="644"/>
            <ac:spMk id="11" creationId="{EE9797B3-9907-4C53-BAB4-E7546546A308}"/>
          </ac:spMkLst>
        </pc:spChg>
        <pc:picChg chg="del">
          <ac:chgData name="Harkin, Jim" userId="23270e53-8d4e-42f5-856a-0c5f0e5b9b42" providerId="ADAL" clId="{FFF98852-35AE-4ACA-B522-92BCF87EED75}" dt="2020-06-06T19:41:40.145" v="1141" actId="478"/>
          <ac:picMkLst>
            <pc:docMk/>
            <pc:sldMk cId="1124716286" sldId="644"/>
            <ac:picMk id="6" creationId="{DC98863E-8E53-9E4A-9437-714E6FC6BDFB}"/>
          </ac:picMkLst>
        </pc:picChg>
        <pc:picChg chg="add mod">
          <ac:chgData name="Harkin, Jim" userId="23270e53-8d4e-42f5-856a-0c5f0e5b9b42" providerId="ADAL" clId="{FFF98852-35AE-4ACA-B522-92BCF87EED75}" dt="2020-06-08T21:35:19.915" v="2327" actId="1076"/>
          <ac:picMkLst>
            <pc:docMk/>
            <pc:sldMk cId="1124716286" sldId="644"/>
            <ac:picMk id="10" creationId="{A44B2C89-89E1-453C-B1BC-D9DF2F105447}"/>
          </ac:picMkLst>
        </pc:picChg>
        <pc:picChg chg="add mod">
          <ac:chgData name="Harkin, Jim" userId="23270e53-8d4e-42f5-856a-0c5f0e5b9b42" providerId="ADAL" clId="{FFF98852-35AE-4ACA-B522-92BCF87EED75}" dt="2020-06-08T21:34:58.189" v="2320" actId="1076"/>
          <ac:picMkLst>
            <pc:docMk/>
            <pc:sldMk cId="1124716286" sldId="644"/>
            <ac:picMk id="12" creationId="{774D6311-A421-46E5-B6B0-9F03AB15BC5E}"/>
          </ac:picMkLst>
        </pc:picChg>
        <pc:picChg chg="add mod ord">
          <ac:chgData name="Harkin, Jim" userId="23270e53-8d4e-42f5-856a-0c5f0e5b9b42" providerId="ADAL" clId="{FFF98852-35AE-4ACA-B522-92BCF87EED75}" dt="2020-06-08T21:35:09.785" v="2324" actId="167"/>
          <ac:picMkLst>
            <pc:docMk/>
            <pc:sldMk cId="1124716286" sldId="644"/>
            <ac:picMk id="13" creationId="{8B86C47A-B8BC-455F-A8A9-2CCEDDC9ED5B}"/>
          </ac:picMkLst>
        </pc:picChg>
        <pc:picChg chg="add mod">
          <ac:chgData name="Harkin, Jim" userId="23270e53-8d4e-42f5-856a-0c5f0e5b9b42" providerId="ADAL" clId="{FFF98852-35AE-4ACA-B522-92BCF87EED75}" dt="2020-06-08T21:35:14.701" v="2325" actId="1076"/>
          <ac:picMkLst>
            <pc:docMk/>
            <pc:sldMk cId="1124716286" sldId="644"/>
            <ac:picMk id="14" creationId="{F8CC6F0B-DA15-4E46-BADC-9B36971F4F54}"/>
          </ac:picMkLst>
        </pc:picChg>
        <pc:picChg chg="add mod">
          <ac:chgData name="Harkin, Jim" userId="23270e53-8d4e-42f5-856a-0c5f0e5b9b42" providerId="ADAL" clId="{FFF98852-35AE-4ACA-B522-92BCF87EED75}" dt="2020-06-08T21:35:27.497" v="2329" actId="1076"/>
          <ac:picMkLst>
            <pc:docMk/>
            <pc:sldMk cId="1124716286" sldId="644"/>
            <ac:picMk id="15" creationId="{3A992325-DC52-4283-819A-9227137520A9}"/>
          </ac:picMkLst>
        </pc:picChg>
        <pc:picChg chg="add mod">
          <ac:chgData name="Harkin, Jim" userId="23270e53-8d4e-42f5-856a-0c5f0e5b9b42" providerId="ADAL" clId="{FFF98852-35AE-4ACA-B522-92BCF87EED75}" dt="2020-06-08T21:35:00.154" v="2321" actId="1076"/>
          <ac:picMkLst>
            <pc:docMk/>
            <pc:sldMk cId="1124716286" sldId="644"/>
            <ac:picMk id="11266" creationId="{DB5D7A2B-4001-4F77-941D-458D6A348D82}"/>
          </ac:picMkLst>
        </pc:picChg>
        <pc:picChg chg="add del mod">
          <ac:chgData name="Harkin, Jim" userId="23270e53-8d4e-42f5-856a-0c5f0e5b9b42" providerId="ADAL" clId="{FFF98852-35AE-4ACA-B522-92BCF87EED75}" dt="2020-06-07T10:28:47.585" v="1792" actId="21"/>
          <ac:picMkLst>
            <pc:docMk/>
            <pc:sldMk cId="1124716286" sldId="644"/>
            <ac:picMk id="11268" creationId="{A92A4DE5-D441-4D8C-B6A4-67DC31C6D5D7}"/>
          </ac:picMkLst>
        </pc:picChg>
        <pc:picChg chg="add mod">
          <ac:chgData name="Harkin, Jim" userId="23270e53-8d4e-42f5-856a-0c5f0e5b9b42" providerId="ADAL" clId="{FFF98852-35AE-4ACA-B522-92BCF87EED75}" dt="2020-06-08T21:35:04.875" v="2322" actId="1076"/>
          <ac:picMkLst>
            <pc:docMk/>
            <pc:sldMk cId="1124716286" sldId="644"/>
            <ac:picMk id="11270" creationId="{F3F9B103-9E18-44D3-A9FE-03215E9C85E5}"/>
          </ac:picMkLst>
        </pc:picChg>
      </pc:sldChg>
      <pc:sldChg chg="addSp delSp modSp add mod">
        <pc:chgData name="Harkin, Jim" userId="23270e53-8d4e-42f5-856a-0c5f0e5b9b42" providerId="ADAL" clId="{FFF98852-35AE-4ACA-B522-92BCF87EED75}" dt="2020-06-10T22:37:08.374" v="2630" actId="20577"/>
        <pc:sldMkLst>
          <pc:docMk/>
          <pc:sldMk cId="3753053023" sldId="645"/>
        </pc:sldMkLst>
        <pc:spChg chg="del">
          <ac:chgData name="Harkin, Jim" userId="23270e53-8d4e-42f5-856a-0c5f0e5b9b42" providerId="ADAL" clId="{FFF98852-35AE-4ACA-B522-92BCF87EED75}" dt="2020-06-06T20:35:26.238" v="1448" actId="478"/>
          <ac:spMkLst>
            <pc:docMk/>
            <pc:sldMk cId="3753053023" sldId="645"/>
            <ac:spMk id="2" creationId="{52DB067E-E107-8B49-B4A0-A51C882DDC28}"/>
          </ac:spMkLst>
        </pc:spChg>
        <pc:spChg chg="add del mod">
          <ac:chgData name="Harkin, Jim" userId="23270e53-8d4e-42f5-856a-0c5f0e5b9b42" providerId="ADAL" clId="{FFF98852-35AE-4ACA-B522-92BCF87EED75}" dt="2020-06-10T22:19:44.228" v="2569"/>
          <ac:spMkLst>
            <pc:docMk/>
            <pc:sldMk cId="3753053023" sldId="645"/>
            <ac:spMk id="2" creationId="{C49B76C4-18D6-4AA3-B542-68C5B5FC4418}"/>
          </ac:spMkLst>
        </pc:spChg>
        <pc:spChg chg="add del mod">
          <ac:chgData name="Harkin, Jim" userId="23270e53-8d4e-42f5-856a-0c5f0e5b9b42" providerId="ADAL" clId="{FFF98852-35AE-4ACA-B522-92BCF87EED75}" dt="2020-06-08T21:32:18.865" v="2232" actId="21"/>
          <ac:spMkLst>
            <pc:docMk/>
            <pc:sldMk cId="3753053023" sldId="645"/>
            <ac:spMk id="2" creationId="{D61A37AE-169B-4998-A666-A825EFD1CC2A}"/>
          </ac:spMkLst>
        </pc:spChg>
        <pc:spChg chg="add mod">
          <ac:chgData name="Harkin, Jim" userId="23270e53-8d4e-42f5-856a-0c5f0e5b9b42" providerId="ADAL" clId="{FFF98852-35AE-4ACA-B522-92BCF87EED75}" dt="2020-06-10T22:23:28.340" v="2595" actId="207"/>
          <ac:spMkLst>
            <pc:docMk/>
            <pc:sldMk cId="3753053023" sldId="645"/>
            <ac:spMk id="5" creationId="{B7942A93-BC04-4826-83AB-5B26EFDFC4B2}"/>
          </ac:spMkLst>
        </pc:spChg>
        <pc:spChg chg="del">
          <ac:chgData name="Harkin, Jim" userId="23270e53-8d4e-42f5-856a-0c5f0e5b9b42" providerId="ADAL" clId="{FFF98852-35AE-4ACA-B522-92BCF87EED75}" dt="2020-06-06T20:35:18.764" v="1446" actId="478"/>
          <ac:spMkLst>
            <pc:docMk/>
            <pc:sldMk cId="3753053023" sldId="645"/>
            <ac:spMk id="6" creationId="{B6C33F76-956A-4DEF-9C52-0C8592ADD43E}"/>
          </ac:spMkLst>
        </pc:spChg>
        <pc:spChg chg="del">
          <ac:chgData name="Harkin, Jim" userId="23270e53-8d4e-42f5-856a-0c5f0e5b9b42" providerId="ADAL" clId="{FFF98852-35AE-4ACA-B522-92BCF87EED75}" dt="2020-06-06T20:35:18.764" v="1446" actId="478"/>
          <ac:spMkLst>
            <pc:docMk/>
            <pc:sldMk cId="3753053023" sldId="645"/>
            <ac:spMk id="7" creationId="{4C3C9264-F419-4F25-99BF-DCAB88CCABE6}"/>
          </ac:spMkLst>
        </pc:spChg>
        <pc:spChg chg="del">
          <ac:chgData name="Harkin, Jim" userId="23270e53-8d4e-42f5-856a-0c5f0e5b9b42" providerId="ADAL" clId="{FFF98852-35AE-4ACA-B522-92BCF87EED75}" dt="2020-06-06T20:35:18.764" v="1446" actId="478"/>
          <ac:spMkLst>
            <pc:docMk/>
            <pc:sldMk cId="3753053023" sldId="645"/>
            <ac:spMk id="8" creationId="{61D9E755-0BB5-4D94-896E-2757CBAA4EBC}"/>
          </ac:spMkLst>
        </pc:spChg>
        <pc:spChg chg="del">
          <ac:chgData name="Harkin, Jim" userId="23270e53-8d4e-42f5-856a-0c5f0e5b9b42" providerId="ADAL" clId="{FFF98852-35AE-4ACA-B522-92BCF87EED75}" dt="2020-06-06T20:35:18.764" v="1446" actId="478"/>
          <ac:spMkLst>
            <pc:docMk/>
            <pc:sldMk cId="3753053023" sldId="645"/>
            <ac:spMk id="9" creationId="{8A51D309-FCE0-4CE3-AA98-51764C7068B9}"/>
          </ac:spMkLst>
        </pc:spChg>
        <pc:spChg chg="del">
          <ac:chgData name="Harkin, Jim" userId="23270e53-8d4e-42f5-856a-0c5f0e5b9b42" providerId="ADAL" clId="{FFF98852-35AE-4ACA-B522-92BCF87EED75}" dt="2020-06-06T20:35:18.764" v="1446" actId="478"/>
          <ac:spMkLst>
            <pc:docMk/>
            <pc:sldMk cId="3753053023" sldId="645"/>
            <ac:spMk id="10" creationId="{F3CDB599-F315-41B2-A023-DB0F00B50070}"/>
          </ac:spMkLst>
        </pc:spChg>
        <pc:spChg chg="del">
          <ac:chgData name="Harkin, Jim" userId="23270e53-8d4e-42f5-856a-0c5f0e5b9b42" providerId="ADAL" clId="{FFF98852-35AE-4ACA-B522-92BCF87EED75}" dt="2020-06-06T20:35:18.764" v="1446" actId="478"/>
          <ac:spMkLst>
            <pc:docMk/>
            <pc:sldMk cId="3753053023" sldId="645"/>
            <ac:spMk id="11" creationId="{99E1CB4C-5926-4E3E-80BD-89792589D9A1}"/>
          </ac:spMkLst>
        </pc:spChg>
        <pc:spChg chg="del">
          <ac:chgData name="Harkin, Jim" userId="23270e53-8d4e-42f5-856a-0c5f0e5b9b42" providerId="ADAL" clId="{FFF98852-35AE-4ACA-B522-92BCF87EED75}" dt="2020-06-06T20:35:18.764" v="1446" actId="478"/>
          <ac:spMkLst>
            <pc:docMk/>
            <pc:sldMk cId="3753053023" sldId="645"/>
            <ac:spMk id="13" creationId="{5B32E5D6-8DC5-4B76-B678-6B7E6F1FBBF9}"/>
          </ac:spMkLst>
        </pc:spChg>
        <pc:spChg chg="add mod">
          <ac:chgData name="Harkin, Jim" userId="23270e53-8d4e-42f5-856a-0c5f0e5b9b42" providerId="ADAL" clId="{FFF98852-35AE-4ACA-B522-92BCF87EED75}" dt="2020-06-10T22:37:08.374" v="2630" actId="20577"/>
          <ac:spMkLst>
            <pc:docMk/>
            <pc:sldMk cId="3753053023" sldId="645"/>
            <ac:spMk id="14" creationId="{C1746786-4612-4573-B5DA-A2769409D69F}"/>
          </ac:spMkLst>
        </pc:spChg>
        <pc:spChg chg="add del mod">
          <ac:chgData name="Harkin, Jim" userId="23270e53-8d4e-42f5-856a-0c5f0e5b9b42" providerId="ADAL" clId="{FFF98852-35AE-4ACA-B522-92BCF87EED75}" dt="2020-06-06T20:35:31.540" v="1449" actId="478"/>
          <ac:spMkLst>
            <pc:docMk/>
            <pc:sldMk cId="3753053023" sldId="645"/>
            <ac:spMk id="19" creationId="{3DF4F4A6-E862-42A0-83F0-604A39116A6E}"/>
          </ac:spMkLst>
        </pc:spChg>
        <pc:spChg chg="add mod">
          <ac:chgData name="Harkin, Jim" userId="23270e53-8d4e-42f5-856a-0c5f0e5b9b42" providerId="ADAL" clId="{FFF98852-35AE-4ACA-B522-92BCF87EED75}" dt="2020-06-06T20:49:18.692" v="1624" actId="1076"/>
          <ac:spMkLst>
            <pc:docMk/>
            <pc:sldMk cId="3753053023" sldId="645"/>
            <ac:spMk id="20" creationId="{68697BE9-6B0F-4F7D-8182-BDB751B85EEE}"/>
          </ac:spMkLst>
        </pc:spChg>
        <pc:spChg chg="add del mod">
          <ac:chgData name="Harkin, Jim" userId="23270e53-8d4e-42f5-856a-0c5f0e5b9b42" providerId="ADAL" clId="{FFF98852-35AE-4ACA-B522-92BCF87EED75}" dt="2020-06-06T21:15:13.693" v="1697" actId="478"/>
          <ac:spMkLst>
            <pc:docMk/>
            <pc:sldMk cId="3753053023" sldId="645"/>
            <ac:spMk id="22" creationId="{BE9E9E6A-82D3-4D13-9A81-3EAFD7E3B9C4}"/>
          </ac:spMkLst>
        </pc:spChg>
        <pc:picChg chg="del">
          <ac:chgData name="Harkin, Jim" userId="23270e53-8d4e-42f5-856a-0c5f0e5b9b42" providerId="ADAL" clId="{FFF98852-35AE-4ACA-B522-92BCF87EED75}" dt="2020-06-06T20:35:15.971" v="1445" actId="478"/>
          <ac:picMkLst>
            <pc:docMk/>
            <pc:sldMk cId="3753053023" sldId="645"/>
            <ac:picMk id="5" creationId="{BCB77CB5-49B7-4C95-AE27-86CB3D960226}"/>
          </ac:picMkLst>
        </pc:picChg>
        <pc:picChg chg="add mod">
          <ac:chgData name="Harkin, Jim" userId="23270e53-8d4e-42f5-856a-0c5f0e5b9b42" providerId="ADAL" clId="{FFF98852-35AE-4ACA-B522-92BCF87EED75}" dt="2020-06-10T22:25:57.881" v="2621" actId="1076"/>
          <ac:picMkLst>
            <pc:docMk/>
            <pc:sldMk cId="3753053023" sldId="645"/>
            <ac:picMk id="6" creationId="{89D0632A-34D2-415A-BFF7-767501E374FE}"/>
          </ac:picMkLst>
        </pc:picChg>
        <pc:picChg chg="del">
          <ac:chgData name="Harkin, Jim" userId="23270e53-8d4e-42f5-856a-0c5f0e5b9b42" providerId="ADAL" clId="{FFF98852-35AE-4ACA-B522-92BCF87EED75}" dt="2020-06-06T20:35:18.764" v="1446" actId="478"/>
          <ac:picMkLst>
            <pc:docMk/>
            <pc:sldMk cId="3753053023" sldId="645"/>
            <ac:picMk id="12" creationId="{E599F0BB-8C8D-402C-A8EB-1A962E4FE923}"/>
          </ac:picMkLst>
        </pc:picChg>
        <pc:picChg chg="add del mod">
          <ac:chgData name="Harkin, Jim" userId="23270e53-8d4e-42f5-856a-0c5f0e5b9b42" providerId="ADAL" clId="{FFF98852-35AE-4ACA-B522-92BCF87EED75}" dt="2020-06-06T20:36:02.859" v="1454" actId="478"/>
          <ac:picMkLst>
            <pc:docMk/>
            <pc:sldMk cId="3753053023" sldId="645"/>
            <ac:picMk id="15" creationId="{40502460-1224-41BC-A4A0-4234898CB1E4}"/>
          </ac:picMkLst>
        </pc:picChg>
        <pc:picChg chg="add del mod">
          <ac:chgData name="Harkin, Jim" userId="23270e53-8d4e-42f5-856a-0c5f0e5b9b42" providerId="ADAL" clId="{FFF98852-35AE-4ACA-B522-92BCF87EED75}" dt="2020-06-06T21:16:19.624" v="1710" actId="478"/>
          <ac:picMkLst>
            <pc:docMk/>
            <pc:sldMk cId="3753053023" sldId="645"/>
            <ac:picMk id="16" creationId="{444468A8-3BD3-4F6B-82E9-79E60BE8AC39}"/>
          </ac:picMkLst>
        </pc:picChg>
        <pc:picChg chg="add mod">
          <ac:chgData name="Harkin, Jim" userId="23270e53-8d4e-42f5-856a-0c5f0e5b9b42" providerId="ADAL" clId="{FFF98852-35AE-4ACA-B522-92BCF87EED75}" dt="2020-06-10T22:26:01.751" v="2622" actId="1076"/>
          <ac:picMkLst>
            <pc:docMk/>
            <pc:sldMk cId="3753053023" sldId="645"/>
            <ac:picMk id="17" creationId="{1464D3B1-83B2-4AA6-9785-AD97BB9705F3}"/>
          </ac:picMkLst>
        </pc:picChg>
        <pc:picChg chg="add mod">
          <ac:chgData name="Harkin, Jim" userId="23270e53-8d4e-42f5-856a-0c5f0e5b9b42" providerId="ADAL" clId="{FFF98852-35AE-4ACA-B522-92BCF87EED75}" dt="2020-06-10T22:26:04.168" v="2623" actId="1076"/>
          <ac:picMkLst>
            <pc:docMk/>
            <pc:sldMk cId="3753053023" sldId="645"/>
            <ac:picMk id="18" creationId="{791950C0-B21F-41F0-BBA8-250267D50AA9}"/>
          </ac:picMkLst>
        </pc:picChg>
        <pc:picChg chg="add del mod">
          <ac:chgData name="Harkin, Jim" userId="23270e53-8d4e-42f5-856a-0c5f0e5b9b42" providerId="ADAL" clId="{FFF98852-35AE-4ACA-B522-92BCF87EED75}" dt="2020-06-06T21:15:11.046" v="1696" actId="478"/>
          <ac:picMkLst>
            <pc:docMk/>
            <pc:sldMk cId="3753053023" sldId="645"/>
            <ac:picMk id="21" creationId="{2988858D-AF93-4E8B-8621-3D31E54C9DF8}"/>
          </ac:picMkLst>
        </pc:picChg>
        <pc:picChg chg="add mod">
          <ac:chgData name="Harkin, Jim" userId="23270e53-8d4e-42f5-856a-0c5f0e5b9b42" providerId="ADAL" clId="{FFF98852-35AE-4ACA-B522-92BCF87EED75}" dt="2020-06-08T21:22:02.143" v="2181" actId="1076"/>
          <ac:picMkLst>
            <pc:docMk/>
            <pc:sldMk cId="3753053023" sldId="645"/>
            <ac:picMk id="24" creationId="{93BEB935-45D1-4A2E-B43C-ADE84092FCA0}"/>
          </ac:picMkLst>
        </pc:picChg>
        <pc:picChg chg="add mod">
          <ac:chgData name="Harkin, Jim" userId="23270e53-8d4e-42f5-856a-0c5f0e5b9b42" providerId="ADAL" clId="{FFF98852-35AE-4ACA-B522-92BCF87EED75}" dt="2020-06-08T21:23:47.944" v="2224" actId="1038"/>
          <ac:picMkLst>
            <pc:docMk/>
            <pc:sldMk cId="3753053023" sldId="645"/>
            <ac:picMk id="25" creationId="{CD6DB61B-E6B5-461B-8F9A-4E103486C33C}"/>
          </ac:picMkLst>
        </pc:picChg>
        <pc:picChg chg="add del mod">
          <ac:chgData name="Harkin, Jim" userId="23270e53-8d4e-42f5-856a-0c5f0e5b9b42" providerId="ADAL" clId="{FFF98852-35AE-4ACA-B522-92BCF87EED75}" dt="2020-06-10T22:22:05.732" v="2582" actId="478"/>
          <ac:picMkLst>
            <pc:docMk/>
            <pc:sldMk cId="3753053023" sldId="645"/>
            <ac:picMk id="8194" creationId="{CCE4656A-2737-4B17-B79C-4AD6133F5DFC}"/>
          </ac:picMkLst>
        </pc:picChg>
        <pc:picChg chg="add mod">
          <ac:chgData name="Harkin, Jim" userId="23270e53-8d4e-42f5-856a-0c5f0e5b9b42" providerId="ADAL" clId="{FFF98852-35AE-4ACA-B522-92BCF87EED75}" dt="2020-06-10T22:25:44.410" v="2619" actId="1076"/>
          <ac:picMkLst>
            <pc:docMk/>
            <pc:sldMk cId="3753053023" sldId="645"/>
            <ac:picMk id="8196" creationId="{9B70B452-6F14-4FB5-82E4-46E6CA5A16B5}"/>
          </ac:picMkLst>
        </pc:picChg>
        <pc:picChg chg="add del mod">
          <ac:chgData name="Harkin, Jim" userId="23270e53-8d4e-42f5-856a-0c5f0e5b9b42" providerId="ADAL" clId="{FFF98852-35AE-4ACA-B522-92BCF87EED75}" dt="2020-06-06T21:16:19.624" v="1710" actId="478"/>
          <ac:picMkLst>
            <pc:docMk/>
            <pc:sldMk cId="3753053023" sldId="645"/>
            <ac:picMk id="13314" creationId="{D8673F5E-2C29-435F-8E0E-359DFDEFFE2B}"/>
          </ac:picMkLst>
        </pc:picChg>
      </pc:sldChg>
      <pc:sldChg chg="addSp delSp modSp add mod">
        <pc:chgData name="Harkin, Jim" userId="23270e53-8d4e-42f5-856a-0c5f0e5b9b42" providerId="ADAL" clId="{FFF98852-35AE-4ACA-B522-92BCF87EED75}" dt="2020-06-08T20:16:10.127" v="2066" actId="2711"/>
        <pc:sldMkLst>
          <pc:docMk/>
          <pc:sldMk cId="3883702721" sldId="646"/>
        </pc:sldMkLst>
        <pc:spChg chg="del">
          <ac:chgData name="Harkin, Jim" userId="23270e53-8d4e-42f5-856a-0c5f0e5b9b42" providerId="ADAL" clId="{FFF98852-35AE-4ACA-B522-92BCF87EED75}" dt="2020-06-06T20:57:29.167" v="1639" actId="478"/>
          <ac:spMkLst>
            <pc:docMk/>
            <pc:sldMk cId="3883702721" sldId="646"/>
            <ac:spMk id="2" creationId="{52DB067E-E107-8B49-B4A0-A51C882DDC28}"/>
          </ac:spMkLst>
        </pc:spChg>
        <pc:spChg chg="add del mod">
          <ac:chgData name="Harkin, Jim" userId="23270e53-8d4e-42f5-856a-0c5f0e5b9b42" providerId="ADAL" clId="{FFF98852-35AE-4ACA-B522-92BCF87EED75}" dt="2020-06-06T20:57:34.581" v="1642" actId="478"/>
          <ac:spMkLst>
            <pc:docMk/>
            <pc:sldMk cId="3883702721" sldId="646"/>
            <ac:spMk id="4" creationId="{F8468703-7336-4395-8F97-CB2A36A9AA72}"/>
          </ac:spMkLst>
        </pc:spChg>
        <pc:spChg chg="mod">
          <ac:chgData name="Harkin, Jim" userId="23270e53-8d4e-42f5-856a-0c5f0e5b9b42" providerId="ADAL" clId="{FFF98852-35AE-4ACA-B522-92BCF87EED75}" dt="2020-06-06T20:59:05.244" v="1657" actId="2711"/>
          <ac:spMkLst>
            <pc:docMk/>
            <pc:sldMk cId="3883702721" sldId="646"/>
            <ac:spMk id="7" creationId="{5C12E7C7-A7EB-43A8-8DEF-27C73AEB8457}"/>
          </ac:spMkLst>
        </pc:spChg>
        <pc:spChg chg="del">
          <ac:chgData name="Harkin, Jim" userId="23270e53-8d4e-42f5-856a-0c5f0e5b9b42" providerId="ADAL" clId="{FFF98852-35AE-4ACA-B522-92BCF87EED75}" dt="2020-06-06T20:57:38.176" v="1643" actId="478"/>
          <ac:spMkLst>
            <pc:docMk/>
            <pc:sldMk cId="3883702721" sldId="646"/>
            <ac:spMk id="9" creationId="{B0D39EA8-8BC9-40E3-9E86-97ED61A7892F}"/>
          </ac:spMkLst>
        </pc:spChg>
        <pc:spChg chg="add mod">
          <ac:chgData name="Harkin, Jim" userId="23270e53-8d4e-42f5-856a-0c5f0e5b9b42" providerId="ADAL" clId="{FFF98852-35AE-4ACA-B522-92BCF87EED75}" dt="2020-06-08T20:16:10.127" v="2066" actId="2711"/>
          <ac:spMkLst>
            <pc:docMk/>
            <pc:sldMk cId="3883702721" sldId="646"/>
            <ac:spMk id="12" creationId="{AD673CCF-7CA4-498A-9DF0-F46A43788A74}"/>
          </ac:spMkLst>
        </pc:spChg>
        <pc:picChg chg="add mod">
          <ac:chgData name="Harkin, Jim" userId="23270e53-8d4e-42f5-856a-0c5f0e5b9b42" providerId="ADAL" clId="{FFF98852-35AE-4ACA-B522-92BCF87EED75}" dt="2020-06-08T20:13:38.684" v="2036" actId="1035"/>
          <ac:picMkLst>
            <pc:docMk/>
            <pc:sldMk cId="3883702721" sldId="646"/>
            <ac:picMk id="2" creationId="{374B100C-3F7A-4608-8E2F-71C8F3FA11D5}"/>
          </ac:picMkLst>
        </pc:picChg>
        <pc:picChg chg="add mod">
          <ac:chgData name="Harkin, Jim" userId="23270e53-8d4e-42f5-856a-0c5f0e5b9b42" providerId="ADAL" clId="{FFF98852-35AE-4ACA-B522-92BCF87EED75}" dt="2020-06-08T20:13:11.591" v="2018" actId="14100"/>
          <ac:picMkLst>
            <pc:docMk/>
            <pc:sldMk cId="3883702721" sldId="646"/>
            <ac:picMk id="5" creationId="{8B6C18E5-475A-4E29-B97D-DFEDB28AE5AD}"/>
          </ac:picMkLst>
        </pc:picChg>
        <pc:picChg chg="add del mod">
          <ac:chgData name="Harkin, Jim" userId="23270e53-8d4e-42f5-856a-0c5f0e5b9b42" providerId="ADAL" clId="{FFF98852-35AE-4ACA-B522-92BCF87EED75}" dt="2020-06-08T19:44:18.595" v="1865" actId="478"/>
          <ac:picMkLst>
            <pc:docMk/>
            <pc:sldMk cId="3883702721" sldId="646"/>
            <ac:picMk id="6" creationId="{3B95E7E7-C1DF-408C-97C5-2B87EA6BDF16}"/>
          </ac:picMkLst>
        </pc:picChg>
        <pc:picChg chg="add del mod">
          <ac:chgData name="Harkin, Jim" userId="23270e53-8d4e-42f5-856a-0c5f0e5b9b42" providerId="ADAL" clId="{FFF98852-35AE-4ACA-B522-92BCF87EED75}" dt="2020-06-08T19:43:39.368" v="1864" actId="478"/>
          <ac:picMkLst>
            <pc:docMk/>
            <pc:sldMk cId="3883702721" sldId="646"/>
            <ac:picMk id="8" creationId="{C00E4711-C89A-450B-AE7E-20626DBFA468}"/>
          </ac:picMkLst>
        </pc:picChg>
        <pc:picChg chg="add del mod">
          <ac:chgData name="Harkin, Jim" userId="23270e53-8d4e-42f5-856a-0c5f0e5b9b42" providerId="ADAL" clId="{FFF98852-35AE-4ACA-B522-92BCF87EED75}" dt="2020-06-08T19:44:39.299" v="1873" actId="478"/>
          <ac:picMkLst>
            <pc:docMk/>
            <pc:sldMk cId="3883702721" sldId="646"/>
            <ac:picMk id="9" creationId="{E0427A43-5DAE-4171-8DC2-190E873077C5}"/>
          </ac:picMkLst>
        </pc:picChg>
        <pc:picChg chg="del mod">
          <ac:chgData name="Harkin, Jim" userId="23270e53-8d4e-42f5-856a-0c5f0e5b9b42" providerId="ADAL" clId="{FFF98852-35AE-4ACA-B522-92BCF87EED75}" dt="2020-06-08T19:44:41.203" v="1874" actId="478"/>
          <ac:picMkLst>
            <pc:docMk/>
            <pc:sldMk cId="3883702721" sldId="646"/>
            <ac:picMk id="10" creationId="{67A3DB32-7703-4593-9292-CC9AC1DC1344}"/>
          </ac:picMkLst>
        </pc:picChg>
        <pc:picChg chg="add mod">
          <ac:chgData name="Harkin, Jim" userId="23270e53-8d4e-42f5-856a-0c5f0e5b9b42" providerId="ADAL" clId="{FFF98852-35AE-4ACA-B522-92BCF87EED75}" dt="2020-06-08T19:44:42.163" v="1875"/>
          <ac:picMkLst>
            <pc:docMk/>
            <pc:sldMk cId="3883702721" sldId="646"/>
            <ac:picMk id="11" creationId="{FFDB4597-D543-4234-8F39-AF639E020285}"/>
          </ac:picMkLst>
        </pc:picChg>
        <pc:picChg chg="del">
          <ac:chgData name="Harkin, Jim" userId="23270e53-8d4e-42f5-856a-0c5f0e5b9b42" providerId="ADAL" clId="{FFF98852-35AE-4ACA-B522-92BCF87EED75}" dt="2020-06-06T20:57:24.541" v="1638" actId="478"/>
          <ac:picMkLst>
            <pc:docMk/>
            <pc:sldMk cId="3883702721" sldId="646"/>
            <ac:picMk id="6146" creationId="{17585AE5-5200-446F-84B8-313DEC5CA429}"/>
          </ac:picMkLst>
        </pc:picChg>
      </pc:sldChg>
      <pc:sldChg chg="addSp delSp modSp add mod">
        <pc:chgData name="Harkin, Jim" userId="23270e53-8d4e-42f5-856a-0c5f0e5b9b42" providerId="ADAL" clId="{FFF98852-35AE-4ACA-B522-92BCF87EED75}" dt="2020-06-10T22:37:19.329" v="2638" actId="20577"/>
        <pc:sldMkLst>
          <pc:docMk/>
          <pc:sldMk cId="2789839634" sldId="647"/>
        </pc:sldMkLst>
        <pc:spChg chg="add mod">
          <ac:chgData name="Harkin, Jim" userId="23270e53-8d4e-42f5-856a-0c5f0e5b9b42" providerId="ADAL" clId="{FFF98852-35AE-4ACA-B522-92BCF87EED75}" dt="2020-06-10T22:37:19.329" v="2638" actId="20577"/>
          <ac:spMkLst>
            <pc:docMk/>
            <pc:sldMk cId="2789839634" sldId="647"/>
            <ac:spMk id="10" creationId="{5BB042DD-A945-4187-8B14-D762C2B96FF2}"/>
          </ac:spMkLst>
        </pc:spChg>
        <pc:spChg chg="del mod">
          <ac:chgData name="Harkin, Jim" userId="23270e53-8d4e-42f5-856a-0c5f0e5b9b42" providerId="ADAL" clId="{FFF98852-35AE-4ACA-B522-92BCF87EED75}" dt="2020-06-08T21:24:31.471" v="2226" actId="478"/>
          <ac:spMkLst>
            <pc:docMk/>
            <pc:sldMk cId="2789839634" sldId="647"/>
            <ac:spMk id="14" creationId="{C1746786-4612-4573-B5DA-A2769409D69F}"/>
          </ac:spMkLst>
        </pc:spChg>
        <pc:spChg chg="add del mod">
          <ac:chgData name="Harkin, Jim" userId="23270e53-8d4e-42f5-856a-0c5f0e5b9b42" providerId="ADAL" clId="{FFF98852-35AE-4ACA-B522-92BCF87EED75}" dt="2020-06-08T21:33:57.528" v="2314" actId="478"/>
          <ac:spMkLst>
            <pc:docMk/>
            <pc:sldMk cId="2789839634" sldId="647"/>
            <ac:spMk id="18" creationId="{DCD626C6-077F-4B23-80E9-A9A8D677E928}"/>
          </ac:spMkLst>
        </pc:spChg>
        <pc:spChg chg="mod">
          <ac:chgData name="Harkin, Jim" userId="23270e53-8d4e-42f5-856a-0c5f0e5b9b42" providerId="ADAL" clId="{FFF98852-35AE-4ACA-B522-92BCF87EED75}" dt="2020-06-06T21:17:08.059" v="1731" actId="14100"/>
          <ac:spMkLst>
            <pc:docMk/>
            <pc:sldMk cId="2789839634" sldId="647"/>
            <ac:spMk id="22" creationId="{BE9E9E6A-82D3-4D13-9A81-3EAFD7E3B9C4}"/>
          </ac:spMkLst>
        </pc:spChg>
        <pc:picChg chg="add mod">
          <ac:chgData name="Harkin, Jim" userId="23270e53-8d4e-42f5-856a-0c5f0e5b9b42" providerId="ADAL" clId="{FFF98852-35AE-4ACA-B522-92BCF87EED75}" dt="2020-06-08T21:24:35.676" v="2229"/>
          <ac:picMkLst>
            <pc:docMk/>
            <pc:sldMk cId="2789839634" sldId="647"/>
            <ac:picMk id="11" creationId="{FCB92E6A-D429-4EEA-AF5B-4604629BDD11}"/>
          </ac:picMkLst>
        </pc:picChg>
        <pc:picChg chg="add del mod">
          <ac:chgData name="Harkin, Jim" userId="23270e53-8d4e-42f5-856a-0c5f0e5b9b42" providerId="ADAL" clId="{FFF98852-35AE-4ACA-B522-92BCF87EED75}" dt="2020-06-08T21:24:33.687" v="2227" actId="478"/>
          <ac:picMkLst>
            <pc:docMk/>
            <pc:sldMk cId="2789839634" sldId="647"/>
            <ac:picMk id="12" creationId="{84CB8A6C-CA28-40BE-B640-0B671258600F}"/>
          </ac:picMkLst>
        </pc:picChg>
        <pc:picChg chg="add del mod">
          <ac:chgData name="Harkin, Jim" userId="23270e53-8d4e-42f5-856a-0c5f0e5b9b42" providerId="ADAL" clId="{FFF98852-35AE-4ACA-B522-92BCF87EED75}" dt="2020-06-08T21:24:34.644" v="2228" actId="478"/>
          <ac:picMkLst>
            <pc:docMk/>
            <pc:sldMk cId="2789839634" sldId="647"/>
            <ac:picMk id="13" creationId="{9FB20103-F13B-4649-9232-BD50F06ABF42}"/>
          </ac:picMkLst>
        </pc:picChg>
        <pc:picChg chg="add del mod">
          <ac:chgData name="Harkin, Jim" userId="23270e53-8d4e-42f5-856a-0c5f0e5b9b42" providerId="ADAL" clId="{FFF98852-35AE-4ACA-B522-92BCF87EED75}" dt="2020-06-08T21:24:40.040" v="2230" actId="21"/>
          <ac:picMkLst>
            <pc:docMk/>
            <pc:sldMk cId="2789839634" sldId="647"/>
            <ac:picMk id="15" creationId="{8C0E6790-3BCF-4DE2-8304-F1F0D8B1AF1C}"/>
          </ac:picMkLst>
        </pc:picChg>
        <pc:picChg chg="del">
          <ac:chgData name="Harkin, Jim" userId="23270e53-8d4e-42f5-856a-0c5f0e5b9b42" providerId="ADAL" clId="{FFF98852-35AE-4ACA-B522-92BCF87EED75}" dt="2020-06-06T21:15:46.263" v="1703" actId="478"/>
          <ac:picMkLst>
            <pc:docMk/>
            <pc:sldMk cId="2789839634" sldId="647"/>
            <ac:picMk id="16" creationId="{444468A8-3BD3-4F6B-82E9-79E60BE8AC39}"/>
          </ac:picMkLst>
        </pc:picChg>
        <pc:picChg chg="add mod">
          <ac:chgData name="Harkin, Jim" userId="23270e53-8d4e-42f5-856a-0c5f0e5b9b42" providerId="ADAL" clId="{FFF98852-35AE-4ACA-B522-92BCF87EED75}" dt="2020-06-08T21:24:35.676" v="2229"/>
          <ac:picMkLst>
            <pc:docMk/>
            <pc:sldMk cId="2789839634" sldId="647"/>
            <ac:picMk id="16" creationId="{CB20C8EE-2441-4BD4-9455-766B02483A19}"/>
          </ac:picMkLst>
        </pc:picChg>
        <pc:picChg chg="del">
          <ac:chgData name="Harkin, Jim" userId="23270e53-8d4e-42f5-856a-0c5f0e5b9b42" providerId="ADAL" clId="{FFF98852-35AE-4ACA-B522-92BCF87EED75}" dt="2020-06-06T21:16:26.847" v="1712" actId="478"/>
          <ac:picMkLst>
            <pc:docMk/>
            <pc:sldMk cId="2789839634" sldId="647"/>
            <ac:picMk id="17" creationId="{1464D3B1-83B2-4AA6-9785-AD97BB9705F3}"/>
          </ac:picMkLst>
        </pc:picChg>
        <pc:picChg chg="add mod">
          <ac:chgData name="Harkin, Jim" userId="23270e53-8d4e-42f5-856a-0c5f0e5b9b42" providerId="ADAL" clId="{FFF98852-35AE-4ACA-B522-92BCF87EED75}" dt="2020-06-08T21:32:50.216" v="2248" actId="1076"/>
          <ac:picMkLst>
            <pc:docMk/>
            <pc:sldMk cId="2789839634" sldId="647"/>
            <ac:picMk id="17" creationId="{70068302-2072-4B64-9CD5-85686ED9F626}"/>
          </ac:picMkLst>
        </pc:picChg>
        <pc:picChg chg="del">
          <ac:chgData name="Harkin, Jim" userId="23270e53-8d4e-42f5-856a-0c5f0e5b9b42" providerId="ADAL" clId="{FFF98852-35AE-4ACA-B522-92BCF87EED75}" dt="2020-06-06T21:16:41.262" v="1717" actId="478"/>
          <ac:picMkLst>
            <pc:docMk/>
            <pc:sldMk cId="2789839634" sldId="647"/>
            <ac:picMk id="18" creationId="{791950C0-B21F-41F0-BBA8-250267D50AA9}"/>
          </ac:picMkLst>
        </pc:picChg>
        <pc:picChg chg="del">
          <ac:chgData name="Harkin, Jim" userId="23270e53-8d4e-42f5-856a-0c5f0e5b9b42" providerId="ADAL" clId="{FFF98852-35AE-4ACA-B522-92BCF87EED75}" dt="2020-06-06T21:16:11.926" v="1708" actId="21"/>
          <ac:picMkLst>
            <pc:docMk/>
            <pc:sldMk cId="2789839634" sldId="647"/>
            <ac:picMk id="21" creationId="{2988858D-AF93-4E8B-8621-3D31E54C9DF8}"/>
          </ac:picMkLst>
        </pc:picChg>
        <pc:picChg chg="del">
          <ac:chgData name="Harkin, Jim" userId="23270e53-8d4e-42f5-856a-0c5f0e5b9b42" providerId="ADAL" clId="{FFF98852-35AE-4ACA-B522-92BCF87EED75}" dt="2020-06-06T21:15:46.992" v="1704" actId="478"/>
          <ac:picMkLst>
            <pc:docMk/>
            <pc:sldMk cId="2789839634" sldId="647"/>
            <ac:picMk id="13314" creationId="{D8673F5E-2C29-435F-8E0E-359DFDEFFE2B}"/>
          </ac:picMkLst>
        </pc:picChg>
      </pc:sldChg>
      <pc:sldChg chg="addSp delSp modSp add mod">
        <pc:chgData name="Harkin, Jim" userId="23270e53-8d4e-42f5-856a-0c5f0e5b9b42" providerId="ADAL" clId="{FFF98852-35AE-4ACA-B522-92BCF87EED75}" dt="2020-06-10T22:56:45.428" v="2730" actId="14100"/>
        <pc:sldMkLst>
          <pc:docMk/>
          <pc:sldMk cId="4006517328" sldId="648"/>
        </pc:sldMkLst>
        <pc:spChg chg="mod">
          <ac:chgData name="Harkin, Jim" userId="23270e53-8d4e-42f5-856a-0c5f0e5b9b42" providerId="ADAL" clId="{FFF98852-35AE-4ACA-B522-92BCF87EED75}" dt="2020-06-07T09:46:17.505" v="1734" actId="1076"/>
          <ac:spMkLst>
            <pc:docMk/>
            <pc:sldMk cId="4006517328" sldId="648"/>
            <ac:spMk id="3" creationId="{00000000-0000-0000-0000-000000000000}"/>
          </ac:spMkLst>
        </pc:spChg>
        <pc:spChg chg="add mod">
          <ac:chgData name="Harkin, Jim" userId="23270e53-8d4e-42f5-856a-0c5f0e5b9b42" providerId="ADAL" clId="{FFF98852-35AE-4ACA-B522-92BCF87EED75}" dt="2020-06-10T22:56:45.428" v="2730" actId="14100"/>
          <ac:spMkLst>
            <pc:docMk/>
            <pc:sldMk cId="4006517328" sldId="648"/>
            <ac:spMk id="8" creationId="{3295258E-6AEA-469C-B95F-239A3535FFA4}"/>
          </ac:spMkLst>
        </pc:spChg>
        <pc:spChg chg="add mod">
          <ac:chgData name="Harkin, Jim" userId="23270e53-8d4e-42f5-856a-0c5f0e5b9b42" providerId="ADAL" clId="{FFF98852-35AE-4ACA-B522-92BCF87EED75}" dt="2020-06-07T09:49:33.311" v="1752" actId="1076"/>
          <ac:spMkLst>
            <pc:docMk/>
            <pc:sldMk cId="4006517328" sldId="648"/>
            <ac:spMk id="9" creationId="{D2B7F26C-F3BB-446F-8D81-C1D4FE357EEF}"/>
          </ac:spMkLst>
        </pc:spChg>
        <pc:picChg chg="add mod">
          <ac:chgData name="Harkin, Jim" userId="23270e53-8d4e-42f5-856a-0c5f0e5b9b42" providerId="ADAL" clId="{FFF98852-35AE-4ACA-B522-92BCF87EED75}" dt="2020-06-07T09:47:01.055" v="1745" actId="14100"/>
          <ac:picMkLst>
            <pc:docMk/>
            <pc:sldMk cId="4006517328" sldId="648"/>
            <ac:picMk id="7" creationId="{B2DFD9D3-087D-45F0-ACE9-9FF799AF7F14}"/>
          </ac:picMkLst>
        </pc:picChg>
        <pc:picChg chg="del">
          <ac:chgData name="Harkin, Jim" userId="23270e53-8d4e-42f5-856a-0c5f0e5b9b42" providerId="ADAL" clId="{FFF98852-35AE-4ACA-B522-92BCF87EED75}" dt="2020-06-07T09:46:14.826" v="1733" actId="478"/>
          <ac:picMkLst>
            <pc:docMk/>
            <pc:sldMk cId="4006517328" sldId="648"/>
            <ac:picMk id="8" creationId="{00000000-0000-0000-0000-000000000000}"/>
          </ac:picMkLst>
        </pc:picChg>
        <pc:cxnChg chg="del">
          <ac:chgData name="Harkin, Jim" userId="23270e53-8d4e-42f5-856a-0c5f0e5b9b42" providerId="ADAL" clId="{FFF98852-35AE-4ACA-B522-92BCF87EED75}" dt="2020-06-07T09:46:30.868" v="1741" actId="478"/>
          <ac:cxnSpMkLst>
            <pc:docMk/>
            <pc:sldMk cId="4006517328" sldId="648"/>
            <ac:cxnSpMk id="28" creationId="{00000000-0000-0000-0000-000000000000}"/>
          </ac:cxnSpMkLst>
        </pc:cxnChg>
      </pc:sldChg>
      <pc:sldChg chg="modSp add mod">
        <pc:chgData name="Harkin, Jim" userId="23270e53-8d4e-42f5-856a-0c5f0e5b9b42" providerId="ADAL" clId="{FFF98852-35AE-4ACA-B522-92BCF87EED75}" dt="2020-06-10T22:37:14.920" v="2634" actId="6549"/>
        <pc:sldMkLst>
          <pc:docMk/>
          <pc:sldMk cId="2789202904" sldId="649"/>
        </pc:sldMkLst>
        <pc:spChg chg="mod">
          <ac:chgData name="Harkin, Jim" userId="23270e53-8d4e-42f5-856a-0c5f0e5b9b42" providerId="ADAL" clId="{FFF98852-35AE-4ACA-B522-92BCF87EED75}" dt="2020-06-10T22:37:14.920" v="2634" actId="6549"/>
          <ac:spMkLst>
            <pc:docMk/>
            <pc:sldMk cId="2789202904" sldId="649"/>
            <ac:spMk id="10" creationId="{5BB042DD-A945-4187-8B14-D762C2B96FF2}"/>
          </ac:spMkLst>
        </pc:spChg>
        <pc:spChg chg="mod">
          <ac:chgData name="Harkin, Jim" userId="23270e53-8d4e-42f5-856a-0c5f0e5b9b42" providerId="ADAL" clId="{FFF98852-35AE-4ACA-B522-92BCF87EED75}" dt="2020-06-10T22:23:59.744" v="2604" actId="207"/>
          <ac:spMkLst>
            <pc:docMk/>
            <pc:sldMk cId="2789202904" sldId="649"/>
            <ac:spMk id="18" creationId="{DCD626C6-077F-4B23-80E9-A9A8D677E928}"/>
          </ac:spMkLst>
        </pc:spChg>
      </pc:sldChg>
      <pc:sldChg chg="addSp modSp add mod">
        <pc:chgData name="Harkin, Jim" userId="23270e53-8d4e-42f5-856a-0c5f0e5b9b42" providerId="ADAL" clId="{FFF98852-35AE-4ACA-B522-92BCF87EED75}" dt="2020-06-08T22:39:57.710" v="2440" actId="20577"/>
        <pc:sldMkLst>
          <pc:docMk/>
          <pc:sldMk cId="1380549709" sldId="650"/>
        </pc:sldMkLst>
        <pc:spChg chg="add mod">
          <ac:chgData name="Harkin, Jim" userId="23270e53-8d4e-42f5-856a-0c5f0e5b9b42" providerId="ADAL" clId="{FFF98852-35AE-4ACA-B522-92BCF87EED75}" dt="2020-06-08T22:35:52.976" v="2369" actId="207"/>
          <ac:spMkLst>
            <pc:docMk/>
            <pc:sldMk cId="1380549709" sldId="650"/>
            <ac:spMk id="5" creationId="{2C797D98-9E44-4819-85AD-7C9B7100BBDC}"/>
          </ac:spMkLst>
        </pc:spChg>
        <pc:spChg chg="add mod">
          <ac:chgData name="Harkin, Jim" userId="23270e53-8d4e-42f5-856a-0c5f0e5b9b42" providerId="ADAL" clId="{FFF98852-35AE-4ACA-B522-92BCF87EED75}" dt="2020-06-08T22:39:57.710" v="2440" actId="20577"/>
          <ac:spMkLst>
            <pc:docMk/>
            <pc:sldMk cId="1380549709" sldId="650"/>
            <ac:spMk id="6" creationId="{156BB91A-C045-4DEB-B4B9-BEF3C26B55DB}"/>
          </ac:spMkLst>
        </pc:spChg>
        <pc:spChg chg="mod">
          <ac:chgData name="Harkin, Jim" userId="23270e53-8d4e-42f5-856a-0c5f0e5b9b42" providerId="ADAL" clId="{FFF98852-35AE-4ACA-B522-92BCF87EED75}" dt="2020-06-08T22:37:20.362" v="2413" actId="207"/>
          <ac:spMkLst>
            <pc:docMk/>
            <pc:sldMk cId="1380549709" sldId="650"/>
            <ac:spMk id="9" creationId="{D22DEF65-89E4-40C3-9052-400841A7C107}"/>
          </ac:spMkLst>
        </pc:spChg>
      </pc:sldChg>
      <pc:sldChg chg="delSp modSp add mod delAnim">
        <pc:chgData name="Harkin, Jim" userId="23270e53-8d4e-42f5-856a-0c5f0e5b9b42" providerId="ADAL" clId="{FFF98852-35AE-4ACA-B522-92BCF87EED75}" dt="2020-06-10T22:55:26.584" v="2708" actId="478"/>
        <pc:sldMkLst>
          <pc:docMk/>
          <pc:sldMk cId="341497817" sldId="651"/>
        </pc:sldMkLst>
        <pc:spChg chg="mod">
          <ac:chgData name="Harkin, Jim" userId="23270e53-8d4e-42f5-856a-0c5f0e5b9b42" providerId="ADAL" clId="{FFF98852-35AE-4ACA-B522-92BCF87EED75}" dt="2020-06-10T22:55:10.924" v="2706" actId="1076"/>
          <ac:spMkLst>
            <pc:docMk/>
            <pc:sldMk cId="341497817" sldId="651"/>
            <ac:spMk id="12" creationId="{00000000-0000-0000-0000-000000000000}"/>
          </ac:spMkLst>
        </pc:spChg>
        <pc:cxnChg chg="del">
          <ac:chgData name="Harkin, Jim" userId="23270e53-8d4e-42f5-856a-0c5f0e5b9b42" providerId="ADAL" clId="{FFF98852-35AE-4ACA-B522-92BCF87EED75}" dt="2020-06-10T22:55:26.584" v="2708" actId="478"/>
          <ac:cxnSpMkLst>
            <pc:docMk/>
            <pc:sldMk cId="341497817" sldId="651"/>
            <ac:cxnSpMk id="3" creationId="{00000000-0000-0000-0000-000000000000}"/>
          </ac:cxnSpMkLst>
        </pc:cxnChg>
      </pc:sldChg>
      <pc:sldChg chg="addSp modSp add mod">
        <pc:chgData name="Harkin, Jim" userId="23270e53-8d4e-42f5-856a-0c5f0e5b9b42" providerId="ADAL" clId="{FFF98852-35AE-4ACA-B522-92BCF87EED75}" dt="2020-06-10T23:15:11.785" v="2759" actId="1076"/>
        <pc:sldMkLst>
          <pc:docMk/>
          <pc:sldMk cId="1256619840" sldId="652"/>
        </pc:sldMkLst>
        <pc:picChg chg="add mod ord">
          <ac:chgData name="Harkin, Jim" userId="23270e53-8d4e-42f5-856a-0c5f0e5b9b42" providerId="ADAL" clId="{FFF98852-35AE-4ACA-B522-92BCF87EED75}" dt="2020-06-10T23:15:11.785" v="2759" actId="1076"/>
          <ac:picMkLst>
            <pc:docMk/>
            <pc:sldMk cId="1256619840" sldId="652"/>
            <ac:picMk id="28" creationId="{28DC98CF-BBBC-40A9-A74B-DBD85AA5B34B}"/>
          </ac:picMkLst>
        </pc:picChg>
        <pc:cxnChg chg="add mod">
          <ac:chgData name="Harkin, Jim" userId="23270e53-8d4e-42f5-856a-0c5f0e5b9b42" providerId="ADAL" clId="{FFF98852-35AE-4ACA-B522-92BCF87EED75}" dt="2020-06-10T23:14:30.774" v="2752" actId="1076"/>
          <ac:cxnSpMkLst>
            <pc:docMk/>
            <pc:sldMk cId="1256619840" sldId="652"/>
            <ac:cxnSpMk id="29" creationId="{2A2C2562-52C2-4180-804A-591DEFD4565E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B801AE-2916-484A-B3B4-15F0DDB9382F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FF01F862-9AEF-4596-B2CD-B898A6BED334}">
      <dgm:prSet phldrT="[Text]" custT="1"/>
      <dgm:spPr/>
      <dgm:t>
        <a:bodyPr/>
        <a:lstStyle/>
        <a:p>
          <a:r>
            <a:rPr lang="en-GB" sz="1100" b="1" dirty="0"/>
            <a:t>Tool-chain</a:t>
          </a:r>
        </a:p>
      </dgm:t>
    </dgm:pt>
    <dgm:pt modelId="{8AED5722-AE07-4455-BFB2-FFFA27A038D6}" type="parTrans" cxnId="{385680AF-8153-4AF0-B73C-FCFB11362A9C}">
      <dgm:prSet/>
      <dgm:spPr/>
      <dgm:t>
        <a:bodyPr/>
        <a:lstStyle/>
        <a:p>
          <a:endParaRPr lang="en-GB"/>
        </a:p>
      </dgm:t>
    </dgm:pt>
    <dgm:pt modelId="{F60DE479-6138-4C69-8E76-C00C92ED3F72}" type="sibTrans" cxnId="{385680AF-8153-4AF0-B73C-FCFB11362A9C}">
      <dgm:prSet/>
      <dgm:spPr/>
      <dgm:t>
        <a:bodyPr/>
        <a:lstStyle/>
        <a:p>
          <a:endParaRPr lang="en-GB"/>
        </a:p>
      </dgm:t>
    </dgm:pt>
    <dgm:pt modelId="{909FF993-8A01-4503-A8B0-12EEBA0C6009}">
      <dgm:prSet phldrT="[Text]" custT="1"/>
      <dgm:spPr/>
      <dgm:t>
        <a:bodyPr/>
        <a:lstStyle/>
        <a:p>
          <a:r>
            <a:rPr lang="en-GB" sz="900" b="1" dirty="0"/>
            <a:t>Inter-connect</a:t>
          </a:r>
        </a:p>
      </dgm:t>
    </dgm:pt>
    <dgm:pt modelId="{CCA38870-3E20-4350-846E-7842C82C4793}" type="parTrans" cxnId="{390F8F48-8334-4999-90E9-E48C15841743}">
      <dgm:prSet/>
      <dgm:spPr/>
      <dgm:t>
        <a:bodyPr/>
        <a:lstStyle/>
        <a:p>
          <a:endParaRPr lang="en-GB"/>
        </a:p>
      </dgm:t>
    </dgm:pt>
    <dgm:pt modelId="{913382B8-63FF-422A-889F-3BC0438A59CB}" type="sibTrans" cxnId="{390F8F48-8334-4999-90E9-E48C15841743}">
      <dgm:prSet/>
      <dgm:spPr/>
      <dgm:t>
        <a:bodyPr/>
        <a:lstStyle/>
        <a:p>
          <a:endParaRPr lang="en-GB"/>
        </a:p>
      </dgm:t>
    </dgm:pt>
    <dgm:pt modelId="{1858186F-A9F4-4D52-8E9A-57A7C38CA182}">
      <dgm:prSet phldrT="[Text]" custT="1"/>
      <dgm:spPr/>
      <dgm:t>
        <a:bodyPr/>
        <a:lstStyle/>
        <a:p>
          <a:r>
            <a:rPr lang="en-GB" sz="1100" b="1" dirty="0"/>
            <a:t>Blocks</a:t>
          </a:r>
        </a:p>
      </dgm:t>
    </dgm:pt>
    <dgm:pt modelId="{FCA9C9F3-CD37-4E26-B545-7C459DD1FE4F}" type="parTrans" cxnId="{02C10894-BB3E-4390-A138-6A8A88707B08}">
      <dgm:prSet/>
      <dgm:spPr/>
      <dgm:t>
        <a:bodyPr/>
        <a:lstStyle/>
        <a:p>
          <a:endParaRPr lang="en-GB"/>
        </a:p>
      </dgm:t>
    </dgm:pt>
    <dgm:pt modelId="{8A1E74BF-DF1D-4A9E-A1A8-A281C7E0CE48}" type="sibTrans" cxnId="{02C10894-BB3E-4390-A138-6A8A88707B08}">
      <dgm:prSet/>
      <dgm:spPr/>
      <dgm:t>
        <a:bodyPr/>
        <a:lstStyle/>
        <a:p>
          <a:endParaRPr lang="en-GB"/>
        </a:p>
      </dgm:t>
    </dgm:pt>
    <dgm:pt modelId="{8C1B644D-5C3D-4668-A31A-6C20ABE94B36}" type="pres">
      <dgm:prSet presAssocID="{1FB801AE-2916-484A-B3B4-15F0DDB9382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CBBB78B-1B5F-44D8-BB06-87AEEA89FD2C}" type="pres">
      <dgm:prSet presAssocID="{FF01F862-9AEF-4596-B2CD-B898A6BED33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FB57A5-00D1-4FB9-A8DD-8A726B06AF3F}" type="pres">
      <dgm:prSet presAssocID="{FF01F862-9AEF-4596-B2CD-B898A6BED334}" presName="gear1srcNode" presStyleLbl="node1" presStyleIdx="0" presStyleCnt="3"/>
      <dgm:spPr/>
      <dgm:t>
        <a:bodyPr/>
        <a:lstStyle/>
        <a:p>
          <a:endParaRPr lang="en-US"/>
        </a:p>
      </dgm:t>
    </dgm:pt>
    <dgm:pt modelId="{6B333B09-B073-452E-A4E9-E5D18A33F0C5}" type="pres">
      <dgm:prSet presAssocID="{FF01F862-9AEF-4596-B2CD-B898A6BED334}" presName="gear1dstNode" presStyleLbl="node1" presStyleIdx="0" presStyleCnt="3"/>
      <dgm:spPr/>
      <dgm:t>
        <a:bodyPr/>
        <a:lstStyle/>
        <a:p>
          <a:endParaRPr lang="en-US"/>
        </a:p>
      </dgm:t>
    </dgm:pt>
    <dgm:pt modelId="{8E8344B1-186A-4E99-8436-FAFC56314BA3}" type="pres">
      <dgm:prSet presAssocID="{909FF993-8A01-4503-A8B0-12EEBA0C6009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10D509-457E-4FD1-889D-CC79A5296E1F}" type="pres">
      <dgm:prSet presAssocID="{909FF993-8A01-4503-A8B0-12EEBA0C6009}" presName="gear2srcNode" presStyleLbl="node1" presStyleIdx="1" presStyleCnt="3"/>
      <dgm:spPr/>
      <dgm:t>
        <a:bodyPr/>
        <a:lstStyle/>
        <a:p>
          <a:endParaRPr lang="en-US"/>
        </a:p>
      </dgm:t>
    </dgm:pt>
    <dgm:pt modelId="{C13E5CCE-CCF7-4D71-ACDE-790A13DB3C66}" type="pres">
      <dgm:prSet presAssocID="{909FF993-8A01-4503-A8B0-12EEBA0C6009}" presName="gear2dstNode" presStyleLbl="node1" presStyleIdx="1" presStyleCnt="3"/>
      <dgm:spPr/>
      <dgm:t>
        <a:bodyPr/>
        <a:lstStyle/>
        <a:p>
          <a:endParaRPr lang="en-US"/>
        </a:p>
      </dgm:t>
    </dgm:pt>
    <dgm:pt modelId="{85598BBF-D220-48BF-99E5-FA0FDE8BE811}" type="pres">
      <dgm:prSet presAssocID="{1858186F-A9F4-4D52-8E9A-57A7C38CA182}" presName="gear3" presStyleLbl="node1" presStyleIdx="2" presStyleCnt="3"/>
      <dgm:spPr/>
      <dgm:t>
        <a:bodyPr/>
        <a:lstStyle/>
        <a:p>
          <a:endParaRPr lang="en-US"/>
        </a:p>
      </dgm:t>
    </dgm:pt>
    <dgm:pt modelId="{0C58DBF3-7AB7-4BA7-A895-6A3B70C8614B}" type="pres">
      <dgm:prSet presAssocID="{1858186F-A9F4-4D52-8E9A-57A7C38CA182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6460FF-E203-4EC2-8E52-DBBF63E4FEA4}" type="pres">
      <dgm:prSet presAssocID="{1858186F-A9F4-4D52-8E9A-57A7C38CA182}" presName="gear3srcNode" presStyleLbl="node1" presStyleIdx="2" presStyleCnt="3"/>
      <dgm:spPr/>
      <dgm:t>
        <a:bodyPr/>
        <a:lstStyle/>
        <a:p>
          <a:endParaRPr lang="en-US"/>
        </a:p>
      </dgm:t>
    </dgm:pt>
    <dgm:pt modelId="{E1026B22-9D7C-4F47-BA7B-08E12319EB15}" type="pres">
      <dgm:prSet presAssocID="{1858186F-A9F4-4D52-8E9A-57A7C38CA182}" presName="gear3dstNode" presStyleLbl="node1" presStyleIdx="2" presStyleCnt="3"/>
      <dgm:spPr/>
      <dgm:t>
        <a:bodyPr/>
        <a:lstStyle/>
        <a:p>
          <a:endParaRPr lang="en-US"/>
        </a:p>
      </dgm:t>
    </dgm:pt>
    <dgm:pt modelId="{FF84B8A6-AB2B-40FA-ADA4-2CC65112C3DD}" type="pres">
      <dgm:prSet presAssocID="{F60DE479-6138-4C69-8E76-C00C92ED3F72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B743FA17-2C28-4702-B0AF-D3865A2EDB93}" type="pres">
      <dgm:prSet presAssocID="{913382B8-63FF-422A-889F-3BC0438A59C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77A54BA8-5C03-4AAF-9DDF-7728F8E69483}" type="pres">
      <dgm:prSet presAssocID="{8A1E74BF-DF1D-4A9E-A1A8-A281C7E0CE48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B5D856A5-C49B-4B51-8993-884836EDC1A3}" type="presOf" srcId="{1858186F-A9F4-4D52-8E9A-57A7C38CA182}" destId="{B16460FF-E203-4EC2-8E52-DBBF63E4FEA4}" srcOrd="2" destOrd="0" presId="urn:microsoft.com/office/officeart/2005/8/layout/gear1"/>
    <dgm:cxn modelId="{5DB0F884-4554-4DD8-ACE8-277887F0FA1A}" type="presOf" srcId="{1858186F-A9F4-4D52-8E9A-57A7C38CA182}" destId="{E1026B22-9D7C-4F47-BA7B-08E12319EB15}" srcOrd="3" destOrd="0" presId="urn:microsoft.com/office/officeart/2005/8/layout/gear1"/>
    <dgm:cxn modelId="{ECAA66FF-A3B1-4B15-8FFD-23C6399D778D}" type="presOf" srcId="{909FF993-8A01-4503-A8B0-12EEBA0C6009}" destId="{C13E5CCE-CCF7-4D71-ACDE-790A13DB3C66}" srcOrd="2" destOrd="0" presId="urn:microsoft.com/office/officeart/2005/8/layout/gear1"/>
    <dgm:cxn modelId="{28AC648E-5A32-46C3-BB46-6FA5426CE630}" type="presOf" srcId="{909FF993-8A01-4503-A8B0-12EEBA0C6009}" destId="{8E8344B1-186A-4E99-8436-FAFC56314BA3}" srcOrd="0" destOrd="0" presId="urn:microsoft.com/office/officeart/2005/8/layout/gear1"/>
    <dgm:cxn modelId="{D8FF9714-0CFB-4EBD-8C10-B45D54E4342A}" type="presOf" srcId="{913382B8-63FF-422A-889F-3BC0438A59CB}" destId="{B743FA17-2C28-4702-B0AF-D3865A2EDB93}" srcOrd="0" destOrd="0" presId="urn:microsoft.com/office/officeart/2005/8/layout/gear1"/>
    <dgm:cxn modelId="{5C9B37E6-A476-4257-ADED-28E23C718C83}" type="presOf" srcId="{1858186F-A9F4-4D52-8E9A-57A7C38CA182}" destId="{0C58DBF3-7AB7-4BA7-A895-6A3B70C8614B}" srcOrd="1" destOrd="0" presId="urn:microsoft.com/office/officeart/2005/8/layout/gear1"/>
    <dgm:cxn modelId="{BDFC4F1C-498E-4E44-8A1A-E4B248D03BC1}" type="presOf" srcId="{FF01F862-9AEF-4596-B2CD-B898A6BED334}" destId="{6B333B09-B073-452E-A4E9-E5D18A33F0C5}" srcOrd="2" destOrd="0" presId="urn:microsoft.com/office/officeart/2005/8/layout/gear1"/>
    <dgm:cxn modelId="{CB330AF4-6E29-43F8-BDC9-F5FF8C4EE290}" type="presOf" srcId="{FF01F862-9AEF-4596-B2CD-B898A6BED334}" destId="{FCBBB78B-1B5F-44D8-BB06-87AEEA89FD2C}" srcOrd="0" destOrd="0" presId="urn:microsoft.com/office/officeart/2005/8/layout/gear1"/>
    <dgm:cxn modelId="{385680AF-8153-4AF0-B73C-FCFB11362A9C}" srcId="{1FB801AE-2916-484A-B3B4-15F0DDB9382F}" destId="{FF01F862-9AEF-4596-B2CD-B898A6BED334}" srcOrd="0" destOrd="0" parTransId="{8AED5722-AE07-4455-BFB2-FFFA27A038D6}" sibTransId="{F60DE479-6138-4C69-8E76-C00C92ED3F72}"/>
    <dgm:cxn modelId="{9EB8B7D0-91FD-4FBA-820E-1D24DBA460A8}" type="presOf" srcId="{1FB801AE-2916-484A-B3B4-15F0DDB9382F}" destId="{8C1B644D-5C3D-4668-A31A-6C20ABE94B36}" srcOrd="0" destOrd="0" presId="urn:microsoft.com/office/officeart/2005/8/layout/gear1"/>
    <dgm:cxn modelId="{A99EAB32-C630-4706-8A9D-8B0F1C147D90}" type="presOf" srcId="{909FF993-8A01-4503-A8B0-12EEBA0C6009}" destId="{B310D509-457E-4FD1-889D-CC79A5296E1F}" srcOrd="1" destOrd="0" presId="urn:microsoft.com/office/officeart/2005/8/layout/gear1"/>
    <dgm:cxn modelId="{02C10894-BB3E-4390-A138-6A8A88707B08}" srcId="{1FB801AE-2916-484A-B3B4-15F0DDB9382F}" destId="{1858186F-A9F4-4D52-8E9A-57A7C38CA182}" srcOrd="2" destOrd="0" parTransId="{FCA9C9F3-CD37-4E26-B545-7C459DD1FE4F}" sibTransId="{8A1E74BF-DF1D-4A9E-A1A8-A281C7E0CE48}"/>
    <dgm:cxn modelId="{8D71FFCF-A5AA-4F35-B9E0-E76EDE6611AF}" type="presOf" srcId="{FF01F862-9AEF-4596-B2CD-B898A6BED334}" destId="{18FB57A5-00D1-4FB9-A8DD-8A726B06AF3F}" srcOrd="1" destOrd="0" presId="urn:microsoft.com/office/officeart/2005/8/layout/gear1"/>
    <dgm:cxn modelId="{1B5CF2FF-1EBD-4703-BDF3-B653B569252F}" type="presOf" srcId="{8A1E74BF-DF1D-4A9E-A1A8-A281C7E0CE48}" destId="{77A54BA8-5C03-4AAF-9DDF-7728F8E69483}" srcOrd="0" destOrd="0" presId="urn:microsoft.com/office/officeart/2005/8/layout/gear1"/>
    <dgm:cxn modelId="{6F3CE742-ED92-40A1-9492-1E1F6F777157}" type="presOf" srcId="{1858186F-A9F4-4D52-8E9A-57A7C38CA182}" destId="{85598BBF-D220-48BF-99E5-FA0FDE8BE811}" srcOrd="0" destOrd="0" presId="urn:microsoft.com/office/officeart/2005/8/layout/gear1"/>
    <dgm:cxn modelId="{5562D93F-AEA5-4ED6-AA55-5749452DCE59}" type="presOf" srcId="{F60DE479-6138-4C69-8E76-C00C92ED3F72}" destId="{FF84B8A6-AB2B-40FA-ADA4-2CC65112C3DD}" srcOrd="0" destOrd="0" presId="urn:microsoft.com/office/officeart/2005/8/layout/gear1"/>
    <dgm:cxn modelId="{390F8F48-8334-4999-90E9-E48C15841743}" srcId="{1FB801AE-2916-484A-B3B4-15F0DDB9382F}" destId="{909FF993-8A01-4503-A8B0-12EEBA0C6009}" srcOrd="1" destOrd="0" parTransId="{CCA38870-3E20-4350-846E-7842C82C4793}" sibTransId="{913382B8-63FF-422A-889F-3BC0438A59CB}"/>
    <dgm:cxn modelId="{6868688E-246B-4F47-91AB-116248D8752D}" type="presParOf" srcId="{8C1B644D-5C3D-4668-A31A-6C20ABE94B36}" destId="{FCBBB78B-1B5F-44D8-BB06-87AEEA89FD2C}" srcOrd="0" destOrd="0" presId="urn:microsoft.com/office/officeart/2005/8/layout/gear1"/>
    <dgm:cxn modelId="{C892780E-561F-43C0-8698-D489B7A03229}" type="presParOf" srcId="{8C1B644D-5C3D-4668-A31A-6C20ABE94B36}" destId="{18FB57A5-00D1-4FB9-A8DD-8A726B06AF3F}" srcOrd="1" destOrd="0" presId="urn:microsoft.com/office/officeart/2005/8/layout/gear1"/>
    <dgm:cxn modelId="{5D68B1AF-7CB1-4AEF-894F-7D6B0C3FB24B}" type="presParOf" srcId="{8C1B644D-5C3D-4668-A31A-6C20ABE94B36}" destId="{6B333B09-B073-452E-A4E9-E5D18A33F0C5}" srcOrd="2" destOrd="0" presId="urn:microsoft.com/office/officeart/2005/8/layout/gear1"/>
    <dgm:cxn modelId="{815C71B5-A8B9-4E69-A579-3E451CA6895E}" type="presParOf" srcId="{8C1B644D-5C3D-4668-A31A-6C20ABE94B36}" destId="{8E8344B1-186A-4E99-8436-FAFC56314BA3}" srcOrd="3" destOrd="0" presId="urn:microsoft.com/office/officeart/2005/8/layout/gear1"/>
    <dgm:cxn modelId="{F2661145-4B12-4A29-B1FE-4058E203D174}" type="presParOf" srcId="{8C1B644D-5C3D-4668-A31A-6C20ABE94B36}" destId="{B310D509-457E-4FD1-889D-CC79A5296E1F}" srcOrd="4" destOrd="0" presId="urn:microsoft.com/office/officeart/2005/8/layout/gear1"/>
    <dgm:cxn modelId="{6BA9B241-6F6C-4824-9DDE-06FD0933828B}" type="presParOf" srcId="{8C1B644D-5C3D-4668-A31A-6C20ABE94B36}" destId="{C13E5CCE-CCF7-4D71-ACDE-790A13DB3C66}" srcOrd="5" destOrd="0" presId="urn:microsoft.com/office/officeart/2005/8/layout/gear1"/>
    <dgm:cxn modelId="{4ECE026F-0CAF-4857-89B8-A4F99F4AF10B}" type="presParOf" srcId="{8C1B644D-5C3D-4668-A31A-6C20ABE94B36}" destId="{85598BBF-D220-48BF-99E5-FA0FDE8BE811}" srcOrd="6" destOrd="0" presId="urn:microsoft.com/office/officeart/2005/8/layout/gear1"/>
    <dgm:cxn modelId="{1B29DCA7-2343-4D8B-99E4-E950E673F6DB}" type="presParOf" srcId="{8C1B644D-5C3D-4668-A31A-6C20ABE94B36}" destId="{0C58DBF3-7AB7-4BA7-A895-6A3B70C8614B}" srcOrd="7" destOrd="0" presId="urn:microsoft.com/office/officeart/2005/8/layout/gear1"/>
    <dgm:cxn modelId="{0B614364-5971-4F6D-AA6B-EBA6A17138B4}" type="presParOf" srcId="{8C1B644D-5C3D-4668-A31A-6C20ABE94B36}" destId="{B16460FF-E203-4EC2-8E52-DBBF63E4FEA4}" srcOrd="8" destOrd="0" presId="urn:microsoft.com/office/officeart/2005/8/layout/gear1"/>
    <dgm:cxn modelId="{1D2F76CF-63F2-44FF-A4B5-EFE886AFD663}" type="presParOf" srcId="{8C1B644D-5C3D-4668-A31A-6C20ABE94B36}" destId="{E1026B22-9D7C-4F47-BA7B-08E12319EB15}" srcOrd="9" destOrd="0" presId="urn:microsoft.com/office/officeart/2005/8/layout/gear1"/>
    <dgm:cxn modelId="{7B4B9A61-2AE5-4EC6-9F36-1F24AEF86970}" type="presParOf" srcId="{8C1B644D-5C3D-4668-A31A-6C20ABE94B36}" destId="{FF84B8A6-AB2B-40FA-ADA4-2CC65112C3DD}" srcOrd="10" destOrd="0" presId="urn:microsoft.com/office/officeart/2005/8/layout/gear1"/>
    <dgm:cxn modelId="{9E53554E-A146-4572-A66B-1480C75B81B4}" type="presParOf" srcId="{8C1B644D-5C3D-4668-A31A-6C20ABE94B36}" destId="{B743FA17-2C28-4702-B0AF-D3865A2EDB93}" srcOrd="11" destOrd="0" presId="urn:microsoft.com/office/officeart/2005/8/layout/gear1"/>
    <dgm:cxn modelId="{1E07F4DB-DAD0-4D8B-8720-758D12800F39}" type="presParOf" srcId="{8C1B644D-5C3D-4668-A31A-6C20ABE94B36}" destId="{77A54BA8-5C03-4AAF-9DDF-7728F8E6948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B801AE-2916-484A-B3B4-15F0DDB9382F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FF01F862-9AEF-4596-B2CD-B898A6BED334}">
      <dgm:prSet phldrT="[Text]" custT="1"/>
      <dgm:spPr/>
      <dgm:t>
        <a:bodyPr/>
        <a:lstStyle/>
        <a:p>
          <a:r>
            <a:rPr lang="en-GB" sz="1100" b="1" dirty="0"/>
            <a:t>Tool-chain</a:t>
          </a:r>
        </a:p>
      </dgm:t>
    </dgm:pt>
    <dgm:pt modelId="{8AED5722-AE07-4455-BFB2-FFFA27A038D6}" type="parTrans" cxnId="{385680AF-8153-4AF0-B73C-FCFB11362A9C}">
      <dgm:prSet/>
      <dgm:spPr/>
      <dgm:t>
        <a:bodyPr/>
        <a:lstStyle/>
        <a:p>
          <a:endParaRPr lang="en-GB"/>
        </a:p>
      </dgm:t>
    </dgm:pt>
    <dgm:pt modelId="{F60DE479-6138-4C69-8E76-C00C92ED3F72}" type="sibTrans" cxnId="{385680AF-8153-4AF0-B73C-FCFB11362A9C}">
      <dgm:prSet/>
      <dgm:spPr/>
      <dgm:t>
        <a:bodyPr/>
        <a:lstStyle/>
        <a:p>
          <a:endParaRPr lang="en-GB"/>
        </a:p>
      </dgm:t>
    </dgm:pt>
    <dgm:pt modelId="{909FF993-8A01-4503-A8B0-12EEBA0C6009}">
      <dgm:prSet phldrT="[Text]" custT="1"/>
      <dgm:spPr/>
      <dgm:t>
        <a:bodyPr/>
        <a:lstStyle/>
        <a:p>
          <a:r>
            <a:rPr lang="en-GB" sz="900" b="1" dirty="0"/>
            <a:t>Inter-connect</a:t>
          </a:r>
        </a:p>
      </dgm:t>
    </dgm:pt>
    <dgm:pt modelId="{CCA38870-3E20-4350-846E-7842C82C4793}" type="parTrans" cxnId="{390F8F48-8334-4999-90E9-E48C15841743}">
      <dgm:prSet/>
      <dgm:spPr/>
      <dgm:t>
        <a:bodyPr/>
        <a:lstStyle/>
        <a:p>
          <a:endParaRPr lang="en-GB"/>
        </a:p>
      </dgm:t>
    </dgm:pt>
    <dgm:pt modelId="{913382B8-63FF-422A-889F-3BC0438A59CB}" type="sibTrans" cxnId="{390F8F48-8334-4999-90E9-E48C15841743}">
      <dgm:prSet/>
      <dgm:spPr/>
      <dgm:t>
        <a:bodyPr/>
        <a:lstStyle/>
        <a:p>
          <a:endParaRPr lang="en-GB"/>
        </a:p>
      </dgm:t>
    </dgm:pt>
    <dgm:pt modelId="{1858186F-A9F4-4D52-8E9A-57A7C38CA182}">
      <dgm:prSet phldrT="[Text]" custT="1"/>
      <dgm:spPr/>
      <dgm:t>
        <a:bodyPr/>
        <a:lstStyle/>
        <a:p>
          <a:r>
            <a:rPr lang="en-GB" sz="1100" b="1" dirty="0"/>
            <a:t>Blocks</a:t>
          </a:r>
        </a:p>
      </dgm:t>
    </dgm:pt>
    <dgm:pt modelId="{FCA9C9F3-CD37-4E26-B545-7C459DD1FE4F}" type="parTrans" cxnId="{02C10894-BB3E-4390-A138-6A8A88707B08}">
      <dgm:prSet/>
      <dgm:spPr/>
      <dgm:t>
        <a:bodyPr/>
        <a:lstStyle/>
        <a:p>
          <a:endParaRPr lang="en-GB"/>
        </a:p>
      </dgm:t>
    </dgm:pt>
    <dgm:pt modelId="{8A1E74BF-DF1D-4A9E-A1A8-A281C7E0CE48}" type="sibTrans" cxnId="{02C10894-BB3E-4390-A138-6A8A88707B08}">
      <dgm:prSet/>
      <dgm:spPr/>
      <dgm:t>
        <a:bodyPr/>
        <a:lstStyle/>
        <a:p>
          <a:endParaRPr lang="en-GB"/>
        </a:p>
      </dgm:t>
    </dgm:pt>
    <dgm:pt modelId="{8C1B644D-5C3D-4668-A31A-6C20ABE94B36}" type="pres">
      <dgm:prSet presAssocID="{1FB801AE-2916-484A-B3B4-15F0DDB9382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CBBB78B-1B5F-44D8-BB06-87AEEA89FD2C}" type="pres">
      <dgm:prSet presAssocID="{FF01F862-9AEF-4596-B2CD-B898A6BED33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FB57A5-00D1-4FB9-A8DD-8A726B06AF3F}" type="pres">
      <dgm:prSet presAssocID="{FF01F862-9AEF-4596-B2CD-B898A6BED334}" presName="gear1srcNode" presStyleLbl="node1" presStyleIdx="0" presStyleCnt="3"/>
      <dgm:spPr/>
      <dgm:t>
        <a:bodyPr/>
        <a:lstStyle/>
        <a:p>
          <a:endParaRPr lang="en-US"/>
        </a:p>
      </dgm:t>
    </dgm:pt>
    <dgm:pt modelId="{6B333B09-B073-452E-A4E9-E5D18A33F0C5}" type="pres">
      <dgm:prSet presAssocID="{FF01F862-9AEF-4596-B2CD-B898A6BED334}" presName="gear1dstNode" presStyleLbl="node1" presStyleIdx="0" presStyleCnt="3"/>
      <dgm:spPr/>
      <dgm:t>
        <a:bodyPr/>
        <a:lstStyle/>
        <a:p>
          <a:endParaRPr lang="en-US"/>
        </a:p>
      </dgm:t>
    </dgm:pt>
    <dgm:pt modelId="{8E8344B1-186A-4E99-8436-FAFC56314BA3}" type="pres">
      <dgm:prSet presAssocID="{909FF993-8A01-4503-A8B0-12EEBA0C6009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10D509-457E-4FD1-889D-CC79A5296E1F}" type="pres">
      <dgm:prSet presAssocID="{909FF993-8A01-4503-A8B0-12EEBA0C6009}" presName="gear2srcNode" presStyleLbl="node1" presStyleIdx="1" presStyleCnt="3"/>
      <dgm:spPr/>
      <dgm:t>
        <a:bodyPr/>
        <a:lstStyle/>
        <a:p>
          <a:endParaRPr lang="en-US"/>
        </a:p>
      </dgm:t>
    </dgm:pt>
    <dgm:pt modelId="{C13E5CCE-CCF7-4D71-ACDE-790A13DB3C66}" type="pres">
      <dgm:prSet presAssocID="{909FF993-8A01-4503-A8B0-12EEBA0C6009}" presName="gear2dstNode" presStyleLbl="node1" presStyleIdx="1" presStyleCnt="3"/>
      <dgm:spPr/>
      <dgm:t>
        <a:bodyPr/>
        <a:lstStyle/>
        <a:p>
          <a:endParaRPr lang="en-US"/>
        </a:p>
      </dgm:t>
    </dgm:pt>
    <dgm:pt modelId="{85598BBF-D220-48BF-99E5-FA0FDE8BE811}" type="pres">
      <dgm:prSet presAssocID="{1858186F-A9F4-4D52-8E9A-57A7C38CA182}" presName="gear3" presStyleLbl="node1" presStyleIdx="2" presStyleCnt="3"/>
      <dgm:spPr/>
      <dgm:t>
        <a:bodyPr/>
        <a:lstStyle/>
        <a:p>
          <a:endParaRPr lang="en-US"/>
        </a:p>
      </dgm:t>
    </dgm:pt>
    <dgm:pt modelId="{0C58DBF3-7AB7-4BA7-A895-6A3B70C8614B}" type="pres">
      <dgm:prSet presAssocID="{1858186F-A9F4-4D52-8E9A-57A7C38CA182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6460FF-E203-4EC2-8E52-DBBF63E4FEA4}" type="pres">
      <dgm:prSet presAssocID="{1858186F-A9F4-4D52-8E9A-57A7C38CA182}" presName="gear3srcNode" presStyleLbl="node1" presStyleIdx="2" presStyleCnt="3"/>
      <dgm:spPr/>
      <dgm:t>
        <a:bodyPr/>
        <a:lstStyle/>
        <a:p>
          <a:endParaRPr lang="en-US"/>
        </a:p>
      </dgm:t>
    </dgm:pt>
    <dgm:pt modelId="{E1026B22-9D7C-4F47-BA7B-08E12319EB15}" type="pres">
      <dgm:prSet presAssocID="{1858186F-A9F4-4D52-8E9A-57A7C38CA182}" presName="gear3dstNode" presStyleLbl="node1" presStyleIdx="2" presStyleCnt="3"/>
      <dgm:spPr/>
      <dgm:t>
        <a:bodyPr/>
        <a:lstStyle/>
        <a:p>
          <a:endParaRPr lang="en-US"/>
        </a:p>
      </dgm:t>
    </dgm:pt>
    <dgm:pt modelId="{FF84B8A6-AB2B-40FA-ADA4-2CC65112C3DD}" type="pres">
      <dgm:prSet presAssocID="{F60DE479-6138-4C69-8E76-C00C92ED3F72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B743FA17-2C28-4702-B0AF-D3865A2EDB93}" type="pres">
      <dgm:prSet presAssocID="{913382B8-63FF-422A-889F-3BC0438A59C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77A54BA8-5C03-4AAF-9DDF-7728F8E69483}" type="pres">
      <dgm:prSet presAssocID="{8A1E74BF-DF1D-4A9E-A1A8-A281C7E0CE48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B5D856A5-C49B-4B51-8993-884836EDC1A3}" type="presOf" srcId="{1858186F-A9F4-4D52-8E9A-57A7C38CA182}" destId="{B16460FF-E203-4EC2-8E52-DBBF63E4FEA4}" srcOrd="2" destOrd="0" presId="urn:microsoft.com/office/officeart/2005/8/layout/gear1"/>
    <dgm:cxn modelId="{5DB0F884-4554-4DD8-ACE8-277887F0FA1A}" type="presOf" srcId="{1858186F-A9F4-4D52-8E9A-57A7C38CA182}" destId="{E1026B22-9D7C-4F47-BA7B-08E12319EB15}" srcOrd="3" destOrd="0" presId="urn:microsoft.com/office/officeart/2005/8/layout/gear1"/>
    <dgm:cxn modelId="{ECAA66FF-A3B1-4B15-8FFD-23C6399D778D}" type="presOf" srcId="{909FF993-8A01-4503-A8B0-12EEBA0C6009}" destId="{C13E5CCE-CCF7-4D71-ACDE-790A13DB3C66}" srcOrd="2" destOrd="0" presId="urn:microsoft.com/office/officeart/2005/8/layout/gear1"/>
    <dgm:cxn modelId="{28AC648E-5A32-46C3-BB46-6FA5426CE630}" type="presOf" srcId="{909FF993-8A01-4503-A8B0-12EEBA0C6009}" destId="{8E8344B1-186A-4E99-8436-FAFC56314BA3}" srcOrd="0" destOrd="0" presId="urn:microsoft.com/office/officeart/2005/8/layout/gear1"/>
    <dgm:cxn modelId="{D8FF9714-0CFB-4EBD-8C10-B45D54E4342A}" type="presOf" srcId="{913382B8-63FF-422A-889F-3BC0438A59CB}" destId="{B743FA17-2C28-4702-B0AF-D3865A2EDB93}" srcOrd="0" destOrd="0" presId="urn:microsoft.com/office/officeart/2005/8/layout/gear1"/>
    <dgm:cxn modelId="{5C9B37E6-A476-4257-ADED-28E23C718C83}" type="presOf" srcId="{1858186F-A9F4-4D52-8E9A-57A7C38CA182}" destId="{0C58DBF3-7AB7-4BA7-A895-6A3B70C8614B}" srcOrd="1" destOrd="0" presId="urn:microsoft.com/office/officeart/2005/8/layout/gear1"/>
    <dgm:cxn modelId="{BDFC4F1C-498E-4E44-8A1A-E4B248D03BC1}" type="presOf" srcId="{FF01F862-9AEF-4596-B2CD-B898A6BED334}" destId="{6B333B09-B073-452E-A4E9-E5D18A33F0C5}" srcOrd="2" destOrd="0" presId="urn:microsoft.com/office/officeart/2005/8/layout/gear1"/>
    <dgm:cxn modelId="{CB330AF4-6E29-43F8-BDC9-F5FF8C4EE290}" type="presOf" srcId="{FF01F862-9AEF-4596-B2CD-B898A6BED334}" destId="{FCBBB78B-1B5F-44D8-BB06-87AEEA89FD2C}" srcOrd="0" destOrd="0" presId="urn:microsoft.com/office/officeart/2005/8/layout/gear1"/>
    <dgm:cxn modelId="{385680AF-8153-4AF0-B73C-FCFB11362A9C}" srcId="{1FB801AE-2916-484A-B3B4-15F0DDB9382F}" destId="{FF01F862-9AEF-4596-B2CD-B898A6BED334}" srcOrd="0" destOrd="0" parTransId="{8AED5722-AE07-4455-BFB2-FFFA27A038D6}" sibTransId="{F60DE479-6138-4C69-8E76-C00C92ED3F72}"/>
    <dgm:cxn modelId="{9EB8B7D0-91FD-4FBA-820E-1D24DBA460A8}" type="presOf" srcId="{1FB801AE-2916-484A-B3B4-15F0DDB9382F}" destId="{8C1B644D-5C3D-4668-A31A-6C20ABE94B36}" srcOrd="0" destOrd="0" presId="urn:microsoft.com/office/officeart/2005/8/layout/gear1"/>
    <dgm:cxn modelId="{A99EAB32-C630-4706-8A9D-8B0F1C147D90}" type="presOf" srcId="{909FF993-8A01-4503-A8B0-12EEBA0C6009}" destId="{B310D509-457E-4FD1-889D-CC79A5296E1F}" srcOrd="1" destOrd="0" presId="urn:microsoft.com/office/officeart/2005/8/layout/gear1"/>
    <dgm:cxn modelId="{02C10894-BB3E-4390-A138-6A8A88707B08}" srcId="{1FB801AE-2916-484A-B3B4-15F0DDB9382F}" destId="{1858186F-A9F4-4D52-8E9A-57A7C38CA182}" srcOrd="2" destOrd="0" parTransId="{FCA9C9F3-CD37-4E26-B545-7C459DD1FE4F}" sibTransId="{8A1E74BF-DF1D-4A9E-A1A8-A281C7E0CE48}"/>
    <dgm:cxn modelId="{8D71FFCF-A5AA-4F35-B9E0-E76EDE6611AF}" type="presOf" srcId="{FF01F862-9AEF-4596-B2CD-B898A6BED334}" destId="{18FB57A5-00D1-4FB9-A8DD-8A726B06AF3F}" srcOrd="1" destOrd="0" presId="urn:microsoft.com/office/officeart/2005/8/layout/gear1"/>
    <dgm:cxn modelId="{1B5CF2FF-1EBD-4703-BDF3-B653B569252F}" type="presOf" srcId="{8A1E74BF-DF1D-4A9E-A1A8-A281C7E0CE48}" destId="{77A54BA8-5C03-4AAF-9DDF-7728F8E69483}" srcOrd="0" destOrd="0" presId="urn:microsoft.com/office/officeart/2005/8/layout/gear1"/>
    <dgm:cxn modelId="{6F3CE742-ED92-40A1-9492-1E1F6F777157}" type="presOf" srcId="{1858186F-A9F4-4D52-8E9A-57A7C38CA182}" destId="{85598BBF-D220-48BF-99E5-FA0FDE8BE811}" srcOrd="0" destOrd="0" presId="urn:microsoft.com/office/officeart/2005/8/layout/gear1"/>
    <dgm:cxn modelId="{5562D93F-AEA5-4ED6-AA55-5749452DCE59}" type="presOf" srcId="{F60DE479-6138-4C69-8E76-C00C92ED3F72}" destId="{FF84B8A6-AB2B-40FA-ADA4-2CC65112C3DD}" srcOrd="0" destOrd="0" presId="urn:microsoft.com/office/officeart/2005/8/layout/gear1"/>
    <dgm:cxn modelId="{390F8F48-8334-4999-90E9-E48C15841743}" srcId="{1FB801AE-2916-484A-B3B4-15F0DDB9382F}" destId="{909FF993-8A01-4503-A8B0-12EEBA0C6009}" srcOrd="1" destOrd="0" parTransId="{CCA38870-3E20-4350-846E-7842C82C4793}" sibTransId="{913382B8-63FF-422A-889F-3BC0438A59CB}"/>
    <dgm:cxn modelId="{6868688E-246B-4F47-91AB-116248D8752D}" type="presParOf" srcId="{8C1B644D-5C3D-4668-A31A-6C20ABE94B36}" destId="{FCBBB78B-1B5F-44D8-BB06-87AEEA89FD2C}" srcOrd="0" destOrd="0" presId="urn:microsoft.com/office/officeart/2005/8/layout/gear1"/>
    <dgm:cxn modelId="{C892780E-561F-43C0-8698-D489B7A03229}" type="presParOf" srcId="{8C1B644D-5C3D-4668-A31A-6C20ABE94B36}" destId="{18FB57A5-00D1-4FB9-A8DD-8A726B06AF3F}" srcOrd="1" destOrd="0" presId="urn:microsoft.com/office/officeart/2005/8/layout/gear1"/>
    <dgm:cxn modelId="{5D68B1AF-7CB1-4AEF-894F-7D6B0C3FB24B}" type="presParOf" srcId="{8C1B644D-5C3D-4668-A31A-6C20ABE94B36}" destId="{6B333B09-B073-452E-A4E9-E5D18A33F0C5}" srcOrd="2" destOrd="0" presId="urn:microsoft.com/office/officeart/2005/8/layout/gear1"/>
    <dgm:cxn modelId="{815C71B5-A8B9-4E69-A579-3E451CA6895E}" type="presParOf" srcId="{8C1B644D-5C3D-4668-A31A-6C20ABE94B36}" destId="{8E8344B1-186A-4E99-8436-FAFC56314BA3}" srcOrd="3" destOrd="0" presId="urn:microsoft.com/office/officeart/2005/8/layout/gear1"/>
    <dgm:cxn modelId="{F2661145-4B12-4A29-B1FE-4058E203D174}" type="presParOf" srcId="{8C1B644D-5C3D-4668-A31A-6C20ABE94B36}" destId="{B310D509-457E-4FD1-889D-CC79A5296E1F}" srcOrd="4" destOrd="0" presId="urn:microsoft.com/office/officeart/2005/8/layout/gear1"/>
    <dgm:cxn modelId="{6BA9B241-6F6C-4824-9DDE-06FD0933828B}" type="presParOf" srcId="{8C1B644D-5C3D-4668-A31A-6C20ABE94B36}" destId="{C13E5CCE-CCF7-4D71-ACDE-790A13DB3C66}" srcOrd="5" destOrd="0" presId="urn:microsoft.com/office/officeart/2005/8/layout/gear1"/>
    <dgm:cxn modelId="{4ECE026F-0CAF-4857-89B8-A4F99F4AF10B}" type="presParOf" srcId="{8C1B644D-5C3D-4668-A31A-6C20ABE94B36}" destId="{85598BBF-D220-48BF-99E5-FA0FDE8BE811}" srcOrd="6" destOrd="0" presId="urn:microsoft.com/office/officeart/2005/8/layout/gear1"/>
    <dgm:cxn modelId="{1B29DCA7-2343-4D8B-99E4-E950E673F6DB}" type="presParOf" srcId="{8C1B644D-5C3D-4668-A31A-6C20ABE94B36}" destId="{0C58DBF3-7AB7-4BA7-A895-6A3B70C8614B}" srcOrd="7" destOrd="0" presId="urn:microsoft.com/office/officeart/2005/8/layout/gear1"/>
    <dgm:cxn modelId="{0B614364-5971-4F6D-AA6B-EBA6A17138B4}" type="presParOf" srcId="{8C1B644D-5C3D-4668-A31A-6C20ABE94B36}" destId="{B16460FF-E203-4EC2-8E52-DBBF63E4FEA4}" srcOrd="8" destOrd="0" presId="urn:microsoft.com/office/officeart/2005/8/layout/gear1"/>
    <dgm:cxn modelId="{1D2F76CF-63F2-44FF-A4B5-EFE886AFD663}" type="presParOf" srcId="{8C1B644D-5C3D-4668-A31A-6C20ABE94B36}" destId="{E1026B22-9D7C-4F47-BA7B-08E12319EB15}" srcOrd="9" destOrd="0" presId="urn:microsoft.com/office/officeart/2005/8/layout/gear1"/>
    <dgm:cxn modelId="{7B4B9A61-2AE5-4EC6-9F36-1F24AEF86970}" type="presParOf" srcId="{8C1B644D-5C3D-4668-A31A-6C20ABE94B36}" destId="{FF84B8A6-AB2B-40FA-ADA4-2CC65112C3DD}" srcOrd="10" destOrd="0" presId="urn:microsoft.com/office/officeart/2005/8/layout/gear1"/>
    <dgm:cxn modelId="{9E53554E-A146-4572-A66B-1480C75B81B4}" type="presParOf" srcId="{8C1B644D-5C3D-4668-A31A-6C20ABE94B36}" destId="{B743FA17-2C28-4702-B0AF-D3865A2EDB93}" srcOrd="11" destOrd="0" presId="urn:microsoft.com/office/officeart/2005/8/layout/gear1"/>
    <dgm:cxn modelId="{1E07F4DB-DAD0-4D8B-8720-758D12800F39}" type="presParOf" srcId="{8C1B644D-5C3D-4668-A31A-6C20ABE94B36}" destId="{77A54BA8-5C03-4AAF-9DDF-7728F8E6948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B801AE-2916-484A-B3B4-15F0DDB9382F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FF01F862-9AEF-4596-B2CD-B898A6BED334}">
      <dgm:prSet phldrT="[Text]" custT="1"/>
      <dgm:spPr/>
      <dgm:t>
        <a:bodyPr/>
        <a:lstStyle/>
        <a:p>
          <a:r>
            <a:rPr lang="en-GB" sz="1100" b="1" dirty="0"/>
            <a:t>Tool-chain</a:t>
          </a:r>
        </a:p>
      </dgm:t>
    </dgm:pt>
    <dgm:pt modelId="{8AED5722-AE07-4455-BFB2-FFFA27A038D6}" type="parTrans" cxnId="{385680AF-8153-4AF0-B73C-FCFB11362A9C}">
      <dgm:prSet/>
      <dgm:spPr/>
      <dgm:t>
        <a:bodyPr/>
        <a:lstStyle/>
        <a:p>
          <a:endParaRPr lang="en-GB"/>
        </a:p>
      </dgm:t>
    </dgm:pt>
    <dgm:pt modelId="{F60DE479-6138-4C69-8E76-C00C92ED3F72}" type="sibTrans" cxnId="{385680AF-8153-4AF0-B73C-FCFB11362A9C}">
      <dgm:prSet/>
      <dgm:spPr/>
      <dgm:t>
        <a:bodyPr/>
        <a:lstStyle/>
        <a:p>
          <a:endParaRPr lang="en-GB"/>
        </a:p>
      </dgm:t>
    </dgm:pt>
    <dgm:pt modelId="{909FF993-8A01-4503-A8B0-12EEBA0C6009}">
      <dgm:prSet phldrT="[Text]" custT="1"/>
      <dgm:spPr/>
      <dgm:t>
        <a:bodyPr/>
        <a:lstStyle/>
        <a:p>
          <a:r>
            <a:rPr lang="en-GB" sz="900" b="1" dirty="0"/>
            <a:t>Inter-connect</a:t>
          </a:r>
        </a:p>
      </dgm:t>
    </dgm:pt>
    <dgm:pt modelId="{CCA38870-3E20-4350-846E-7842C82C4793}" type="parTrans" cxnId="{390F8F48-8334-4999-90E9-E48C15841743}">
      <dgm:prSet/>
      <dgm:spPr/>
      <dgm:t>
        <a:bodyPr/>
        <a:lstStyle/>
        <a:p>
          <a:endParaRPr lang="en-GB"/>
        </a:p>
      </dgm:t>
    </dgm:pt>
    <dgm:pt modelId="{913382B8-63FF-422A-889F-3BC0438A59CB}" type="sibTrans" cxnId="{390F8F48-8334-4999-90E9-E48C15841743}">
      <dgm:prSet/>
      <dgm:spPr/>
      <dgm:t>
        <a:bodyPr/>
        <a:lstStyle/>
        <a:p>
          <a:endParaRPr lang="en-GB"/>
        </a:p>
      </dgm:t>
    </dgm:pt>
    <dgm:pt modelId="{1858186F-A9F4-4D52-8E9A-57A7C38CA182}">
      <dgm:prSet phldrT="[Text]" custT="1"/>
      <dgm:spPr/>
      <dgm:t>
        <a:bodyPr/>
        <a:lstStyle/>
        <a:p>
          <a:r>
            <a:rPr lang="en-GB" sz="1100" b="1" dirty="0"/>
            <a:t>Blocks</a:t>
          </a:r>
        </a:p>
      </dgm:t>
    </dgm:pt>
    <dgm:pt modelId="{FCA9C9F3-CD37-4E26-B545-7C459DD1FE4F}" type="parTrans" cxnId="{02C10894-BB3E-4390-A138-6A8A88707B08}">
      <dgm:prSet/>
      <dgm:spPr/>
      <dgm:t>
        <a:bodyPr/>
        <a:lstStyle/>
        <a:p>
          <a:endParaRPr lang="en-GB"/>
        </a:p>
      </dgm:t>
    </dgm:pt>
    <dgm:pt modelId="{8A1E74BF-DF1D-4A9E-A1A8-A281C7E0CE48}" type="sibTrans" cxnId="{02C10894-BB3E-4390-A138-6A8A88707B08}">
      <dgm:prSet/>
      <dgm:spPr/>
      <dgm:t>
        <a:bodyPr/>
        <a:lstStyle/>
        <a:p>
          <a:endParaRPr lang="en-GB"/>
        </a:p>
      </dgm:t>
    </dgm:pt>
    <dgm:pt modelId="{8C1B644D-5C3D-4668-A31A-6C20ABE94B36}" type="pres">
      <dgm:prSet presAssocID="{1FB801AE-2916-484A-B3B4-15F0DDB9382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CBBB78B-1B5F-44D8-BB06-87AEEA89FD2C}" type="pres">
      <dgm:prSet presAssocID="{FF01F862-9AEF-4596-B2CD-B898A6BED33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FB57A5-00D1-4FB9-A8DD-8A726B06AF3F}" type="pres">
      <dgm:prSet presAssocID="{FF01F862-9AEF-4596-B2CD-B898A6BED334}" presName="gear1srcNode" presStyleLbl="node1" presStyleIdx="0" presStyleCnt="3"/>
      <dgm:spPr/>
      <dgm:t>
        <a:bodyPr/>
        <a:lstStyle/>
        <a:p>
          <a:endParaRPr lang="en-US"/>
        </a:p>
      </dgm:t>
    </dgm:pt>
    <dgm:pt modelId="{6B333B09-B073-452E-A4E9-E5D18A33F0C5}" type="pres">
      <dgm:prSet presAssocID="{FF01F862-9AEF-4596-B2CD-B898A6BED334}" presName="gear1dstNode" presStyleLbl="node1" presStyleIdx="0" presStyleCnt="3"/>
      <dgm:spPr/>
      <dgm:t>
        <a:bodyPr/>
        <a:lstStyle/>
        <a:p>
          <a:endParaRPr lang="en-US"/>
        </a:p>
      </dgm:t>
    </dgm:pt>
    <dgm:pt modelId="{8E8344B1-186A-4E99-8436-FAFC56314BA3}" type="pres">
      <dgm:prSet presAssocID="{909FF993-8A01-4503-A8B0-12EEBA0C6009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10D509-457E-4FD1-889D-CC79A5296E1F}" type="pres">
      <dgm:prSet presAssocID="{909FF993-8A01-4503-A8B0-12EEBA0C6009}" presName="gear2srcNode" presStyleLbl="node1" presStyleIdx="1" presStyleCnt="3"/>
      <dgm:spPr/>
      <dgm:t>
        <a:bodyPr/>
        <a:lstStyle/>
        <a:p>
          <a:endParaRPr lang="en-US"/>
        </a:p>
      </dgm:t>
    </dgm:pt>
    <dgm:pt modelId="{C13E5CCE-CCF7-4D71-ACDE-790A13DB3C66}" type="pres">
      <dgm:prSet presAssocID="{909FF993-8A01-4503-A8B0-12EEBA0C6009}" presName="gear2dstNode" presStyleLbl="node1" presStyleIdx="1" presStyleCnt="3"/>
      <dgm:spPr/>
      <dgm:t>
        <a:bodyPr/>
        <a:lstStyle/>
        <a:p>
          <a:endParaRPr lang="en-US"/>
        </a:p>
      </dgm:t>
    </dgm:pt>
    <dgm:pt modelId="{85598BBF-D220-48BF-99E5-FA0FDE8BE811}" type="pres">
      <dgm:prSet presAssocID="{1858186F-A9F4-4D52-8E9A-57A7C38CA182}" presName="gear3" presStyleLbl="node1" presStyleIdx="2" presStyleCnt="3"/>
      <dgm:spPr/>
      <dgm:t>
        <a:bodyPr/>
        <a:lstStyle/>
        <a:p>
          <a:endParaRPr lang="en-US"/>
        </a:p>
      </dgm:t>
    </dgm:pt>
    <dgm:pt modelId="{0C58DBF3-7AB7-4BA7-A895-6A3B70C8614B}" type="pres">
      <dgm:prSet presAssocID="{1858186F-A9F4-4D52-8E9A-57A7C38CA182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6460FF-E203-4EC2-8E52-DBBF63E4FEA4}" type="pres">
      <dgm:prSet presAssocID="{1858186F-A9F4-4D52-8E9A-57A7C38CA182}" presName="gear3srcNode" presStyleLbl="node1" presStyleIdx="2" presStyleCnt="3"/>
      <dgm:spPr/>
      <dgm:t>
        <a:bodyPr/>
        <a:lstStyle/>
        <a:p>
          <a:endParaRPr lang="en-US"/>
        </a:p>
      </dgm:t>
    </dgm:pt>
    <dgm:pt modelId="{E1026B22-9D7C-4F47-BA7B-08E12319EB15}" type="pres">
      <dgm:prSet presAssocID="{1858186F-A9F4-4D52-8E9A-57A7C38CA182}" presName="gear3dstNode" presStyleLbl="node1" presStyleIdx="2" presStyleCnt="3"/>
      <dgm:spPr/>
      <dgm:t>
        <a:bodyPr/>
        <a:lstStyle/>
        <a:p>
          <a:endParaRPr lang="en-US"/>
        </a:p>
      </dgm:t>
    </dgm:pt>
    <dgm:pt modelId="{FF84B8A6-AB2B-40FA-ADA4-2CC65112C3DD}" type="pres">
      <dgm:prSet presAssocID="{F60DE479-6138-4C69-8E76-C00C92ED3F72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B743FA17-2C28-4702-B0AF-D3865A2EDB93}" type="pres">
      <dgm:prSet presAssocID="{913382B8-63FF-422A-889F-3BC0438A59C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77A54BA8-5C03-4AAF-9DDF-7728F8E69483}" type="pres">
      <dgm:prSet presAssocID="{8A1E74BF-DF1D-4A9E-A1A8-A281C7E0CE48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B5D856A5-C49B-4B51-8993-884836EDC1A3}" type="presOf" srcId="{1858186F-A9F4-4D52-8E9A-57A7C38CA182}" destId="{B16460FF-E203-4EC2-8E52-DBBF63E4FEA4}" srcOrd="2" destOrd="0" presId="urn:microsoft.com/office/officeart/2005/8/layout/gear1"/>
    <dgm:cxn modelId="{5DB0F884-4554-4DD8-ACE8-277887F0FA1A}" type="presOf" srcId="{1858186F-A9F4-4D52-8E9A-57A7C38CA182}" destId="{E1026B22-9D7C-4F47-BA7B-08E12319EB15}" srcOrd="3" destOrd="0" presId="urn:microsoft.com/office/officeart/2005/8/layout/gear1"/>
    <dgm:cxn modelId="{ECAA66FF-A3B1-4B15-8FFD-23C6399D778D}" type="presOf" srcId="{909FF993-8A01-4503-A8B0-12EEBA0C6009}" destId="{C13E5CCE-CCF7-4D71-ACDE-790A13DB3C66}" srcOrd="2" destOrd="0" presId="urn:microsoft.com/office/officeart/2005/8/layout/gear1"/>
    <dgm:cxn modelId="{28AC648E-5A32-46C3-BB46-6FA5426CE630}" type="presOf" srcId="{909FF993-8A01-4503-A8B0-12EEBA0C6009}" destId="{8E8344B1-186A-4E99-8436-FAFC56314BA3}" srcOrd="0" destOrd="0" presId="urn:microsoft.com/office/officeart/2005/8/layout/gear1"/>
    <dgm:cxn modelId="{D8FF9714-0CFB-4EBD-8C10-B45D54E4342A}" type="presOf" srcId="{913382B8-63FF-422A-889F-3BC0438A59CB}" destId="{B743FA17-2C28-4702-B0AF-D3865A2EDB93}" srcOrd="0" destOrd="0" presId="urn:microsoft.com/office/officeart/2005/8/layout/gear1"/>
    <dgm:cxn modelId="{5C9B37E6-A476-4257-ADED-28E23C718C83}" type="presOf" srcId="{1858186F-A9F4-4D52-8E9A-57A7C38CA182}" destId="{0C58DBF3-7AB7-4BA7-A895-6A3B70C8614B}" srcOrd="1" destOrd="0" presId="urn:microsoft.com/office/officeart/2005/8/layout/gear1"/>
    <dgm:cxn modelId="{BDFC4F1C-498E-4E44-8A1A-E4B248D03BC1}" type="presOf" srcId="{FF01F862-9AEF-4596-B2CD-B898A6BED334}" destId="{6B333B09-B073-452E-A4E9-E5D18A33F0C5}" srcOrd="2" destOrd="0" presId="urn:microsoft.com/office/officeart/2005/8/layout/gear1"/>
    <dgm:cxn modelId="{CB330AF4-6E29-43F8-BDC9-F5FF8C4EE290}" type="presOf" srcId="{FF01F862-9AEF-4596-B2CD-B898A6BED334}" destId="{FCBBB78B-1B5F-44D8-BB06-87AEEA89FD2C}" srcOrd="0" destOrd="0" presId="urn:microsoft.com/office/officeart/2005/8/layout/gear1"/>
    <dgm:cxn modelId="{385680AF-8153-4AF0-B73C-FCFB11362A9C}" srcId="{1FB801AE-2916-484A-B3B4-15F0DDB9382F}" destId="{FF01F862-9AEF-4596-B2CD-B898A6BED334}" srcOrd="0" destOrd="0" parTransId="{8AED5722-AE07-4455-BFB2-FFFA27A038D6}" sibTransId="{F60DE479-6138-4C69-8E76-C00C92ED3F72}"/>
    <dgm:cxn modelId="{9EB8B7D0-91FD-4FBA-820E-1D24DBA460A8}" type="presOf" srcId="{1FB801AE-2916-484A-B3B4-15F0DDB9382F}" destId="{8C1B644D-5C3D-4668-A31A-6C20ABE94B36}" srcOrd="0" destOrd="0" presId="urn:microsoft.com/office/officeart/2005/8/layout/gear1"/>
    <dgm:cxn modelId="{A99EAB32-C630-4706-8A9D-8B0F1C147D90}" type="presOf" srcId="{909FF993-8A01-4503-A8B0-12EEBA0C6009}" destId="{B310D509-457E-4FD1-889D-CC79A5296E1F}" srcOrd="1" destOrd="0" presId="urn:microsoft.com/office/officeart/2005/8/layout/gear1"/>
    <dgm:cxn modelId="{02C10894-BB3E-4390-A138-6A8A88707B08}" srcId="{1FB801AE-2916-484A-B3B4-15F0DDB9382F}" destId="{1858186F-A9F4-4D52-8E9A-57A7C38CA182}" srcOrd="2" destOrd="0" parTransId="{FCA9C9F3-CD37-4E26-B545-7C459DD1FE4F}" sibTransId="{8A1E74BF-DF1D-4A9E-A1A8-A281C7E0CE48}"/>
    <dgm:cxn modelId="{8D71FFCF-A5AA-4F35-B9E0-E76EDE6611AF}" type="presOf" srcId="{FF01F862-9AEF-4596-B2CD-B898A6BED334}" destId="{18FB57A5-00D1-4FB9-A8DD-8A726B06AF3F}" srcOrd="1" destOrd="0" presId="urn:microsoft.com/office/officeart/2005/8/layout/gear1"/>
    <dgm:cxn modelId="{1B5CF2FF-1EBD-4703-BDF3-B653B569252F}" type="presOf" srcId="{8A1E74BF-DF1D-4A9E-A1A8-A281C7E0CE48}" destId="{77A54BA8-5C03-4AAF-9DDF-7728F8E69483}" srcOrd="0" destOrd="0" presId="urn:microsoft.com/office/officeart/2005/8/layout/gear1"/>
    <dgm:cxn modelId="{6F3CE742-ED92-40A1-9492-1E1F6F777157}" type="presOf" srcId="{1858186F-A9F4-4D52-8E9A-57A7C38CA182}" destId="{85598BBF-D220-48BF-99E5-FA0FDE8BE811}" srcOrd="0" destOrd="0" presId="urn:microsoft.com/office/officeart/2005/8/layout/gear1"/>
    <dgm:cxn modelId="{5562D93F-AEA5-4ED6-AA55-5749452DCE59}" type="presOf" srcId="{F60DE479-6138-4C69-8E76-C00C92ED3F72}" destId="{FF84B8A6-AB2B-40FA-ADA4-2CC65112C3DD}" srcOrd="0" destOrd="0" presId="urn:microsoft.com/office/officeart/2005/8/layout/gear1"/>
    <dgm:cxn modelId="{390F8F48-8334-4999-90E9-E48C15841743}" srcId="{1FB801AE-2916-484A-B3B4-15F0DDB9382F}" destId="{909FF993-8A01-4503-A8B0-12EEBA0C6009}" srcOrd="1" destOrd="0" parTransId="{CCA38870-3E20-4350-846E-7842C82C4793}" sibTransId="{913382B8-63FF-422A-889F-3BC0438A59CB}"/>
    <dgm:cxn modelId="{6868688E-246B-4F47-91AB-116248D8752D}" type="presParOf" srcId="{8C1B644D-5C3D-4668-A31A-6C20ABE94B36}" destId="{FCBBB78B-1B5F-44D8-BB06-87AEEA89FD2C}" srcOrd="0" destOrd="0" presId="urn:microsoft.com/office/officeart/2005/8/layout/gear1"/>
    <dgm:cxn modelId="{C892780E-561F-43C0-8698-D489B7A03229}" type="presParOf" srcId="{8C1B644D-5C3D-4668-A31A-6C20ABE94B36}" destId="{18FB57A5-00D1-4FB9-A8DD-8A726B06AF3F}" srcOrd="1" destOrd="0" presId="urn:microsoft.com/office/officeart/2005/8/layout/gear1"/>
    <dgm:cxn modelId="{5D68B1AF-7CB1-4AEF-894F-7D6B0C3FB24B}" type="presParOf" srcId="{8C1B644D-5C3D-4668-A31A-6C20ABE94B36}" destId="{6B333B09-B073-452E-A4E9-E5D18A33F0C5}" srcOrd="2" destOrd="0" presId="urn:microsoft.com/office/officeart/2005/8/layout/gear1"/>
    <dgm:cxn modelId="{815C71B5-A8B9-4E69-A579-3E451CA6895E}" type="presParOf" srcId="{8C1B644D-5C3D-4668-A31A-6C20ABE94B36}" destId="{8E8344B1-186A-4E99-8436-FAFC56314BA3}" srcOrd="3" destOrd="0" presId="urn:microsoft.com/office/officeart/2005/8/layout/gear1"/>
    <dgm:cxn modelId="{F2661145-4B12-4A29-B1FE-4058E203D174}" type="presParOf" srcId="{8C1B644D-5C3D-4668-A31A-6C20ABE94B36}" destId="{B310D509-457E-4FD1-889D-CC79A5296E1F}" srcOrd="4" destOrd="0" presId="urn:microsoft.com/office/officeart/2005/8/layout/gear1"/>
    <dgm:cxn modelId="{6BA9B241-6F6C-4824-9DDE-06FD0933828B}" type="presParOf" srcId="{8C1B644D-5C3D-4668-A31A-6C20ABE94B36}" destId="{C13E5CCE-CCF7-4D71-ACDE-790A13DB3C66}" srcOrd="5" destOrd="0" presId="urn:microsoft.com/office/officeart/2005/8/layout/gear1"/>
    <dgm:cxn modelId="{4ECE026F-0CAF-4857-89B8-A4F99F4AF10B}" type="presParOf" srcId="{8C1B644D-5C3D-4668-A31A-6C20ABE94B36}" destId="{85598BBF-D220-48BF-99E5-FA0FDE8BE811}" srcOrd="6" destOrd="0" presId="urn:microsoft.com/office/officeart/2005/8/layout/gear1"/>
    <dgm:cxn modelId="{1B29DCA7-2343-4D8B-99E4-E950E673F6DB}" type="presParOf" srcId="{8C1B644D-5C3D-4668-A31A-6C20ABE94B36}" destId="{0C58DBF3-7AB7-4BA7-A895-6A3B70C8614B}" srcOrd="7" destOrd="0" presId="urn:microsoft.com/office/officeart/2005/8/layout/gear1"/>
    <dgm:cxn modelId="{0B614364-5971-4F6D-AA6B-EBA6A17138B4}" type="presParOf" srcId="{8C1B644D-5C3D-4668-A31A-6C20ABE94B36}" destId="{B16460FF-E203-4EC2-8E52-DBBF63E4FEA4}" srcOrd="8" destOrd="0" presId="urn:microsoft.com/office/officeart/2005/8/layout/gear1"/>
    <dgm:cxn modelId="{1D2F76CF-63F2-44FF-A4B5-EFE886AFD663}" type="presParOf" srcId="{8C1B644D-5C3D-4668-A31A-6C20ABE94B36}" destId="{E1026B22-9D7C-4F47-BA7B-08E12319EB15}" srcOrd="9" destOrd="0" presId="urn:microsoft.com/office/officeart/2005/8/layout/gear1"/>
    <dgm:cxn modelId="{7B4B9A61-2AE5-4EC6-9F36-1F24AEF86970}" type="presParOf" srcId="{8C1B644D-5C3D-4668-A31A-6C20ABE94B36}" destId="{FF84B8A6-AB2B-40FA-ADA4-2CC65112C3DD}" srcOrd="10" destOrd="0" presId="urn:microsoft.com/office/officeart/2005/8/layout/gear1"/>
    <dgm:cxn modelId="{9E53554E-A146-4572-A66B-1480C75B81B4}" type="presParOf" srcId="{8C1B644D-5C3D-4668-A31A-6C20ABE94B36}" destId="{B743FA17-2C28-4702-B0AF-D3865A2EDB93}" srcOrd="11" destOrd="0" presId="urn:microsoft.com/office/officeart/2005/8/layout/gear1"/>
    <dgm:cxn modelId="{1E07F4DB-DAD0-4D8B-8720-758D12800F39}" type="presParOf" srcId="{8C1B644D-5C3D-4668-A31A-6C20ABE94B36}" destId="{77A54BA8-5C03-4AAF-9DDF-7728F8E6948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BB78B-1B5F-44D8-BB06-87AEEA89FD2C}">
      <dsp:nvSpPr>
        <dsp:cNvPr id="0" name=""/>
        <dsp:cNvSpPr/>
      </dsp:nvSpPr>
      <dsp:spPr>
        <a:xfrm>
          <a:off x="1790844" y="1246909"/>
          <a:ext cx="1523999" cy="1523999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/>
            <a:t>Tool-chain</a:t>
          </a:r>
        </a:p>
      </dsp:txBody>
      <dsp:txXfrm>
        <a:off x="2097236" y="1603898"/>
        <a:ext cx="911215" cy="783367"/>
      </dsp:txXfrm>
    </dsp:sp>
    <dsp:sp modelId="{8E8344B1-186A-4E99-8436-FAFC56314BA3}">
      <dsp:nvSpPr>
        <dsp:cNvPr id="0" name=""/>
        <dsp:cNvSpPr/>
      </dsp:nvSpPr>
      <dsp:spPr>
        <a:xfrm>
          <a:off x="904153" y="886690"/>
          <a:ext cx="1108363" cy="1108363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b="1" kern="1200" dirty="0"/>
            <a:t>Inter-connect</a:t>
          </a:r>
        </a:p>
      </dsp:txBody>
      <dsp:txXfrm>
        <a:off x="1183187" y="1167410"/>
        <a:ext cx="550295" cy="546923"/>
      </dsp:txXfrm>
    </dsp:sp>
    <dsp:sp modelId="{85598BBF-D220-48BF-99E5-FA0FDE8BE811}">
      <dsp:nvSpPr>
        <dsp:cNvPr id="0" name=""/>
        <dsp:cNvSpPr/>
      </dsp:nvSpPr>
      <dsp:spPr>
        <a:xfrm rot="20700000">
          <a:off x="1524950" y="122033"/>
          <a:ext cx="1085970" cy="108597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/>
            <a:t>Blocks</a:t>
          </a:r>
        </a:p>
      </dsp:txBody>
      <dsp:txXfrm rot="-20700000">
        <a:off x="1763135" y="360218"/>
        <a:ext cx="609599" cy="609599"/>
      </dsp:txXfrm>
    </dsp:sp>
    <dsp:sp modelId="{FF84B8A6-AB2B-40FA-ADA4-2CC65112C3DD}">
      <dsp:nvSpPr>
        <dsp:cNvPr id="0" name=""/>
        <dsp:cNvSpPr/>
      </dsp:nvSpPr>
      <dsp:spPr>
        <a:xfrm>
          <a:off x="1658725" y="1025308"/>
          <a:ext cx="1950719" cy="1950719"/>
        </a:xfrm>
        <a:prstGeom prst="circularArrow">
          <a:avLst>
            <a:gd name="adj1" fmla="val 4687"/>
            <a:gd name="adj2" fmla="val 299029"/>
            <a:gd name="adj3" fmla="val 2468533"/>
            <a:gd name="adj4" fmla="val 15967992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3FA17-2C28-4702-B0AF-D3865A2EDB93}">
      <dsp:nvSpPr>
        <dsp:cNvPr id="0" name=""/>
        <dsp:cNvSpPr/>
      </dsp:nvSpPr>
      <dsp:spPr>
        <a:xfrm>
          <a:off x="707864" y="647560"/>
          <a:ext cx="1417319" cy="141731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54BA8-5C03-4AAF-9DDF-7728F8E69483}">
      <dsp:nvSpPr>
        <dsp:cNvPr id="0" name=""/>
        <dsp:cNvSpPr/>
      </dsp:nvSpPr>
      <dsp:spPr>
        <a:xfrm>
          <a:off x="1273754" y="-109726"/>
          <a:ext cx="1528156" cy="152815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BB78B-1B5F-44D8-BB06-87AEEA89FD2C}">
      <dsp:nvSpPr>
        <dsp:cNvPr id="0" name=""/>
        <dsp:cNvSpPr/>
      </dsp:nvSpPr>
      <dsp:spPr>
        <a:xfrm>
          <a:off x="1695354" y="1158144"/>
          <a:ext cx="1415510" cy="1415510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/>
            <a:t>Tool-chain</a:t>
          </a:r>
        </a:p>
      </dsp:txBody>
      <dsp:txXfrm>
        <a:off x="1979934" y="1489720"/>
        <a:ext cx="846350" cy="727602"/>
      </dsp:txXfrm>
    </dsp:sp>
    <dsp:sp modelId="{8E8344B1-186A-4E99-8436-FAFC56314BA3}">
      <dsp:nvSpPr>
        <dsp:cNvPr id="0" name=""/>
        <dsp:cNvSpPr/>
      </dsp:nvSpPr>
      <dsp:spPr>
        <a:xfrm>
          <a:off x="871785" y="823569"/>
          <a:ext cx="1029462" cy="102946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b="1" kern="1200" dirty="0"/>
            <a:t>Inter-connect</a:t>
          </a:r>
        </a:p>
      </dsp:txBody>
      <dsp:txXfrm>
        <a:off x="1130955" y="1084306"/>
        <a:ext cx="511122" cy="507988"/>
      </dsp:txXfrm>
    </dsp:sp>
    <dsp:sp modelId="{85598BBF-D220-48BF-99E5-FA0FDE8BE811}">
      <dsp:nvSpPr>
        <dsp:cNvPr id="0" name=""/>
        <dsp:cNvSpPr/>
      </dsp:nvSpPr>
      <dsp:spPr>
        <a:xfrm rot="20700000">
          <a:off x="1448388" y="113345"/>
          <a:ext cx="1008662" cy="100866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/>
            <a:t>Blocks</a:t>
          </a:r>
        </a:p>
      </dsp:txBody>
      <dsp:txXfrm rot="-20700000">
        <a:off x="1669618" y="334575"/>
        <a:ext cx="566204" cy="566204"/>
      </dsp:txXfrm>
    </dsp:sp>
    <dsp:sp modelId="{FF84B8A6-AB2B-40FA-ADA4-2CC65112C3DD}">
      <dsp:nvSpPr>
        <dsp:cNvPr id="0" name=""/>
        <dsp:cNvSpPr/>
      </dsp:nvSpPr>
      <dsp:spPr>
        <a:xfrm>
          <a:off x="1569661" y="953956"/>
          <a:ext cx="1811853" cy="1811853"/>
        </a:xfrm>
        <a:prstGeom prst="circularArrow">
          <a:avLst>
            <a:gd name="adj1" fmla="val 4687"/>
            <a:gd name="adj2" fmla="val 299029"/>
            <a:gd name="adj3" fmla="val 2458572"/>
            <a:gd name="adj4" fmla="val 1599144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3FA17-2C28-4702-B0AF-D3865A2EDB93}">
      <dsp:nvSpPr>
        <dsp:cNvPr id="0" name=""/>
        <dsp:cNvSpPr/>
      </dsp:nvSpPr>
      <dsp:spPr>
        <a:xfrm>
          <a:off x="689469" y="602743"/>
          <a:ext cx="1316424" cy="131642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54BA8-5C03-4AAF-9DDF-7728F8E69483}">
      <dsp:nvSpPr>
        <dsp:cNvPr id="0" name=""/>
        <dsp:cNvSpPr/>
      </dsp:nvSpPr>
      <dsp:spPr>
        <a:xfrm>
          <a:off x="1215074" y="-100634"/>
          <a:ext cx="1419370" cy="141937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BB78B-1B5F-44D8-BB06-87AEEA89FD2C}">
      <dsp:nvSpPr>
        <dsp:cNvPr id="0" name=""/>
        <dsp:cNvSpPr/>
      </dsp:nvSpPr>
      <dsp:spPr>
        <a:xfrm>
          <a:off x="1695354" y="1158144"/>
          <a:ext cx="1415510" cy="1415510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/>
            <a:t>Tool-chain</a:t>
          </a:r>
        </a:p>
      </dsp:txBody>
      <dsp:txXfrm>
        <a:off x="1979934" y="1489720"/>
        <a:ext cx="846350" cy="727602"/>
      </dsp:txXfrm>
    </dsp:sp>
    <dsp:sp modelId="{8E8344B1-186A-4E99-8436-FAFC56314BA3}">
      <dsp:nvSpPr>
        <dsp:cNvPr id="0" name=""/>
        <dsp:cNvSpPr/>
      </dsp:nvSpPr>
      <dsp:spPr>
        <a:xfrm>
          <a:off x="871785" y="823569"/>
          <a:ext cx="1029462" cy="102946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b="1" kern="1200" dirty="0"/>
            <a:t>Inter-connect</a:t>
          </a:r>
        </a:p>
      </dsp:txBody>
      <dsp:txXfrm>
        <a:off x="1130955" y="1084306"/>
        <a:ext cx="511122" cy="507988"/>
      </dsp:txXfrm>
    </dsp:sp>
    <dsp:sp modelId="{85598BBF-D220-48BF-99E5-FA0FDE8BE811}">
      <dsp:nvSpPr>
        <dsp:cNvPr id="0" name=""/>
        <dsp:cNvSpPr/>
      </dsp:nvSpPr>
      <dsp:spPr>
        <a:xfrm rot="20700000">
          <a:off x="1448388" y="113345"/>
          <a:ext cx="1008662" cy="100866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/>
            <a:t>Blocks</a:t>
          </a:r>
        </a:p>
      </dsp:txBody>
      <dsp:txXfrm rot="-20700000">
        <a:off x="1669618" y="334575"/>
        <a:ext cx="566204" cy="566204"/>
      </dsp:txXfrm>
    </dsp:sp>
    <dsp:sp modelId="{FF84B8A6-AB2B-40FA-ADA4-2CC65112C3DD}">
      <dsp:nvSpPr>
        <dsp:cNvPr id="0" name=""/>
        <dsp:cNvSpPr/>
      </dsp:nvSpPr>
      <dsp:spPr>
        <a:xfrm>
          <a:off x="1569661" y="953956"/>
          <a:ext cx="1811853" cy="1811853"/>
        </a:xfrm>
        <a:prstGeom prst="circularArrow">
          <a:avLst>
            <a:gd name="adj1" fmla="val 4687"/>
            <a:gd name="adj2" fmla="val 299029"/>
            <a:gd name="adj3" fmla="val 2458572"/>
            <a:gd name="adj4" fmla="val 1599144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3FA17-2C28-4702-B0AF-D3865A2EDB93}">
      <dsp:nvSpPr>
        <dsp:cNvPr id="0" name=""/>
        <dsp:cNvSpPr/>
      </dsp:nvSpPr>
      <dsp:spPr>
        <a:xfrm>
          <a:off x="689469" y="602743"/>
          <a:ext cx="1316424" cy="131642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54BA8-5C03-4AAF-9DDF-7728F8E69483}">
      <dsp:nvSpPr>
        <dsp:cNvPr id="0" name=""/>
        <dsp:cNvSpPr/>
      </dsp:nvSpPr>
      <dsp:spPr>
        <a:xfrm>
          <a:off x="1215074" y="-100634"/>
          <a:ext cx="1419370" cy="141937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83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83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1AA21D1-2317-447B-BDE6-5C18DD1F7E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49696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EE78BA6-4FE1-48AB-8759-3778C09122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61470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42789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0564EEB-09B8-4E56-BEA6-C588C80FFAB6}" type="slidenum">
              <a:rPr lang="en-US" altLang="en-US" b="0"/>
              <a:pPr/>
              <a:t>11</a:t>
            </a:fld>
            <a:endParaRPr lang="en-US" altLang="en-US" b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17143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AA55DFA-1247-4358-B3BF-18960D72C8BF}" type="slidenum">
              <a:rPr lang="en-US" altLang="en-US" b="0"/>
              <a:pPr/>
              <a:t>12</a:t>
            </a:fld>
            <a:endParaRPr lang="en-US" altLang="en-US" b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3233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59B3ADB-E63A-4DC4-868D-FE99A1B3D0E0}" type="slidenum">
              <a:rPr lang="en-US" altLang="en-US" b="0"/>
              <a:pPr/>
              <a:t>13</a:t>
            </a:fld>
            <a:endParaRPr lang="en-US" altLang="en-US" b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37421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1AE0344-698A-4EC9-BEFC-EC62632BE493}" type="slidenum">
              <a:rPr lang="en-US" altLang="en-US" b="0"/>
              <a:pPr/>
              <a:t>14</a:t>
            </a:fld>
            <a:endParaRPr lang="en-US" altLang="en-US" b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38186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72D5C1C-EF16-4081-B633-E74D4C591B44}" type="slidenum">
              <a:rPr lang="en-US" altLang="en-US" b="0"/>
              <a:pPr/>
              <a:t>15</a:t>
            </a:fld>
            <a:endParaRPr lang="en-US" altLang="en-US" b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42968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9250D1B-8F52-4AD8-9E5C-30CB193BA338}" type="slidenum">
              <a:rPr lang="en-US" altLang="en-US" b="0"/>
              <a:pPr/>
              <a:t>16</a:t>
            </a:fld>
            <a:endParaRPr lang="en-US" altLang="en-US" b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25485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6C6308-1DB4-46F0-A06D-6DAE8ADB8546}" type="slidenum">
              <a:rPr lang="en-US" altLang="en-US" b="0"/>
              <a:pPr/>
              <a:t>17</a:t>
            </a:fld>
            <a:endParaRPr lang="en-US" altLang="en-US" b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97340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1075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6C6308-1DB4-46F0-A06D-6DAE8ADB8546}" type="slidenum">
              <a:rPr lang="en-US" altLang="en-US" b="0"/>
              <a:pPr/>
              <a:t>19</a:t>
            </a:fld>
            <a:endParaRPr lang="en-US" altLang="en-US" b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04592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hear of AI we tend to think of terminator, I-Robot</a:t>
            </a:r>
          </a:p>
          <a:p>
            <a:r>
              <a:rPr lang="en-US" dirty="0"/>
              <a:t>The fully thinking machine (human like is some way off)</a:t>
            </a:r>
          </a:p>
          <a:p>
            <a:r>
              <a:rPr lang="en-US" dirty="0"/>
              <a:t>But AI is used in a vast range of narrow specialist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8480D-A093-405E-ADFE-DE4A82A3592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349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4438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hear of AI we tend to think of terminator, I-Robot</a:t>
            </a:r>
          </a:p>
          <a:p>
            <a:r>
              <a:rPr lang="en-US" dirty="0"/>
              <a:t>The fully thinking machine (human like is some way off)</a:t>
            </a:r>
          </a:p>
          <a:p>
            <a:r>
              <a:rPr lang="en-US" dirty="0"/>
              <a:t>But AI is used in a vast range of narrow specialist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8480D-A093-405E-ADFE-DE4A82A359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000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8480D-A093-405E-ADFE-DE4A82A3592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217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hear of AI we tend to think of terminator, I-Robot</a:t>
            </a:r>
          </a:p>
          <a:p>
            <a:r>
              <a:rPr lang="en-US" dirty="0"/>
              <a:t>The fully thinking machine (human like is some way off)</a:t>
            </a:r>
          </a:p>
          <a:p>
            <a:r>
              <a:rPr lang="en-US" dirty="0"/>
              <a:t>But AI is used in a vast range of narrow specialist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8480D-A093-405E-ADFE-DE4A82A3592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582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hear of AI we tend to think of terminator, I-Robot</a:t>
            </a:r>
          </a:p>
          <a:p>
            <a:r>
              <a:rPr lang="en-US" dirty="0"/>
              <a:t>The fully thinking machine (human like is some way off)</a:t>
            </a:r>
          </a:p>
          <a:p>
            <a:r>
              <a:rPr lang="en-US" dirty="0"/>
              <a:t>But AI is used in a vast range of narrow specialist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8480D-A093-405E-ADFE-DE4A82A3592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440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hear of AI we tend to think of terminator, I-Robot</a:t>
            </a:r>
          </a:p>
          <a:p>
            <a:r>
              <a:rPr lang="en-US" dirty="0"/>
              <a:t>The fully thinking machine (human like is some way off)</a:t>
            </a:r>
          </a:p>
          <a:p>
            <a:r>
              <a:rPr lang="en-US" dirty="0"/>
              <a:t>But AI is used in a vast range of narrow specialist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8480D-A093-405E-ADFE-DE4A82A3592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893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hear of AI we tend to think of terminator, I-Robot</a:t>
            </a:r>
          </a:p>
          <a:p>
            <a:r>
              <a:rPr lang="en-US" dirty="0"/>
              <a:t>The fully thinking machine (human like is some way off)</a:t>
            </a:r>
          </a:p>
          <a:p>
            <a:r>
              <a:rPr lang="en-US" dirty="0"/>
              <a:t>But AI is used in a vast range of narrow specialist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8480D-A093-405E-ADFE-DE4A82A3592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279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hear of AI we tend to think of terminator, I-Robot</a:t>
            </a:r>
          </a:p>
          <a:p>
            <a:r>
              <a:rPr lang="en-US" dirty="0"/>
              <a:t>The fully thinking machine (human like is some way off)</a:t>
            </a:r>
          </a:p>
          <a:p>
            <a:r>
              <a:rPr lang="en-US" dirty="0"/>
              <a:t>But AI is used in a vast range of narrow specialist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8480D-A093-405E-ADFE-DE4A82A3592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017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hear of AI we tend to think of terminator, I-Robot</a:t>
            </a:r>
          </a:p>
          <a:p>
            <a:r>
              <a:rPr lang="en-US" dirty="0"/>
              <a:t>The fully thinking machine (human like is some way off)</a:t>
            </a:r>
          </a:p>
          <a:p>
            <a:r>
              <a:rPr lang="en-US" dirty="0"/>
              <a:t>But AI is used in a vast range of narrow specialist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8480D-A093-405E-ADFE-DE4A82A3592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0439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hear of AI we tend to think of terminator, I-Robot</a:t>
            </a:r>
          </a:p>
          <a:p>
            <a:r>
              <a:rPr lang="en-US" dirty="0"/>
              <a:t>The fully thinking machine (human like is some way off)</a:t>
            </a:r>
          </a:p>
          <a:p>
            <a:r>
              <a:rPr lang="en-US" dirty="0"/>
              <a:t>But AI is used in a vast range of narrow specialist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8480D-A093-405E-ADFE-DE4A82A3592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210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8575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436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7831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91594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6C6308-1DB4-46F0-A06D-6DAE8ADB8546}" type="slidenum">
              <a:rPr lang="en-US" altLang="en-US" b="0"/>
              <a:pPr/>
              <a:t>34</a:t>
            </a:fld>
            <a:endParaRPr lang="en-US" altLang="en-US" b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827329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4365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72516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25054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0723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25054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605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22137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96044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14570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25054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464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6C6308-1DB4-46F0-A06D-6DAE8ADB8546}" type="slidenum">
              <a:rPr lang="en-US" altLang="en-US" b="0"/>
              <a:pPr/>
              <a:t>45</a:t>
            </a:fld>
            <a:endParaRPr lang="en-US" altLang="en-US" b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023638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51858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07189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49178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5760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5078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16021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6855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6C6308-1DB4-46F0-A06D-6DAE8ADB8546}" type="slidenum">
              <a:rPr lang="en-US" altLang="en-US" b="0"/>
              <a:pPr/>
              <a:t>63</a:t>
            </a:fld>
            <a:endParaRPr lang="en-US" altLang="en-US" b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423434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856917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overcome wiring or interconnect complexity Bus based system was proposed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easy to set up, handle, understand and implement.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best-suited for small networks.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dirty="0"/>
              <a:t>while the number of components attached to the bus is increased, a physical capacitance on the bus wires grow.</a:t>
            </a:r>
          </a:p>
          <a:p>
            <a:r>
              <a:rPr lang="en-GB" dirty="0"/>
              <a:t>As a result its wiring delay grows even further causing </a:t>
            </a:r>
            <a:r>
              <a:rPr lang="en-GB"/>
              <a:t>propagation</a:t>
            </a:r>
            <a:r>
              <a:rPr lang="en-GB" baseline="0"/>
              <a:t> delays.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963A-CFDB-4340-AA3E-99E8A9137E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665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732810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322304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overcome the deficiencies of scalability and latency network on chip (NoC) architecture has been adopted.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Point-to-point contact between every pair of nodes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bus based wiring system, in which one channel is used by multiple processor.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approach has the tendency to fulfil high performance requirements and it provides the designers with multi-path options to optimize their design according to their requirement.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NoC use routing algorithm to deliver data from source to destination node. an ideal routing algorithm the traffic will be evenly distributed in the network,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Congestion/hotspot is caused by the concentration of traffic in a network area producing a slow-down in data communication while other links are free elsewhere.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arrangement of the network nodes is such that it is possible to transmit data from one node to many other nodes at the same time</a:t>
            </a:r>
            <a:endParaRPr lang="en-GB" dirty="0"/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applying network-like communication which inserts some routers in-between each communication object, the required wiring can be shortened. Therefore, the switch-based interconnection mechanism provides a lot of scalability and freedom from the limitation of complex wiring.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5963A-CFDB-4340-AA3E-99E8A9137E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052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8AF3358-5B8D-47F4-AF14-2D8E664F7BE4}" type="slidenum">
              <a:rPr lang="en-US" altLang="en-US"/>
              <a:pPr>
                <a:spcBef>
                  <a:spcPct val="0"/>
                </a:spcBef>
              </a:pPr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12313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561168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D7A0C71-F844-4F37-8190-098FC7843E25}" type="slidenum">
              <a:rPr lang="he-IL" altLang="en-US"/>
              <a:pPr>
                <a:spcBef>
                  <a:spcPct val="0"/>
                </a:spcBef>
              </a:pPr>
              <a:t>72</a:t>
            </a:fld>
            <a:endParaRPr lang="he-IL" altLang="en-US"/>
          </a:p>
        </p:txBody>
      </p:sp>
    </p:spTree>
    <p:extLst>
      <p:ext uri="{BB962C8B-B14F-4D97-AF65-F5344CB8AC3E}">
        <p14:creationId xmlns:p14="http://schemas.microsoft.com/office/powerpoint/2010/main" val="1232123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7912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C5E0C7BE-B983-4541-AD1C-0C6057C59A57}" type="slidenum">
              <a:rPr lang="en-US" altLang="en-US" sz="1200"/>
              <a:pPr/>
              <a:t>75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482141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689245D9-24D5-43FC-8B90-DB74C88A4310}" type="slidenum">
              <a:rPr lang="en-US" altLang="en-US" sz="1200"/>
              <a:pPr/>
              <a:t>76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7147550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533892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1042829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DA3D3FA-7CA5-469D-A03E-86E1BE0C0DE0}" type="slidenum">
              <a:rPr lang="en-US" altLang="en-US"/>
              <a:pPr>
                <a:spcBef>
                  <a:spcPct val="0"/>
                </a:spcBef>
              </a:pPr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89560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401993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75E924A-12A9-4563-9D76-F3AAF3C25F0B}" type="slidenum">
              <a:rPr lang="en-US" altLang="en-US"/>
              <a:pPr>
                <a:spcBef>
                  <a:spcPct val="0"/>
                </a:spcBef>
              </a:pPr>
              <a:t>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81260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5053807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74694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029404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5BA9E86-E698-4A5F-9D16-FA080F8758AC}" type="slidenum">
              <a:rPr lang="en-US" altLang="en-US" b="0"/>
              <a:pPr/>
              <a:t>8</a:t>
            </a:fld>
            <a:endParaRPr lang="en-US" altLang="en-US" b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60532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102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37133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103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77670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104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3338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105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807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5513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E6C6308-1DB4-46F0-A06D-6DAE8ADB8546}" type="slidenum">
              <a:rPr lang="en-US" altLang="en-US" b="0"/>
              <a:pPr/>
              <a:t>106</a:t>
            </a:fld>
            <a:endParaRPr lang="en-US" altLang="en-US" b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511129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108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198533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109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302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E78BA6-4FE1-48AB-8759-3778C09122D0}" type="slidenum">
              <a:rPr lang="en-US" altLang="en-US" smtClean="0"/>
              <a:pPr>
                <a:defRPr/>
              </a:pPr>
              <a:t>110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2411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B603174-1403-440E-9060-9A9199F13BDB}" type="slidenum">
              <a:rPr lang="en-US" altLang="en-US" b="0"/>
              <a:pPr/>
              <a:t>9</a:t>
            </a:fld>
            <a:endParaRPr lang="en-US" altLang="en-US" b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93745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2813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462BAF4-31F0-4928-8431-014A86E34599}" type="slidenum">
              <a:rPr lang="en-US" altLang="en-US" b="0"/>
              <a:pPr/>
              <a:t>10</a:t>
            </a:fld>
            <a:endParaRPr lang="en-US" altLang="en-US" b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42970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52388" y="142875"/>
            <a:ext cx="902493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2550" y="1057275"/>
            <a:ext cx="4575175" cy="5143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749800" y="1057274"/>
            <a:ext cx="4318000" cy="5153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102A6-825F-4317-9032-6E44B8A7CB8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9732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24650" y="6397625"/>
            <a:ext cx="2133600" cy="3635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2C959-5300-444F-BFC1-3BF3BCCE4D0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68E44-F030-42FF-BD35-9A656B512B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5" y="0"/>
            <a:ext cx="1626433" cy="10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20300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" y="962025"/>
            <a:ext cx="8986837" cy="5219700"/>
          </a:xfrm>
        </p:spPr>
        <p:txBody>
          <a:bodyPr/>
          <a:lstStyle>
            <a:lvl1pPr>
              <a:buClr>
                <a:srgbClr val="004A8C"/>
              </a:buCl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24650" y="6397625"/>
            <a:ext cx="2133600" cy="3635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26E8A8-A19C-4AB9-B3A8-126D6D88ECE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20385640"/>
      </p:ext>
    </p:extLst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550" y="923924"/>
            <a:ext cx="4575175" cy="527685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9800" y="914400"/>
            <a:ext cx="4318000" cy="529590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24650" y="6397625"/>
            <a:ext cx="2133600" cy="3635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57EA3-B951-40C1-B0E3-0B47EF8AA82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33604630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24650" y="6397625"/>
            <a:ext cx="2133600" cy="3635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813697-A1AC-407E-BABA-32834C2FB7C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95055547"/>
      </p:ext>
    </p:extLst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2813" y="944563"/>
            <a:ext cx="1785937" cy="5246687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3350" y="963613"/>
            <a:ext cx="6948488" cy="5237162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24650" y="6397625"/>
            <a:ext cx="2133600" cy="3635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9B8D94-F509-4027-843F-992C22C8894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21179967"/>
      </p:ext>
    </p:extLst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(list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52388" y="161925"/>
            <a:ext cx="902493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2387" y="1066799"/>
            <a:ext cx="8986837" cy="5248276"/>
          </a:xfrm>
        </p:spPr>
        <p:txBody>
          <a:bodyPr/>
          <a:lstStyle>
            <a:lvl1pPr marL="342900" indent="-342900">
              <a:buClr>
                <a:srgbClr val="004A8C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3997DC-9289-4FA0-A522-09BDAFEE81AA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09459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image just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92685" y="1819747"/>
            <a:ext cx="7500339" cy="386582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 sz="1600" b="0" i="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4" y="5882633"/>
            <a:ext cx="1170308" cy="64672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97237" y="573709"/>
            <a:ext cx="6453371" cy="4760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 i="0" spc="-100" baseline="0">
                <a:solidFill>
                  <a:srgbClr val="3D002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97237" y="1049742"/>
            <a:ext cx="7020300" cy="593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spc="-50" baseline="0">
                <a:solidFill>
                  <a:srgbClr val="BAA3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sp>
        <p:nvSpPr>
          <p:cNvPr id="11" name="Freeform 10"/>
          <p:cNvSpPr/>
          <p:nvPr userDrawn="1"/>
        </p:nvSpPr>
        <p:spPr>
          <a:xfrm>
            <a:off x="6378951" y="0"/>
            <a:ext cx="1510718" cy="964688"/>
          </a:xfrm>
          <a:custGeom>
            <a:avLst/>
            <a:gdLst>
              <a:gd name="connsiteX0" fmla="*/ 0 w 1510718"/>
              <a:gd name="connsiteY0" fmla="*/ 0 h 964688"/>
              <a:gd name="connsiteX1" fmla="*/ 594056 w 1510718"/>
              <a:gd name="connsiteY1" fmla="*/ 0 h 964688"/>
              <a:gd name="connsiteX2" fmla="*/ 601815 w 1510718"/>
              <a:gd name="connsiteY2" fmla="*/ 6637 h 964688"/>
              <a:gd name="connsiteX3" fmla="*/ 824034 w 1510718"/>
              <a:gd name="connsiteY3" fmla="*/ 213497 h 964688"/>
              <a:gd name="connsiteX4" fmla="*/ 1038980 w 1510718"/>
              <a:gd name="connsiteY4" fmla="*/ 428604 h 964688"/>
              <a:gd name="connsiteX5" fmla="*/ 1445974 w 1510718"/>
              <a:gd name="connsiteY5" fmla="*/ 882910 h 964688"/>
              <a:gd name="connsiteX6" fmla="*/ 1510718 w 1510718"/>
              <a:gd name="connsiteY6" fmla="*/ 964688 h 964688"/>
              <a:gd name="connsiteX7" fmla="*/ 1248581 w 1510718"/>
              <a:gd name="connsiteY7" fmla="*/ 761378 h 964688"/>
              <a:gd name="connsiteX8" fmla="*/ 227279 w 1510718"/>
              <a:gd name="connsiteY8" fmla="*/ 115098 h 964688"/>
              <a:gd name="connsiteX9" fmla="*/ 0 w 1510718"/>
              <a:gd name="connsiteY9" fmla="*/ 0 h 964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0718" h="964688">
                <a:moveTo>
                  <a:pt x="0" y="0"/>
                </a:moveTo>
                <a:lnTo>
                  <a:pt x="594056" y="0"/>
                </a:lnTo>
                <a:lnTo>
                  <a:pt x="601815" y="6637"/>
                </a:lnTo>
                <a:lnTo>
                  <a:pt x="824034" y="213497"/>
                </a:lnTo>
                <a:lnTo>
                  <a:pt x="1038980" y="428604"/>
                </a:lnTo>
                <a:cubicBezTo>
                  <a:pt x="1179793" y="574722"/>
                  <a:pt x="1315578" y="726229"/>
                  <a:pt x="1445974" y="882910"/>
                </a:cubicBezTo>
                <a:lnTo>
                  <a:pt x="1510718" y="964688"/>
                </a:lnTo>
                <a:lnTo>
                  <a:pt x="1248581" y="761378"/>
                </a:lnTo>
                <a:cubicBezTo>
                  <a:pt x="923941" y="521800"/>
                  <a:pt x="582547" y="305797"/>
                  <a:pt x="227279" y="115098"/>
                </a:cubicBezTo>
                <a:lnTo>
                  <a:pt x="0" y="0"/>
                </a:lnTo>
                <a:close/>
              </a:path>
            </a:pathLst>
          </a:custGeom>
          <a:solidFill>
            <a:srgbClr val="8B7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6973008" y="0"/>
            <a:ext cx="2170993" cy="2205050"/>
          </a:xfrm>
          <a:custGeom>
            <a:avLst/>
            <a:gdLst>
              <a:gd name="connsiteX0" fmla="*/ 0 w 2170993"/>
              <a:gd name="connsiteY0" fmla="*/ 0 h 2205050"/>
              <a:gd name="connsiteX1" fmla="*/ 2170993 w 2170993"/>
              <a:gd name="connsiteY1" fmla="*/ 0 h 2205050"/>
              <a:gd name="connsiteX2" fmla="*/ 2170993 w 2170993"/>
              <a:gd name="connsiteY2" fmla="*/ 2205050 h 2205050"/>
              <a:gd name="connsiteX3" fmla="*/ 2141044 w 2170993"/>
              <a:gd name="connsiteY3" fmla="*/ 2167341 h 2205050"/>
              <a:gd name="connsiteX4" fmla="*/ 973473 w 2170993"/>
              <a:gd name="connsiteY4" fmla="*/ 1008751 h 2205050"/>
              <a:gd name="connsiteX5" fmla="*/ 916663 w 2170993"/>
              <a:gd name="connsiteY5" fmla="*/ 964690 h 2205050"/>
              <a:gd name="connsiteX6" fmla="*/ 916662 w 2170993"/>
              <a:gd name="connsiteY6" fmla="*/ 964688 h 2205050"/>
              <a:gd name="connsiteX7" fmla="*/ 916664 w 2170993"/>
              <a:gd name="connsiteY7" fmla="*/ 964690 h 2205050"/>
              <a:gd name="connsiteX8" fmla="*/ 851919 w 2170993"/>
              <a:gd name="connsiteY8" fmla="*/ 882910 h 2205050"/>
              <a:gd name="connsiteX9" fmla="*/ 229978 w 2170993"/>
              <a:gd name="connsiteY9" fmla="*/ 213497 h 2205050"/>
              <a:gd name="connsiteX10" fmla="*/ 229978 w 2170993"/>
              <a:gd name="connsiteY10" fmla="*/ 213497 h 2205050"/>
              <a:gd name="connsiteX11" fmla="*/ 229977 w 2170993"/>
              <a:gd name="connsiteY11" fmla="*/ 213496 h 2205050"/>
              <a:gd name="connsiteX12" fmla="*/ 7758 w 2170993"/>
              <a:gd name="connsiteY12" fmla="*/ 6636 h 2205050"/>
              <a:gd name="connsiteX13" fmla="*/ 0 w 2170993"/>
              <a:gd name="connsiteY13" fmla="*/ 0 h 22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70993" h="2205050">
                <a:moveTo>
                  <a:pt x="0" y="0"/>
                </a:moveTo>
                <a:lnTo>
                  <a:pt x="2170993" y="0"/>
                </a:lnTo>
                <a:lnTo>
                  <a:pt x="2170993" y="2205050"/>
                </a:lnTo>
                <a:lnTo>
                  <a:pt x="2141044" y="2167341"/>
                </a:lnTo>
                <a:cubicBezTo>
                  <a:pt x="1789106" y="1741830"/>
                  <a:pt x="1397531" y="1354203"/>
                  <a:pt x="973473" y="1008751"/>
                </a:cubicBezTo>
                <a:lnTo>
                  <a:pt x="916663" y="964690"/>
                </a:lnTo>
                <a:lnTo>
                  <a:pt x="916662" y="964688"/>
                </a:lnTo>
                <a:lnTo>
                  <a:pt x="916664" y="964690"/>
                </a:lnTo>
                <a:lnTo>
                  <a:pt x="851919" y="882910"/>
                </a:lnTo>
                <a:cubicBezTo>
                  <a:pt x="656324" y="647889"/>
                  <a:pt x="448606" y="424507"/>
                  <a:pt x="229978" y="213497"/>
                </a:cubicBezTo>
                <a:lnTo>
                  <a:pt x="229978" y="213497"/>
                </a:lnTo>
                <a:lnTo>
                  <a:pt x="229977" y="213496"/>
                </a:lnTo>
                <a:cubicBezTo>
                  <a:pt x="157102" y="143160"/>
                  <a:pt x="83013" y="74197"/>
                  <a:pt x="7758" y="663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 userDrawn="1"/>
        </p:nvSpPr>
        <p:spPr>
          <a:xfrm>
            <a:off x="7889670" y="964691"/>
            <a:ext cx="1254330" cy="2125398"/>
          </a:xfrm>
          <a:custGeom>
            <a:avLst/>
            <a:gdLst>
              <a:gd name="connsiteX0" fmla="*/ 0 w 1254330"/>
              <a:gd name="connsiteY0" fmla="*/ 0 h 2125398"/>
              <a:gd name="connsiteX1" fmla="*/ 56809 w 1254330"/>
              <a:gd name="connsiteY1" fmla="*/ 44060 h 2125398"/>
              <a:gd name="connsiteX2" fmla="*/ 1224380 w 1254330"/>
              <a:gd name="connsiteY2" fmla="*/ 1202651 h 2125398"/>
              <a:gd name="connsiteX3" fmla="*/ 1254330 w 1254330"/>
              <a:gd name="connsiteY3" fmla="*/ 1240362 h 2125398"/>
              <a:gd name="connsiteX4" fmla="*/ 1254330 w 1254330"/>
              <a:gd name="connsiteY4" fmla="*/ 2125398 h 2125398"/>
              <a:gd name="connsiteX5" fmla="*/ 1218303 w 1254330"/>
              <a:gd name="connsiteY5" fmla="*/ 2032913 h 2125398"/>
              <a:gd name="connsiteX6" fmla="*/ 188755 w 1254330"/>
              <a:gd name="connsiteY6" fmla="*/ 238416 h 2125398"/>
              <a:gd name="connsiteX7" fmla="*/ 0 w 1254330"/>
              <a:gd name="connsiteY7" fmla="*/ 0 h 212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4330" h="2125398">
                <a:moveTo>
                  <a:pt x="0" y="0"/>
                </a:moveTo>
                <a:lnTo>
                  <a:pt x="56809" y="44060"/>
                </a:lnTo>
                <a:cubicBezTo>
                  <a:pt x="480867" y="389512"/>
                  <a:pt x="872442" y="777139"/>
                  <a:pt x="1224380" y="1202651"/>
                </a:cubicBezTo>
                <a:lnTo>
                  <a:pt x="1254330" y="1240362"/>
                </a:lnTo>
                <a:lnTo>
                  <a:pt x="1254330" y="2125398"/>
                </a:lnTo>
                <a:lnTo>
                  <a:pt x="1218303" y="2032913"/>
                </a:lnTo>
                <a:cubicBezTo>
                  <a:pt x="946553" y="1384194"/>
                  <a:pt x="598925" y="783362"/>
                  <a:pt x="188755" y="238416"/>
                </a:cubicBezTo>
                <a:lnTo>
                  <a:pt x="0" y="0"/>
                </a:lnTo>
                <a:close/>
              </a:path>
            </a:pathLst>
          </a:custGeom>
          <a:solidFill>
            <a:srgbClr val="BAA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70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C4E49E-C422-4EBD-8B07-21EC9F01F1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68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no list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52388" y="161925"/>
            <a:ext cx="902493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2387" y="1066799"/>
            <a:ext cx="8986837" cy="5248276"/>
          </a:xfrm>
        </p:spPr>
        <p:txBody>
          <a:bodyPr/>
          <a:lstStyle>
            <a:lvl1pPr marL="0" indent="0">
              <a:buClr>
                <a:srgbClr val="004A8C"/>
              </a:buClr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endParaRPr lang="en-GB" dirty="0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9F9AE-2540-4A3C-BF2D-B592F4D2D7C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7183E-709B-4182-A5C2-EB8867809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4" y="6181344"/>
            <a:ext cx="1007176" cy="6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69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list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52388" y="161925"/>
            <a:ext cx="902493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2387" y="1066799"/>
            <a:ext cx="8986837" cy="5248276"/>
          </a:xfrm>
        </p:spPr>
        <p:txBody>
          <a:bodyPr/>
          <a:lstStyle>
            <a:lvl1pPr marL="342900" indent="-342900">
              <a:buClr>
                <a:srgbClr val="004A8C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3997DC-9289-4FA0-A522-09BDAFEE81AA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1E706-CE9D-49B0-8964-936CAA558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6" y="6190419"/>
            <a:ext cx="1006789" cy="6453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09A328-6F85-42A6-BB19-796AC3170B48}"/>
              </a:ext>
            </a:extLst>
          </p:cNvPr>
          <p:cNvSpPr/>
          <p:nvPr userDrawn="1"/>
        </p:nvSpPr>
        <p:spPr>
          <a:xfrm>
            <a:off x="64341" y="6208082"/>
            <a:ext cx="1062772" cy="630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33387-151F-45A9-B2A5-1972F3E80D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1" y="6132218"/>
            <a:ext cx="1170308" cy="64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04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52388" y="161925"/>
            <a:ext cx="902493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3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BB5A5-69AA-40A0-8382-EC42806A6123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F225CA-5E78-44E8-89FF-E6C443D5D86A}"/>
              </a:ext>
            </a:extLst>
          </p:cNvPr>
          <p:cNvSpPr/>
          <p:nvPr userDrawn="1"/>
        </p:nvSpPr>
        <p:spPr>
          <a:xfrm>
            <a:off x="64341" y="6208082"/>
            <a:ext cx="1062772" cy="630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69FDC-38AE-44B3-A9DA-53605ED5B6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1" y="6132218"/>
            <a:ext cx="1170308" cy="64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5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UU Computers 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98438"/>
            <a:ext cx="1570037" cy="86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24650" y="6397625"/>
            <a:ext cx="2133600" cy="3635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2C959-5300-444F-BFC1-3BF3BCCE4D0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BFA41A-B256-4021-98C7-8065AC9F47B5}"/>
              </a:ext>
            </a:extLst>
          </p:cNvPr>
          <p:cNvSpPr/>
          <p:nvPr userDrawn="1"/>
        </p:nvSpPr>
        <p:spPr>
          <a:xfrm>
            <a:off x="64341" y="6208082"/>
            <a:ext cx="1062772" cy="630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42113-7636-4DCF-A26F-BFF97AAF14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1" y="6132218"/>
            <a:ext cx="1170308" cy="64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42764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" y="962025"/>
            <a:ext cx="8986837" cy="5219700"/>
          </a:xfrm>
        </p:spPr>
        <p:txBody>
          <a:bodyPr/>
          <a:lstStyle>
            <a:lvl1pPr>
              <a:buClr>
                <a:srgbClr val="004A8C"/>
              </a:buCl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24650" y="6397625"/>
            <a:ext cx="2133600" cy="3635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26E8A8-A19C-4AB9-B3A8-126D6D88ECE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709DB-3A81-4BD3-900B-355291142D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4" y="6181344"/>
            <a:ext cx="1007176" cy="6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51884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3E07F3-42F5-453F-97EB-C3989276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00339" y="6356350"/>
            <a:ext cx="606551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Times" charset="0"/>
              </a:defRPr>
            </a:lvl1pPr>
          </a:lstStyle>
          <a:p>
            <a:pPr>
              <a:defRPr/>
            </a:pPr>
            <a:r>
              <a:rPr lang="en-GB" altLang="en-US"/>
              <a:t>‹#›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B1E1D1-BA4C-4152-9969-119415E258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4" y="6181344"/>
            <a:ext cx="1007176" cy="6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7586D-90AC-4E28-9590-A86F35209DEB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9A8FC-FD3A-4D5A-A419-A0AA2E3CA319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4134FA-4D51-4E8C-ADDE-11EEE3181E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4" y="6181344"/>
            <a:ext cx="1007176" cy="6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7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– no image just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92685" y="1819747"/>
            <a:ext cx="7500339" cy="358159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 sz="1600" b="0" i="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97237" y="573709"/>
            <a:ext cx="6453371" cy="4760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 i="0" spc="-100" baseline="0">
                <a:solidFill>
                  <a:srgbClr val="1A2A4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97237" y="1049742"/>
            <a:ext cx="7020300" cy="593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spc="-50" baseline="0">
                <a:solidFill>
                  <a:srgbClr val="BAA3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 headline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DBAD1D-3339-4B81-848D-E621F22248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4" y="6181344"/>
            <a:ext cx="1007176" cy="6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78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200" y="1009650"/>
            <a:ext cx="897255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102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52388" y="104775"/>
            <a:ext cx="9024937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" name="Rectangle 2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19500" y="6472238"/>
            <a:ext cx="21336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fld id="{CA08B799-A785-41A6-9F09-AD2859C084A2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  <p:pic>
        <p:nvPicPr>
          <p:cNvPr id="1030" name="Picture 7" descr="UU Computers Logo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6273800"/>
            <a:ext cx="9398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7" r:id="rId5"/>
    <p:sldLayoutId id="2147483729" r:id="rId6"/>
    <p:sldLayoutId id="2147483730" r:id="rId7"/>
    <p:sldLayoutId id="2147483731" r:id="rId8"/>
    <p:sldLayoutId id="2147483732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388" y="962025"/>
            <a:ext cx="8986837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1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52388" y="123825"/>
            <a:ext cx="90249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" name="Rectangle 2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62725" y="6462713"/>
            <a:ext cx="21336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36E56D3D-8004-4B24-8FDE-2248DB3ABD17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8" r:id="rId6"/>
    <p:sldLayoutId id="2147483734" r:id="rId7"/>
    <p:sldLayoutId id="2147483735" r:id="rId8"/>
  </p:sldLayoutIdLst>
  <p:transition spd="med">
    <p:wipe dir="r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  <a:cs typeface="Times New Roman" pitchFamily="18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2B65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2B65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2B65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002B65"/>
          </a:solidFill>
          <a:latin typeface="Arial" charset="0"/>
        </a:defRPr>
      </a:lvl9pPr>
    </p:titleStyle>
    <p:bodyStyle>
      <a:lvl1pPr marL="284163" indent="-284163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Clr>
          <a:srgbClr val="004A8C"/>
        </a:buClr>
        <a:buFont typeface="Wingdings" pitchFamily="2" charset="2"/>
        <a:buChar char="§"/>
        <a:defRPr sz="2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474663" indent="-17463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Clr>
          <a:srgbClr val="00A5EC"/>
        </a:buClr>
        <a:buFont typeface="Wingdings" pitchFamily="2" charset="2"/>
        <a:defRPr sz="2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marL="1536700" indent="-200025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Clr>
          <a:srgbClr val="00A5EC"/>
        </a:buClr>
        <a:buFont typeface="Wingdings" pitchFamily="2" charset="2"/>
        <a:defRPr sz="2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marL="1914525" indent="-187325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Clr>
          <a:srgbClr val="00A5EC"/>
        </a:buClr>
        <a:buFont typeface="Wingdings" pitchFamily="2" charset="2"/>
        <a:defRPr sz="2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marL="2293938" indent="-188913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Clr>
          <a:srgbClr val="00A5EC"/>
        </a:buClr>
        <a:buFont typeface="Wingdings" pitchFamily="2" charset="2"/>
        <a:defRPr sz="2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2751138" indent="-188913" algn="l" rtl="0" fontAlgn="base">
        <a:lnSpc>
          <a:spcPct val="90000"/>
        </a:lnSpc>
        <a:spcBef>
          <a:spcPct val="0"/>
        </a:spcBef>
        <a:spcAft>
          <a:spcPct val="20000"/>
        </a:spcAft>
        <a:buClr>
          <a:srgbClr val="00A5EC"/>
        </a:buClr>
        <a:buFont typeface="Wingdings" pitchFamily="2" charset="2"/>
        <a:defRPr sz="2400">
          <a:solidFill>
            <a:srgbClr val="002B65"/>
          </a:solidFill>
          <a:latin typeface="+mn-lt"/>
        </a:defRPr>
      </a:lvl6pPr>
      <a:lvl7pPr marL="3208338" indent="-188913" algn="l" rtl="0" fontAlgn="base">
        <a:lnSpc>
          <a:spcPct val="90000"/>
        </a:lnSpc>
        <a:spcBef>
          <a:spcPct val="0"/>
        </a:spcBef>
        <a:spcAft>
          <a:spcPct val="20000"/>
        </a:spcAft>
        <a:buClr>
          <a:srgbClr val="00A5EC"/>
        </a:buClr>
        <a:buFont typeface="Wingdings" pitchFamily="2" charset="2"/>
        <a:defRPr sz="2400">
          <a:solidFill>
            <a:srgbClr val="002B65"/>
          </a:solidFill>
          <a:latin typeface="+mn-lt"/>
        </a:defRPr>
      </a:lvl7pPr>
      <a:lvl8pPr marL="3665538" indent="-188913" algn="l" rtl="0" fontAlgn="base">
        <a:lnSpc>
          <a:spcPct val="90000"/>
        </a:lnSpc>
        <a:spcBef>
          <a:spcPct val="0"/>
        </a:spcBef>
        <a:spcAft>
          <a:spcPct val="20000"/>
        </a:spcAft>
        <a:buClr>
          <a:srgbClr val="00A5EC"/>
        </a:buClr>
        <a:buFont typeface="Wingdings" pitchFamily="2" charset="2"/>
        <a:defRPr sz="2400">
          <a:solidFill>
            <a:srgbClr val="002B65"/>
          </a:solidFill>
          <a:latin typeface="+mn-lt"/>
        </a:defRPr>
      </a:lvl8pPr>
      <a:lvl9pPr marL="4122738" indent="-188913" algn="l" rtl="0" fontAlgn="base">
        <a:lnSpc>
          <a:spcPct val="90000"/>
        </a:lnSpc>
        <a:spcBef>
          <a:spcPct val="0"/>
        </a:spcBef>
        <a:spcAft>
          <a:spcPct val="20000"/>
        </a:spcAft>
        <a:buClr>
          <a:srgbClr val="00A5EC"/>
        </a:buClr>
        <a:buFont typeface="Wingdings" pitchFamily="2" charset="2"/>
        <a:defRPr sz="2400">
          <a:solidFill>
            <a:srgbClr val="002B65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3" Type="http://schemas.openxmlformats.org/officeDocument/2006/relationships/notesSlide" Target="../notesSlides/notesSlide70.xml"/><Relationship Id="rId7" Type="http://schemas.openxmlformats.org/officeDocument/2006/relationships/image" Target="../media/image13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Visio_Drawing4111.vsdx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3" Type="http://schemas.openxmlformats.org/officeDocument/2006/relationships/notesSlide" Target="../notesSlides/notesSlide71.xml"/><Relationship Id="rId7" Type="http://schemas.openxmlformats.org/officeDocument/2006/relationships/image" Target="../media/image13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Visio_Drawing4111.vsdx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3" Type="http://schemas.openxmlformats.org/officeDocument/2006/relationships/notesSlide" Target="../notesSlides/notesSlide72.xml"/><Relationship Id="rId7" Type="http://schemas.openxmlformats.org/officeDocument/2006/relationships/image" Target="../media/image13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package" Target="../embeddings/Microsoft_Visio_Drawing4111.vsdx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13" Type="http://schemas.openxmlformats.org/officeDocument/2006/relationships/image" Target="../media/image147.png"/><Relationship Id="rId3" Type="http://schemas.openxmlformats.org/officeDocument/2006/relationships/notesSlide" Target="../notesSlides/notesSlide73.xml"/><Relationship Id="rId7" Type="http://schemas.openxmlformats.org/officeDocument/2006/relationships/image" Target="../media/image139.emf"/><Relationship Id="rId12" Type="http://schemas.openxmlformats.org/officeDocument/2006/relationships/image" Target="../media/image14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package" Target="../embeddings/Microsoft_Visio_Drawing41111.vsdx"/><Relationship Id="rId11" Type="http://schemas.openxmlformats.org/officeDocument/2006/relationships/image" Target="../media/image145.png"/><Relationship Id="rId5" Type="http://schemas.openxmlformats.org/officeDocument/2006/relationships/image" Target="../media/image141.png"/><Relationship Id="rId10" Type="http://schemas.openxmlformats.org/officeDocument/2006/relationships/image" Target="../media/image144.png"/><Relationship Id="rId4" Type="http://schemas.openxmlformats.org/officeDocument/2006/relationships/image" Target="../media/image140.png"/><Relationship Id="rId9" Type="http://schemas.openxmlformats.org/officeDocument/2006/relationships/image" Target="../media/image14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eg"/><Relationship Id="rId5" Type="http://schemas.openxmlformats.org/officeDocument/2006/relationships/image" Target="../media/image150.png"/><Relationship Id="rId4" Type="http://schemas.openxmlformats.org/officeDocument/2006/relationships/image" Target="../media/image149.jpe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51.jpeg"/><Relationship Id="rId7" Type="http://schemas.openxmlformats.org/officeDocument/2006/relationships/image" Target="../media/image148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76.emf"/><Relationship Id="rId4" Type="http://schemas.openxmlformats.org/officeDocument/2006/relationships/image" Target="../media/image14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5" Type="http://schemas.openxmlformats.org/officeDocument/2006/relationships/image" Target="../media/image155.jpeg"/><Relationship Id="rId4" Type="http://schemas.openxmlformats.org/officeDocument/2006/relationships/image" Target="../media/image15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hyperlink" Target="https://medium.com/@shan.tang.g/a-list-of-chip-ip-for-deep-learning-48d05f1759a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hyperlink" Target="https://medium.com/@shan.tang.g/a-list-of-chip-ip-for-deep-learning-48d05f1759a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png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png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jpeg"/><Relationship Id="rId4" Type="http://schemas.openxmlformats.org/officeDocument/2006/relationships/image" Target="../media/image43.gi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jpe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jpe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8.png"/><Relationship Id="rId12" Type="http://schemas.openxmlformats.org/officeDocument/2006/relationships/image" Target="../media/image53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7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9.png"/><Relationship Id="rId12" Type="http://schemas.openxmlformats.org/officeDocument/2006/relationships/image" Target="../media/image52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8.png"/><Relationship Id="rId11" Type="http://schemas.openxmlformats.org/officeDocument/2006/relationships/image" Target="../media/image53.emf"/><Relationship Id="rId5" Type="http://schemas.openxmlformats.org/officeDocument/2006/relationships/image" Target="../media/image47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8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7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7.png"/><Relationship Id="rId5" Type="http://schemas.openxmlformats.org/officeDocument/2006/relationships/image" Target="../media/image116.emf"/><Relationship Id="rId4" Type="http://schemas.openxmlformats.org/officeDocument/2006/relationships/oleObject" Target="../embeddings/oleObject3.bin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/>
          <p:cNvSpPr>
            <a:spLocks noGrp="1"/>
          </p:cNvSpPr>
          <p:nvPr>
            <p:ph type="ctrTitle"/>
          </p:nvPr>
        </p:nvSpPr>
        <p:spPr>
          <a:xfrm>
            <a:off x="1011956" y="900244"/>
            <a:ext cx="7846294" cy="2799074"/>
          </a:xfrm>
        </p:spPr>
        <p:txBody>
          <a:bodyPr/>
          <a:lstStyle/>
          <a:p>
            <a:pPr eaLnBrk="1" hangingPunct="1"/>
            <a:r>
              <a:rPr lang="en-GB" altLang="en-US" sz="1800" b="1" kern="1200" dirty="0">
                <a:solidFill>
                  <a:srgbClr val="002B65"/>
                </a:solidFill>
                <a:latin typeface="Arial" charset="0"/>
              </a:rPr>
              <a:t/>
            </a:r>
            <a:br>
              <a:rPr lang="en-GB" altLang="en-US" sz="1800" b="1" kern="1200" dirty="0">
                <a:solidFill>
                  <a:srgbClr val="002B65"/>
                </a:solidFill>
                <a:latin typeface="Arial" charset="0"/>
              </a:rPr>
            </a:br>
            <a:r>
              <a:rPr lang="en-GB" altLang="en-US" sz="1800" b="1" kern="1200" dirty="0">
                <a:solidFill>
                  <a:srgbClr val="002B65"/>
                </a:solidFill>
                <a:latin typeface="Arial" charset="0"/>
              </a:rPr>
              <a:t>Computational Neuroscience, Neurotechnology and Neuro-inspired Artificial Intelligence (ISRC-CN3)</a:t>
            </a:r>
            <a:r>
              <a:rPr lang="en-GB" altLang="en-US" sz="1800" b="1" kern="1200" dirty="0">
                <a:solidFill>
                  <a:srgbClr val="002B65"/>
                </a:solidFill>
                <a:latin typeface="Arial" charset="0"/>
              </a:rPr>
              <a:t/>
            </a:r>
            <a:br>
              <a:rPr lang="en-GB" altLang="en-US" sz="1800" b="1" kern="1200" dirty="0">
                <a:solidFill>
                  <a:srgbClr val="002B65"/>
                </a:solidFill>
                <a:latin typeface="Arial" charset="0"/>
              </a:rPr>
            </a:br>
            <a:r>
              <a:rPr lang="en-GB" altLang="en-US" sz="1800" b="1" kern="1200" dirty="0">
                <a:solidFill>
                  <a:srgbClr val="002B65"/>
                </a:solidFill>
                <a:latin typeface="Arial" charset="0"/>
              </a:rPr>
              <a:t/>
            </a:r>
            <a:br>
              <a:rPr lang="en-GB" altLang="en-US" sz="1800" b="1" kern="1200" dirty="0">
                <a:solidFill>
                  <a:srgbClr val="002B65"/>
                </a:solidFill>
                <a:latin typeface="Arial" charset="0"/>
              </a:rPr>
            </a:br>
            <a:r>
              <a:rPr lang="en-GB" altLang="zh-CN" sz="1800" b="1" kern="1200" dirty="0">
                <a:solidFill>
                  <a:srgbClr val="002B65"/>
                </a:solidFill>
                <a:latin typeface="Calibri" panose="020F0502020204030204" pitchFamily="34" charset="0"/>
                <a:ea typeface="+mn-ea"/>
                <a:cs typeface="+mn-cs"/>
              </a:rPr>
              <a:t/>
            </a:r>
            <a:br>
              <a:rPr lang="en-GB" altLang="zh-CN" sz="1800" b="1" kern="1200" dirty="0">
                <a:solidFill>
                  <a:srgbClr val="002B65"/>
                </a:solidFill>
                <a:latin typeface="Calibri" panose="020F0502020204030204" pitchFamily="34" charset="0"/>
                <a:ea typeface="+mn-ea"/>
                <a:cs typeface="+mn-cs"/>
              </a:rPr>
            </a:br>
            <a:r>
              <a:rPr lang="en-GB" sz="4000" b="1" dirty="0">
                <a:latin typeface="Calibri" panose="020F0502020204030204" pitchFamily="34" charset="0"/>
                <a:cs typeface="Calibri" panose="020F0502020204030204" pitchFamily="34" charset="0"/>
              </a:rPr>
              <a:t>Building </a:t>
            </a:r>
            <a:r>
              <a:rPr lang="en-GB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Reliable </a:t>
            </a:r>
            <a:r>
              <a:rPr lang="en-GB" sz="4000" b="1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GB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Secure Embedded Systems </a:t>
            </a:r>
            <a:r>
              <a:rPr lang="en-GB" sz="4000" b="1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GB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Neuromorphic Computing</a:t>
            </a:r>
            <a:r>
              <a:rPr lang="en-GB" dirty="0"/>
              <a:t/>
            </a:r>
            <a:br>
              <a:rPr lang="en-GB" dirty="0"/>
            </a:br>
            <a:r>
              <a:rPr lang="en-GB" altLang="zh-CN" sz="4000" b="1" kern="1200" dirty="0">
                <a:latin typeface="Calibri" pitchFamily="34" charset="0"/>
                <a:ea typeface="+mn-ea"/>
                <a:cs typeface="+mn-cs"/>
              </a:rPr>
              <a:t/>
            </a:r>
            <a:br>
              <a:rPr lang="en-GB" altLang="zh-CN" sz="4000" b="1" kern="1200" dirty="0">
                <a:latin typeface="Calibri" pitchFamily="34" charset="0"/>
                <a:ea typeface="+mn-ea"/>
                <a:cs typeface="+mn-cs"/>
              </a:rPr>
            </a:br>
            <a:r>
              <a:rPr lang="en-GB" altLang="zh-CN" sz="4000" b="1" kern="1200" dirty="0">
                <a:latin typeface="Calibri" pitchFamily="34" charset="0"/>
                <a:ea typeface="+mn-ea"/>
                <a:cs typeface="+mn-cs"/>
              </a:rPr>
              <a:t/>
            </a:r>
            <a:br>
              <a:rPr lang="en-GB" altLang="zh-CN" sz="4000" b="1" kern="1200" dirty="0">
                <a:latin typeface="Calibri" pitchFamily="34" charset="0"/>
                <a:ea typeface="+mn-ea"/>
                <a:cs typeface="+mn-cs"/>
              </a:rPr>
            </a:br>
            <a:endParaRPr lang="en-GB" altLang="en-US" sz="2400" b="1" kern="1200" dirty="0"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8196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fld id="{33136226-05FF-488D-B7A5-C0349A44D0BF}" type="slidenum">
              <a:rPr lang="en-GB" altLang="en-US" sz="1400" smtClean="0"/>
              <a:pPr/>
              <a:t>1</a:t>
            </a:fld>
            <a:endParaRPr lang="en-GB" altLang="en-US" sz="1400" dirty="0"/>
          </a:p>
        </p:txBody>
      </p:sp>
      <p:grpSp>
        <p:nvGrpSpPr>
          <p:cNvPr id="6" name="Group 5"/>
          <p:cNvGrpSpPr/>
          <p:nvPr/>
        </p:nvGrpSpPr>
        <p:grpSpPr>
          <a:xfrm>
            <a:off x="250773" y="4641980"/>
            <a:ext cx="8858252" cy="1635433"/>
            <a:chOff x="114914" y="3410724"/>
            <a:chExt cx="8714760" cy="1377207"/>
          </a:xfrm>
        </p:grpSpPr>
        <p:sp>
          <p:nvSpPr>
            <p:cNvPr id="7" name="Subtitle 2"/>
            <p:cNvSpPr txBox="1">
              <a:spLocks/>
            </p:cNvSpPr>
            <p:nvPr/>
          </p:nvSpPr>
          <p:spPr bwMode="auto">
            <a:xfrm>
              <a:off x="152399" y="3410724"/>
              <a:ext cx="8677275" cy="56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GB" altLang="en-US" sz="2000" b="1" dirty="0">
                  <a:latin typeface="Calibri" pitchFamily="34" charset="0"/>
                </a:rPr>
                <a:t>Jim Harkin</a:t>
              </a:r>
              <a:endParaRPr lang="en-GB" altLang="en-US" b="1" dirty="0">
                <a:solidFill>
                  <a:schemeClr val="tx1"/>
                </a:solidFill>
                <a:latin typeface="Calibri" pitchFamily="34" charset="0"/>
              </a:endParaRPr>
            </a:p>
            <a:p>
              <a:pPr eaLnBrk="1" hangingPunct="1"/>
              <a:endParaRPr lang="en-US" altLang="en-US" dirty="0">
                <a:latin typeface="Calibri" pitchFamily="34" charset="0"/>
              </a:endParaRPr>
            </a:p>
          </p:txBody>
        </p:sp>
        <p:sp>
          <p:nvSpPr>
            <p:cNvPr id="8" name="Subtitle 2"/>
            <p:cNvSpPr txBox="1">
              <a:spLocks/>
            </p:cNvSpPr>
            <p:nvPr/>
          </p:nvSpPr>
          <p:spPr bwMode="auto">
            <a:xfrm>
              <a:off x="114914" y="3778280"/>
              <a:ext cx="8677276" cy="100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GB" altLang="en-US" sz="2000" b="1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Intelligent </a:t>
              </a:r>
              <a:r>
                <a:rPr lang="en-GB" altLang="en-US" sz="2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Systems Research Centre</a:t>
              </a:r>
            </a:p>
            <a:p>
              <a:pPr algn="ctr" eaLnBrk="1" hangingPunct="1">
                <a:buFontTx/>
                <a:buNone/>
              </a:pPr>
              <a:r>
                <a:rPr lang="en-GB" alt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Ulster University, Magee Campus, Co. Derry</a:t>
              </a:r>
              <a:endParaRPr lang="en-GB" alt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EA46BA-A697-4386-920F-0BD43B7F3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610" y="96837"/>
            <a:ext cx="2052836" cy="96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238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49275"/>
            <a:ext cx="7772400" cy="384175"/>
          </a:xfrm>
        </p:spPr>
        <p:txBody>
          <a:bodyPr/>
          <a:lstStyle/>
          <a:p>
            <a:r>
              <a:rPr lang="en-GB" altLang="en-US" sz="3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FT Redundancy</a:t>
            </a:r>
            <a:r>
              <a:rPr lang="en-GB" alt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3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Hot Standby</a:t>
            </a:r>
            <a:endParaRPr lang="en-US" altLang="en-US" sz="3200" b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11188" y="4005263"/>
            <a:ext cx="770413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GB" altLang="en-US" sz="2400" b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0">
                <a:latin typeface="Calibri" panose="020F0502020204030204" pitchFamily="34" charset="0"/>
                <a:cs typeface="Calibri" panose="020F0502020204030204" pitchFamily="34" charset="0"/>
              </a:rPr>
              <a:t>Efficient and quick response time of the backup module</a:t>
            </a:r>
          </a:p>
          <a:p>
            <a:pPr>
              <a:buFontTx/>
              <a:buChar char="•"/>
            </a:pPr>
            <a:endParaRPr lang="en-US" alt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•"/>
            </a:pPr>
            <a:r>
              <a:rPr lang="en-US" altLang="en-US" sz="2400" b="0">
                <a:latin typeface="Calibri" panose="020F0502020204030204" pitchFamily="34" charset="0"/>
                <a:cs typeface="Calibri" panose="020F0502020204030204" pitchFamily="34" charset="0"/>
              </a:rPr>
              <a:t> The strict synchronization requirement creates an overhead, i.e. wastage of resources. </a:t>
            </a:r>
          </a:p>
          <a:p>
            <a:pPr>
              <a:buFontTx/>
              <a:buChar char="•"/>
            </a:pPr>
            <a:endParaRPr lang="en-US" alt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•"/>
            </a:pPr>
            <a:r>
              <a:rPr lang="en-US" altLang="en-US" sz="2400" b="0">
                <a:latin typeface="Calibri" panose="020F0502020204030204" pitchFamily="34" charset="0"/>
                <a:cs typeface="Calibri" panose="020F0502020204030204" pitchFamily="34" charset="0"/>
              </a:rPr>
              <a:t> The backup also has to be online with the primary.</a:t>
            </a:r>
          </a:p>
        </p:txBody>
      </p:sp>
      <p:sp>
        <p:nvSpPr>
          <p:cNvPr id="26628" name="Text Box 21"/>
          <p:cNvSpPr txBox="1">
            <a:spLocks noChangeArrowheads="1"/>
          </p:cNvSpPr>
          <p:nvPr/>
        </p:nvSpPr>
        <p:spPr bwMode="auto">
          <a:xfrm>
            <a:off x="466725" y="1504950"/>
            <a:ext cx="36004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Required: Complete Synchronization between the active and the backup components.</a:t>
            </a:r>
            <a:endParaRPr lang="en-US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6629" name="Group 23"/>
          <p:cNvGrpSpPr>
            <a:grpSpLocks/>
          </p:cNvGrpSpPr>
          <p:nvPr/>
        </p:nvGrpSpPr>
        <p:grpSpPr bwMode="auto">
          <a:xfrm>
            <a:off x="2627313" y="1268413"/>
            <a:ext cx="6337300" cy="2232025"/>
            <a:chOff x="1655" y="799"/>
            <a:chExt cx="3992" cy="1406"/>
          </a:xfrm>
        </p:grpSpPr>
        <p:sp>
          <p:nvSpPr>
            <p:cNvPr id="26633" name="Rectangle 5"/>
            <p:cNvSpPr>
              <a:spLocks noChangeArrowheads="1"/>
            </p:cNvSpPr>
            <p:nvPr/>
          </p:nvSpPr>
          <p:spPr bwMode="auto">
            <a:xfrm>
              <a:off x="2471" y="1343"/>
              <a:ext cx="499" cy="49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26634" name="Text Box 6"/>
            <p:cNvSpPr txBox="1">
              <a:spLocks noChangeArrowheads="1"/>
            </p:cNvSpPr>
            <p:nvPr/>
          </p:nvSpPr>
          <p:spPr bwMode="auto">
            <a:xfrm>
              <a:off x="2607" y="1479"/>
              <a:ext cx="36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US" alt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635" name="Rectangle 7"/>
            <p:cNvSpPr>
              <a:spLocks noChangeArrowheads="1"/>
            </p:cNvSpPr>
            <p:nvPr/>
          </p:nvSpPr>
          <p:spPr bwMode="auto">
            <a:xfrm>
              <a:off x="3333" y="1343"/>
              <a:ext cx="499" cy="49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26636" name="Text Box 8"/>
            <p:cNvSpPr txBox="1">
              <a:spLocks noChangeArrowheads="1"/>
            </p:cNvSpPr>
            <p:nvPr/>
          </p:nvSpPr>
          <p:spPr bwMode="auto">
            <a:xfrm>
              <a:off x="3469" y="1479"/>
              <a:ext cx="36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US" alt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637" name="Line 9"/>
            <p:cNvSpPr>
              <a:spLocks noChangeShapeType="1"/>
            </p:cNvSpPr>
            <p:nvPr/>
          </p:nvSpPr>
          <p:spPr bwMode="auto">
            <a:xfrm>
              <a:off x="2698" y="1162"/>
              <a:ext cx="0" cy="1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38" name="Line 10"/>
            <p:cNvSpPr>
              <a:spLocks noChangeShapeType="1"/>
            </p:cNvSpPr>
            <p:nvPr/>
          </p:nvSpPr>
          <p:spPr bwMode="auto">
            <a:xfrm>
              <a:off x="3560" y="1162"/>
              <a:ext cx="0" cy="1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39" name="Line 11"/>
            <p:cNvSpPr>
              <a:spLocks noChangeShapeType="1"/>
            </p:cNvSpPr>
            <p:nvPr/>
          </p:nvSpPr>
          <p:spPr bwMode="auto">
            <a:xfrm>
              <a:off x="3106" y="2024"/>
              <a:ext cx="0" cy="18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40" name="Line 12"/>
            <p:cNvSpPr>
              <a:spLocks noChangeShapeType="1"/>
            </p:cNvSpPr>
            <p:nvPr/>
          </p:nvSpPr>
          <p:spPr bwMode="auto">
            <a:xfrm>
              <a:off x="2698" y="1842"/>
              <a:ext cx="0" cy="18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41" name="Line 13"/>
            <p:cNvSpPr>
              <a:spLocks noChangeShapeType="1"/>
            </p:cNvSpPr>
            <p:nvPr/>
          </p:nvSpPr>
          <p:spPr bwMode="auto">
            <a:xfrm>
              <a:off x="3560" y="1842"/>
              <a:ext cx="0" cy="18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42" name="Line 14"/>
            <p:cNvSpPr>
              <a:spLocks noChangeShapeType="1"/>
            </p:cNvSpPr>
            <p:nvPr/>
          </p:nvSpPr>
          <p:spPr bwMode="auto">
            <a:xfrm>
              <a:off x="2698" y="2024"/>
              <a:ext cx="40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43" name="Line 15"/>
            <p:cNvSpPr>
              <a:spLocks noChangeShapeType="1"/>
            </p:cNvSpPr>
            <p:nvPr/>
          </p:nvSpPr>
          <p:spPr bwMode="auto">
            <a:xfrm flipH="1">
              <a:off x="3106" y="2024"/>
              <a:ext cx="45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44" name="Line 16"/>
            <p:cNvSpPr>
              <a:spLocks noChangeShapeType="1"/>
            </p:cNvSpPr>
            <p:nvPr/>
          </p:nvSpPr>
          <p:spPr bwMode="auto">
            <a:xfrm>
              <a:off x="3106" y="981"/>
              <a:ext cx="0" cy="18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45" name="Line 17"/>
            <p:cNvSpPr>
              <a:spLocks noChangeShapeType="1"/>
            </p:cNvSpPr>
            <p:nvPr/>
          </p:nvSpPr>
          <p:spPr bwMode="auto">
            <a:xfrm>
              <a:off x="2698" y="1162"/>
              <a:ext cx="86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46" name="Text Box 18"/>
            <p:cNvSpPr txBox="1">
              <a:spLocks noChangeArrowheads="1"/>
            </p:cNvSpPr>
            <p:nvPr/>
          </p:nvSpPr>
          <p:spPr bwMode="auto">
            <a:xfrm>
              <a:off x="1655" y="1525"/>
              <a:ext cx="780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GB" alt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Active (primary)</a:t>
              </a:r>
              <a:endParaRPr lang="en-US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647" name="Text Box 19"/>
            <p:cNvSpPr txBox="1">
              <a:spLocks noChangeArrowheads="1"/>
            </p:cNvSpPr>
            <p:nvPr/>
          </p:nvSpPr>
          <p:spPr bwMode="auto">
            <a:xfrm>
              <a:off x="3877" y="1479"/>
              <a:ext cx="6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Backup</a:t>
              </a:r>
              <a:endParaRPr lang="en-US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648" name="Text Box 20"/>
            <p:cNvSpPr txBox="1">
              <a:spLocks noChangeArrowheads="1"/>
            </p:cNvSpPr>
            <p:nvPr/>
          </p:nvSpPr>
          <p:spPr bwMode="auto">
            <a:xfrm>
              <a:off x="4422" y="1389"/>
              <a:ext cx="122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2000" b="0">
                  <a:latin typeface="Calibri" panose="020F0502020204030204" pitchFamily="34" charset="0"/>
                  <a:cs typeface="Calibri" panose="020F0502020204030204" pitchFamily="34" charset="0"/>
                </a:rPr>
                <a:t>(Duplication of component A)</a:t>
              </a:r>
              <a:endParaRPr lang="en-US" altLang="en-US" sz="2000" b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649" name="Text Box 22"/>
            <p:cNvSpPr txBox="1">
              <a:spLocks noChangeArrowheads="1"/>
            </p:cNvSpPr>
            <p:nvPr/>
          </p:nvSpPr>
          <p:spPr bwMode="auto">
            <a:xfrm>
              <a:off x="2880" y="799"/>
              <a:ext cx="44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400" b="0">
                  <a:latin typeface="Calibri" panose="020F0502020204030204" pitchFamily="34" charset="0"/>
                  <a:cs typeface="Calibri" panose="020F0502020204030204" pitchFamily="34" charset="0"/>
                </a:rPr>
                <a:t>Data in</a:t>
              </a:r>
              <a:endParaRPr lang="en-US" altLang="en-US" sz="1400" b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6630" name="Picture 24" descr="MCj0097899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12088" y="4005263"/>
            <a:ext cx="4159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25" descr="MCj0097899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4868863"/>
            <a:ext cx="2762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27" descr="MCj0097899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5949950"/>
            <a:ext cx="276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3081" y="6449141"/>
            <a:ext cx="82273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Israel 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Koren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, C. Mani Krishna, "Fault-Tolerant Systems", MK 2010</a:t>
            </a:r>
          </a:p>
        </p:txBody>
      </p:sp>
    </p:spTree>
    <p:extLst>
      <p:ext uri="{BB962C8B-B14F-4D97-AF65-F5344CB8AC3E}">
        <p14:creationId xmlns:p14="http://schemas.microsoft.com/office/powerpoint/2010/main" val="261347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6"/>
          <p:cNvSpPr>
            <a:spLocks noChangeArrowheads="1"/>
          </p:cNvSpPr>
          <p:nvPr/>
        </p:nvSpPr>
        <p:spPr bwMode="auto">
          <a:xfrm>
            <a:off x="4181475" y="4429125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49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19175"/>
          </a:xfrm>
        </p:spPr>
        <p:txBody>
          <a:bodyPr/>
          <a:lstStyle/>
          <a:p>
            <a:r>
              <a:rPr lang="en-US" altLang="en-US" sz="3600" b="1" smtClean="0"/>
              <a:t>Virtual Cut Through vs. Wormhole</a:t>
            </a:r>
            <a:endParaRPr lang="en-US" altLang="en-US" smtClean="0"/>
          </a:p>
        </p:txBody>
      </p:sp>
      <p:sp>
        <p:nvSpPr>
          <p:cNvPr id="106500" name="Rectangle 5"/>
          <p:cNvSpPr>
            <a:spLocks noChangeArrowheads="1"/>
          </p:cNvSpPr>
          <p:nvPr/>
        </p:nvSpPr>
        <p:spPr bwMode="auto">
          <a:xfrm>
            <a:off x="2286000" y="19113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01" name="Rectangle 6"/>
          <p:cNvSpPr>
            <a:spLocks noChangeArrowheads="1"/>
          </p:cNvSpPr>
          <p:nvPr/>
        </p:nvSpPr>
        <p:spPr bwMode="auto">
          <a:xfrm>
            <a:off x="4179888" y="1911350"/>
            <a:ext cx="1176337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02" name="Rectangle 7"/>
          <p:cNvSpPr>
            <a:spLocks noChangeArrowheads="1"/>
          </p:cNvSpPr>
          <p:nvPr/>
        </p:nvSpPr>
        <p:spPr bwMode="auto">
          <a:xfrm>
            <a:off x="6073775" y="19113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03" name="Rectangle 8"/>
          <p:cNvSpPr>
            <a:spLocks noChangeArrowheads="1"/>
          </p:cNvSpPr>
          <p:nvPr/>
        </p:nvSpPr>
        <p:spPr bwMode="auto">
          <a:xfrm>
            <a:off x="652463" y="1912938"/>
            <a:ext cx="915987" cy="15033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04" name="Rectangle 9"/>
          <p:cNvSpPr>
            <a:spLocks noChangeArrowheads="1"/>
          </p:cNvSpPr>
          <p:nvPr/>
        </p:nvSpPr>
        <p:spPr bwMode="auto">
          <a:xfrm>
            <a:off x="7967663" y="1911350"/>
            <a:ext cx="915987" cy="1503363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05" name="Line 10"/>
          <p:cNvSpPr>
            <a:spLocks noChangeShapeType="1"/>
          </p:cNvSpPr>
          <p:nvPr/>
        </p:nvSpPr>
        <p:spPr bwMode="auto">
          <a:xfrm>
            <a:off x="7250113" y="26304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6506" name="Text Box 12"/>
          <p:cNvSpPr txBox="1">
            <a:spLocks noChangeArrowheads="1"/>
          </p:cNvSpPr>
          <p:nvPr/>
        </p:nvSpPr>
        <p:spPr bwMode="auto">
          <a:xfrm>
            <a:off x="7820025" y="3409950"/>
            <a:ext cx="132238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Destination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106507" name="Line 13"/>
          <p:cNvSpPr>
            <a:spLocks noChangeShapeType="1"/>
          </p:cNvSpPr>
          <p:nvPr/>
        </p:nvSpPr>
        <p:spPr bwMode="auto">
          <a:xfrm>
            <a:off x="5354638" y="2632075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6508" name="Line 14"/>
          <p:cNvSpPr>
            <a:spLocks noChangeShapeType="1"/>
          </p:cNvSpPr>
          <p:nvPr/>
        </p:nvSpPr>
        <p:spPr bwMode="auto">
          <a:xfrm>
            <a:off x="3462338" y="2632075"/>
            <a:ext cx="7175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6509" name="Line 15"/>
          <p:cNvSpPr>
            <a:spLocks noChangeShapeType="1"/>
          </p:cNvSpPr>
          <p:nvPr/>
        </p:nvSpPr>
        <p:spPr bwMode="auto">
          <a:xfrm>
            <a:off x="1566863" y="2632075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grpSp>
        <p:nvGrpSpPr>
          <p:cNvPr id="106510" name="Group 16"/>
          <p:cNvGrpSpPr>
            <a:grpSpLocks/>
          </p:cNvGrpSpPr>
          <p:nvPr/>
        </p:nvGrpSpPr>
        <p:grpSpPr bwMode="auto">
          <a:xfrm>
            <a:off x="849313" y="2500313"/>
            <a:ext cx="7446962" cy="195262"/>
            <a:chOff x="590" y="1701"/>
            <a:chExt cx="5171" cy="136"/>
          </a:xfrm>
        </p:grpSpPr>
        <p:sp>
          <p:nvSpPr>
            <p:cNvPr id="106568" name="Rectangle 17"/>
            <p:cNvSpPr>
              <a:spLocks noChangeArrowheads="1"/>
            </p:cNvSpPr>
            <p:nvPr/>
          </p:nvSpPr>
          <p:spPr bwMode="auto">
            <a:xfrm>
              <a:off x="590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69" name="Rectangle 18"/>
            <p:cNvSpPr>
              <a:spLocks noChangeArrowheads="1"/>
            </p:cNvSpPr>
            <p:nvPr/>
          </p:nvSpPr>
          <p:spPr bwMode="auto">
            <a:xfrm>
              <a:off x="635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70" name="Rectangle 19"/>
            <p:cNvSpPr>
              <a:spLocks noChangeArrowheads="1"/>
            </p:cNvSpPr>
            <p:nvPr/>
          </p:nvSpPr>
          <p:spPr bwMode="auto">
            <a:xfrm>
              <a:off x="681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71" name="Rectangle 20"/>
            <p:cNvSpPr>
              <a:spLocks noChangeArrowheads="1"/>
            </p:cNvSpPr>
            <p:nvPr/>
          </p:nvSpPr>
          <p:spPr bwMode="auto">
            <a:xfrm>
              <a:off x="726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72" name="Rectangle 21"/>
            <p:cNvSpPr>
              <a:spLocks noChangeArrowheads="1"/>
            </p:cNvSpPr>
            <p:nvPr/>
          </p:nvSpPr>
          <p:spPr bwMode="auto">
            <a:xfrm>
              <a:off x="772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73" name="Rectangle 22"/>
            <p:cNvSpPr>
              <a:spLocks noChangeArrowheads="1"/>
            </p:cNvSpPr>
            <p:nvPr/>
          </p:nvSpPr>
          <p:spPr bwMode="auto">
            <a:xfrm>
              <a:off x="817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74" name="Rectangle 23"/>
            <p:cNvSpPr>
              <a:spLocks noChangeArrowheads="1"/>
            </p:cNvSpPr>
            <p:nvPr/>
          </p:nvSpPr>
          <p:spPr bwMode="auto">
            <a:xfrm>
              <a:off x="863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75" name="Rectangle 24"/>
            <p:cNvSpPr>
              <a:spLocks noChangeArrowheads="1"/>
            </p:cNvSpPr>
            <p:nvPr/>
          </p:nvSpPr>
          <p:spPr bwMode="auto">
            <a:xfrm>
              <a:off x="908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76" name="Rectangle 25"/>
            <p:cNvSpPr>
              <a:spLocks noChangeArrowheads="1"/>
            </p:cNvSpPr>
            <p:nvPr/>
          </p:nvSpPr>
          <p:spPr bwMode="auto">
            <a:xfrm>
              <a:off x="953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77" name="Rectangle 26"/>
            <p:cNvSpPr>
              <a:spLocks noChangeArrowheads="1"/>
            </p:cNvSpPr>
            <p:nvPr/>
          </p:nvSpPr>
          <p:spPr bwMode="auto">
            <a:xfrm>
              <a:off x="99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78" name="Rectangle 27"/>
            <p:cNvSpPr>
              <a:spLocks noChangeArrowheads="1"/>
            </p:cNvSpPr>
            <p:nvPr/>
          </p:nvSpPr>
          <p:spPr bwMode="auto">
            <a:xfrm>
              <a:off x="1631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79" name="Rectangle 28"/>
            <p:cNvSpPr>
              <a:spLocks noChangeArrowheads="1"/>
            </p:cNvSpPr>
            <p:nvPr/>
          </p:nvSpPr>
          <p:spPr bwMode="auto">
            <a:xfrm>
              <a:off x="1676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80" name="Rectangle 29"/>
            <p:cNvSpPr>
              <a:spLocks noChangeArrowheads="1"/>
            </p:cNvSpPr>
            <p:nvPr/>
          </p:nvSpPr>
          <p:spPr bwMode="auto">
            <a:xfrm>
              <a:off x="1722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81" name="Rectangle 30"/>
            <p:cNvSpPr>
              <a:spLocks noChangeArrowheads="1"/>
            </p:cNvSpPr>
            <p:nvPr/>
          </p:nvSpPr>
          <p:spPr bwMode="auto">
            <a:xfrm>
              <a:off x="1767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82" name="Rectangle 31"/>
            <p:cNvSpPr>
              <a:spLocks noChangeArrowheads="1"/>
            </p:cNvSpPr>
            <p:nvPr/>
          </p:nvSpPr>
          <p:spPr bwMode="auto">
            <a:xfrm>
              <a:off x="1813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83" name="Rectangle 32"/>
            <p:cNvSpPr>
              <a:spLocks noChangeArrowheads="1"/>
            </p:cNvSpPr>
            <p:nvPr/>
          </p:nvSpPr>
          <p:spPr bwMode="auto">
            <a:xfrm>
              <a:off x="1858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84" name="Rectangle 33"/>
            <p:cNvSpPr>
              <a:spLocks noChangeArrowheads="1"/>
            </p:cNvSpPr>
            <p:nvPr/>
          </p:nvSpPr>
          <p:spPr bwMode="auto">
            <a:xfrm>
              <a:off x="1904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85" name="Rectangle 34"/>
            <p:cNvSpPr>
              <a:spLocks noChangeArrowheads="1"/>
            </p:cNvSpPr>
            <p:nvPr/>
          </p:nvSpPr>
          <p:spPr bwMode="auto">
            <a:xfrm>
              <a:off x="194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86" name="Rectangle 35"/>
            <p:cNvSpPr>
              <a:spLocks noChangeArrowheads="1"/>
            </p:cNvSpPr>
            <p:nvPr/>
          </p:nvSpPr>
          <p:spPr bwMode="auto">
            <a:xfrm>
              <a:off x="1994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87" name="Rectangle 36"/>
            <p:cNvSpPr>
              <a:spLocks noChangeArrowheads="1"/>
            </p:cNvSpPr>
            <p:nvPr/>
          </p:nvSpPr>
          <p:spPr bwMode="auto">
            <a:xfrm>
              <a:off x="2040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88" name="Rectangle 37"/>
            <p:cNvSpPr>
              <a:spLocks noChangeArrowheads="1"/>
            </p:cNvSpPr>
            <p:nvPr/>
          </p:nvSpPr>
          <p:spPr bwMode="auto">
            <a:xfrm>
              <a:off x="2948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89" name="Rectangle 38"/>
            <p:cNvSpPr>
              <a:spLocks noChangeArrowheads="1"/>
            </p:cNvSpPr>
            <p:nvPr/>
          </p:nvSpPr>
          <p:spPr bwMode="auto">
            <a:xfrm>
              <a:off x="2993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90" name="Rectangle 39"/>
            <p:cNvSpPr>
              <a:spLocks noChangeArrowheads="1"/>
            </p:cNvSpPr>
            <p:nvPr/>
          </p:nvSpPr>
          <p:spPr bwMode="auto">
            <a:xfrm>
              <a:off x="303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91" name="Rectangle 40"/>
            <p:cNvSpPr>
              <a:spLocks noChangeArrowheads="1"/>
            </p:cNvSpPr>
            <p:nvPr/>
          </p:nvSpPr>
          <p:spPr bwMode="black">
            <a:xfrm>
              <a:off x="3084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92" name="Rectangle 41"/>
            <p:cNvSpPr>
              <a:spLocks noChangeArrowheads="1"/>
            </p:cNvSpPr>
            <p:nvPr/>
          </p:nvSpPr>
          <p:spPr bwMode="black">
            <a:xfrm>
              <a:off x="3130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93" name="Rectangle 42"/>
            <p:cNvSpPr>
              <a:spLocks noChangeArrowheads="1"/>
            </p:cNvSpPr>
            <p:nvPr/>
          </p:nvSpPr>
          <p:spPr bwMode="black">
            <a:xfrm>
              <a:off x="3175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94" name="Rectangle 43"/>
            <p:cNvSpPr>
              <a:spLocks noChangeArrowheads="1"/>
            </p:cNvSpPr>
            <p:nvPr/>
          </p:nvSpPr>
          <p:spPr bwMode="black">
            <a:xfrm>
              <a:off x="3221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95" name="Rectangle 44"/>
            <p:cNvSpPr>
              <a:spLocks noChangeArrowheads="1"/>
            </p:cNvSpPr>
            <p:nvPr/>
          </p:nvSpPr>
          <p:spPr bwMode="black">
            <a:xfrm>
              <a:off x="3266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96" name="Rectangle 45"/>
            <p:cNvSpPr>
              <a:spLocks noChangeArrowheads="1"/>
            </p:cNvSpPr>
            <p:nvPr/>
          </p:nvSpPr>
          <p:spPr bwMode="black">
            <a:xfrm>
              <a:off x="3311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97" name="Rectangle 46"/>
            <p:cNvSpPr>
              <a:spLocks noChangeArrowheads="1"/>
            </p:cNvSpPr>
            <p:nvPr/>
          </p:nvSpPr>
          <p:spPr bwMode="black">
            <a:xfrm>
              <a:off x="3357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98" name="Rectangle 47"/>
            <p:cNvSpPr>
              <a:spLocks noChangeArrowheads="1"/>
            </p:cNvSpPr>
            <p:nvPr/>
          </p:nvSpPr>
          <p:spPr bwMode="auto">
            <a:xfrm>
              <a:off x="4262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99" name="Rectangle 48"/>
            <p:cNvSpPr>
              <a:spLocks noChangeArrowheads="1"/>
            </p:cNvSpPr>
            <p:nvPr/>
          </p:nvSpPr>
          <p:spPr bwMode="auto">
            <a:xfrm>
              <a:off x="4307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00" name="Rectangle 49"/>
            <p:cNvSpPr>
              <a:spLocks noChangeArrowheads="1"/>
            </p:cNvSpPr>
            <p:nvPr/>
          </p:nvSpPr>
          <p:spPr bwMode="auto">
            <a:xfrm>
              <a:off x="4353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01" name="Rectangle 50"/>
            <p:cNvSpPr>
              <a:spLocks noChangeArrowheads="1"/>
            </p:cNvSpPr>
            <p:nvPr/>
          </p:nvSpPr>
          <p:spPr bwMode="auto">
            <a:xfrm>
              <a:off x="4398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02" name="Rectangle 51"/>
            <p:cNvSpPr>
              <a:spLocks noChangeArrowheads="1"/>
            </p:cNvSpPr>
            <p:nvPr/>
          </p:nvSpPr>
          <p:spPr bwMode="auto">
            <a:xfrm>
              <a:off x="4444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03" name="Rectangle 52"/>
            <p:cNvSpPr>
              <a:spLocks noChangeArrowheads="1"/>
            </p:cNvSpPr>
            <p:nvPr/>
          </p:nvSpPr>
          <p:spPr bwMode="auto">
            <a:xfrm>
              <a:off x="448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04" name="Rectangle 53"/>
            <p:cNvSpPr>
              <a:spLocks noChangeArrowheads="1"/>
            </p:cNvSpPr>
            <p:nvPr/>
          </p:nvSpPr>
          <p:spPr bwMode="auto">
            <a:xfrm>
              <a:off x="4535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05" name="Rectangle 54"/>
            <p:cNvSpPr>
              <a:spLocks noChangeArrowheads="1"/>
            </p:cNvSpPr>
            <p:nvPr/>
          </p:nvSpPr>
          <p:spPr bwMode="auto">
            <a:xfrm>
              <a:off x="4580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06" name="Rectangle 55"/>
            <p:cNvSpPr>
              <a:spLocks noChangeArrowheads="1"/>
            </p:cNvSpPr>
            <p:nvPr/>
          </p:nvSpPr>
          <p:spPr bwMode="auto">
            <a:xfrm>
              <a:off x="4625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07" name="Rectangle 56"/>
            <p:cNvSpPr>
              <a:spLocks noChangeArrowheads="1"/>
            </p:cNvSpPr>
            <p:nvPr/>
          </p:nvSpPr>
          <p:spPr bwMode="auto">
            <a:xfrm>
              <a:off x="4671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08" name="Rectangle 57"/>
            <p:cNvSpPr>
              <a:spLocks noChangeArrowheads="1"/>
            </p:cNvSpPr>
            <p:nvPr/>
          </p:nvSpPr>
          <p:spPr bwMode="auto">
            <a:xfrm>
              <a:off x="557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09" name="Rectangle 58"/>
            <p:cNvSpPr>
              <a:spLocks noChangeArrowheads="1"/>
            </p:cNvSpPr>
            <p:nvPr/>
          </p:nvSpPr>
          <p:spPr bwMode="auto">
            <a:xfrm>
              <a:off x="5624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10" name="Rectangle 59"/>
            <p:cNvSpPr>
              <a:spLocks noChangeArrowheads="1"/>
            </p:cNvSpPr>
            <p:nvPr/>
          </p:nvSpPr>
          <p:spPr bwMode="auto">
            <a:xfrm>
              <a:off x="566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611" name="Rectangle 60"/>
            <p:cNvSpPr>
              <a:spLocks noChangeArrowheads="1"/>
            </p:cNvSpPr>
            <p:nvPr/>
          </p:nvSpPr>
          <p:spPr bwMode="auto">
            <a:xfrm>
              <a:off x="5715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sp>
        <p:nvSpPr>
          <p:cNvPr id="106511" name="Rectangle 61"/>
          <p:cNvSpPr>
            <a:spLocks noChangeArrowheads="1"/>
          </p:cNvSpPr>
          <p:nvPr/>
        </p:nvSpPr>
        <p:spPr bwMode="auto">
          <a:xfrm>
            <a:off x="2286000" y="4459288"/>
            <a:ext cx="1176338" cy="1503362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12" name="Rectangle 63"/>
          <p:cNvSpPr>
            <a:spLocks noChangeArrowheads="1"/>
          </p:cNvSpPr>
          <p:nvPr/>
        </p:nvSpPr>
        <p:spPr bwMode="auto">
          <a:xfrm>
            <a:off x="6073775" y="4459288"/>
            <a:ext cx="1176338" cy="1503362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13" name="Rectangle 64"/>
          <p:cNvSpPr>
            <a:spLocks noChangeArrowheads="1"/>
          </p:cNvSpPr>
          <p:nvPr/>
        </p:nvSpPr>
        <p:spPr bwMode="auto">
          <a:xfrm>
            <a:off x="652463" y="4460875"/>
            <a:ext cx="915987" cy="1503363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14" name="Rectangle 65"/>
          <p:cNvSpPr>
            <a:spLocks noChangeArrowheads="1"/>
          </p:cNvSpPr>
          <p:nvPr/>
        </p:nvSpPr>
        <p:spPr bwMode="auto">
          <a:xfrm>
            <a:off x="7967663" y="4459288"/>
            <a:ext cx="915987" cy="15033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15" name="Line 66"/>
          <p:cNvSpPr>
            <a:spLocks noChangeShapeType="1"/>
          </p:cNvSpPr>
          <p:nvPr/>
        </p:nvSpPr>
        <p:spPr bwMode="auto">
          <a:xfrm>
            <a:off x="7250113" y="5178425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6516" name="Text Box 67"/>
          <p:cNvSpPr txBox="1">
            <a:spLocks noChangeArrowheads="1"/>
          </p:cNvSpPr>
          <p:nvPr/>
        </p:nvSpPr>
        <p:spPr bwMode="auto">
          <a:xfrm>
            <a:off x="673100" y="5957888"/>
            <a:ext cx="8842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Source </a:t>
            </a:r>
          </a:p>
        </p:txBody>
      </p:sp>
      <p:sp>
        <p:nvSpPr>
          <p:cNvPr id="106517" name="Text Box 68"/>
          <p:cNvSpPr txBox="1">
            <a:spLocks noChangeArrowheads="1"/>
          </p:cNvSpPr>
          <p:nvPr/>
        </p:nvSpPr>
        <p:spPr bwMode="auto">
          <a:xfrm>
            <a:off x="7813675" y="5957888"/>
            <a:ext cx="133508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Destination </a:t>
            </a:r>
          </a:p>
        </p:txBody>
      </p:sp>
      <p:sp>
        <p:nvSpPr>
          <p:cNvPr id="106518" name="Line 69"/>
          <p:cNvSpPr>
            <a:spLocks noChangeShapeType="1"/>
          </p:cNvSpPr>
          <p:nvPr/>
        </p:nvSpPr>
        <p:spPr bwMode="auto">
          <a:xfrm>
            <a:off x="5354638" y="5178425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6519" name="Line 70"/>
          <p:cNvSpPr>
            <a:spLocks noChangeShapeType="1"/>
          </p:cNvSpPr>
          <p:nvPr/>
        </p:nvSpPr>
        <p:spPr bwMode="auto">
          <a:xfrm>
            <a:off x="3462338" y="5178425"/>
            <a:ext cx="7175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6520" name="Line 71"/>
          <p:cNvSpPr>
            <a:spLocks noChangeShapeType="1"/>
          </p:cNvSpPr>
          <p:nvPr/>
        </p:nvSpPr>
        <p:spPr bwMode="auto">
          <a:xfrm>
            <a:off x="1566863" y="5178425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grpSp>
        <p:nvGrpSpPr>
          <p:cNvPr id="106521" name="Group 72"/>
          <p:cNvGrpSpPr>
            <a:grpSpLocks/>
          </p:cNvGrpSpPr>
          <p:nvPr/>
        </p:nvGrpSpPr>
        <p:grpSpPr bwMode="auto">
          <a:xfrm>
            <a:off x="849313" y="5048250"/>
            <a:ext cx="7315200" cy="195263"/>
            <a:chOff x="590" y="3470"/>
            <a:chExt cx="5080" cy="136"/>
          </a:xfrm>
        </p:grpSpPr>
        <p:sp>
          <p:nvSpPr>
            <p:cNvPr id="106550" name="Rectangle 73"/>
            <p:cNvSpPr>
              <a:spLocks noChangeArrowheads="1"/>
            </p:cNvSpPr>
            <p:nvPr/>
          </p:nvSpPr>
          <p:spPr bwMode="auto">
            <a:xfrm>
              <a:off x="953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51" name="Rectangle 74"/>
            <p:cNvSpPr>
              <a:spLocks noChangeArrowheads="1"/>
            </p:cNvSpPr>
            <p:nvPr/>
          </p:nvSpPr>
          <p:spPr bwMode="auto">
            <a:xfrm>
              <a:off x="999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52" name="Rectangle 75"/>
            <p:cNvSpPr>
              <a:spLocks noChangeArrowheads="1"/>
            </p:cNvSpPr>
            <p:nvPr/>
          </p:nvSpPr>
          <p:spPr bwMode="black">
            <a:xfrm>
              <a:off x="1631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53" name="Rectangle 76"/>
            <p:cNvSpPr>
              <a:spLocks noChangeArrowheads="1"/>
            </p:cNvSpPr>
            <p:nvPr/>
          </p:nvSpPr>
          <p:spPr bwMode="black">
            <a:xfrm>
              <a:off x="1676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54" name="Rectangle 77"/>
            <p:cNvSpPr>
              <a:spLocks noChangeArrowheads="1"/>
            </p:cNvSpPr>
            <p:nvPr/>
          </p:nvSpPr>
          <p:spPr bwMode="black">
            <a:xfrm>
              <a:off x="2948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55" name="Rectangle 78"/>
            <p:cNvSpPr>
              <a:spLocks noChangeArrowheads="1"/>
            </p:cNvSpPr>
            <p:nvPr/>
          </p:nvSpPr>
          <p:spPr bwMode="black">
            <a:xfrm>
              <a:off x="2993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56" name="Rectangle 79"/>
            <p:cNvSpPr>
              <a:spLocks noChangeArrowheads="1"/>
            </p:cNvSpPr>
            <p:nvPr/>
          </p:nvSpPr>
          <p:spPr bwMode="auto">
            <a:xfrm>
              <a:off x="4262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57" name="Rectangle 80"/>
            <p:cNvSpPr>
              <a:spLocks noChangeArrowheads="1"/>
            </p:cNvSpPr>
            <p:nvPr/>
          </p:nvSpPr>
          <p:spPr bwMode="auto">
            <a:xfrm>
              <a:off x="4307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58" name="Rectangle 81"/>
            <p:cNvSpPr>
              <a:spLocks noChangeArrowheads="1"/>
            </p:cNvSpPr>
            <p:nvPr/>
          </p:nvSpPr>
          <p:spPr bwMode="auto">
            <a:xfrm>
              <a:off x="5579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59" name="Rectangle 82"/>
            <p:cNvSpPr>
              <a:spLocks noChangeArrowheads="1"/>
            </p:cNvSpPr>
            <p:nvPr/>
          </p:nvSpPr>
          <p:spPr bwMode="auto">
            <a:xfrm>
              <a:off x="5624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60" name="Rectangle 83"/>
            <p:cNvSpPr>
              <a:spLocks noChangeArrowheads="1"/>
            </p:cNvSpPr>
            <p:nvPr/>
          </p:nvSpPr>
          <p:spPr bwMode="auto">
            <a:xfrm>
              <a:off x="860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61" name="Rectangle 84"/>
            <p:cNvSpPr>
              <a:spLocks noChangeArrowheads="1"/>
            </p:cNvSpPr>
            <p:nvPr/>
          </p:nvSpPr>
          <p:spPr bwMode="auto">
            <a:xfrm>
              <a:off x="906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62" name="Rectangle 85"/>
            <p:cNvSpPr>
              <a:spLocks noChangeArrowheads="1"/>
            </p:cNvSpPr>
            <p:nvPr/>
          </p:nvSpPr>
          <p:spPr bwMode="auto">
            <a:xfrm>
              <a:off x="771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63" name="Rectangle 86"/>
            <p:cNvSpPr>
              <a:spLocks noChangeArrowheads="1"/>
            </p:cNvSpPr>
            <p:nvPr/>
          </p:nvSpPr>
          <p:spPr bwMode="auto">
            <a:xfrm>
              <a:off x="817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64" name="Rectangle 87"/>
            <p:cNvSpPr>
              <a:spLocks noChangeArrowheads="1"/>
            </p:cNvSpPr>
            <p:nvPr/>
          </p:nvSpPr>
          <p:spPr bwMode="auto">
            <a:xfrm>
              <a:off x="680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65" name="Rectangle 88"/>
            <p:cNvSpPr>
              <a:spLocks noChangeArrowheads="1"/>
            </p:cNvSpPr>
            <p:nvPr/>
          </p:nvSpPr>
          <p:spPr bwMode="auto">
            <a:xfrm>
              <a:off x="726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66" name="Rectangle 89"/>
            <p:cNvSpPr>
              <a:spLocks noChangeArrowheads="1"/>
            </p:cNvSpPr>
            <p:nvPr/>
          </p:nvSpPr>
          <p:spPr bwMode="auto">
            <a:xfrm>
              <a:off x="590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6567" name="Rectangle 90"/>
            <p:cNvSpPr>
              <a:spLocks noChangeArrowheads="1"/>
            </p:cNvSpPr>
            <p:nvPr/>
          </p:nvSpPr>
          <p:spPr bwMode="auto">
            <a:xfrm>
              <a:off x="636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1436688" y="25003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3" name="Text Box 92"/>
          <p:cNvSpPr txBox="1">
            <a:spLocks noChangeArrowheads="1"/>
          </p:cNvSpPr>
          <p:nvPr/>
        </p:nvSpPr>
        <p:spPr bwMode="gray">
          <a:xfrm>
            <a:off x="5249863" y="2370138"/>
            <a:ext cx="498475" cy="42227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100" b="1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Busy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100" b="1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 Link</a:t>
            </a:r>
          </a:p>
        </p:txBody>
      </p:sp>
      <p:sp>
        <p:nvSpPr>
          <p:cNvPr id="94" name="Text Box 93"/>
          <p:cNvSpPr txBox="1">
            <a:spLocks noChangeArrowheads="1"/>
          </p:cNvSpPr>
          <p:nvPr/>
        </p:nvSpPr>
        <p:spPr bwMode="blackWhite">
          <a:xfrm>
            <a:off x="2613025" y="5503863"/>
            <a:ext cx="1182688" cy="42227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100" b="1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Packet stored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100" b="1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along the path</a:t>
            </a:r>
          </a:p>
        </p:txBody>
      </p:sp>
      <p:sp>
        <p:nvSpPr>
          <p:cNvPr id="95" name="Rectangle 94"/>
          <p:cNvSpPr>
            <a:spLocks noChangeArrowheads="1"/>
          </p:cNvSpPr>
          <p:nvPr/>
        </p:nvSpPr>
        <p:spPr bwMode="black">
          <a:xfrm>
            <a:off x="1436688" y="5048250"/>
            <a:ext cx="66675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6" name="Text Box 95"/>
          <p:cNvSpPr txBox="1">
            <a:spLocks noChangeArrowheads="1"/>
          </p:cNvSpPr>
          <p:nvPr/>
        </p:nvSpPr>
        <p:spPr bwMode="gray">
          <a:xfrm>
            <a:off x="5226050" y="4981575"/>
            <a:ext cx="498475" cy="42227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100" b="1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Busy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100" b="1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 Link</a:t>
            </a: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black">
          <a:xfrm>
            <a:off x="1371600" y="5048250"/>
            <a:ext cx="65088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8" name="Rectangle 97"/>
          <p:cNvSpPr>
            <a:spLocks noChangeArrowheads="1"/>
          </p:cNvSpPr>
          <p:nvPr/>
        </p:nvSpPr>
        <p:spPr bwMode="black">
          <a:xfrm>
            <a:off x="1306513" y="5048250"/>
            <a:ext cx="65087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9" name="Rectangle 98"/>
          <p:cNvSpPr>
            <a:spLocks noChangeArrowheads="1"/>
          </p:cNvSpPr>
          <p:nvPr/>
        </p:nvSpPr>
        <p:spPr bwMode="black">
          <a:xfrm>
            <a:off x="1241425" y="5048250"/>
            <a:ext cx="66675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30" name="Rectangle 99"/>
          <p:cNvSpPr>
            <a:spLocks noChangeArrowheads="1"/>
          </p:cNvSpPr>
          <p:nvPr/>
        </p:nvSpPr>
        <p:spPr bwMode="black">
          <a:xfrm>
            <a:off x="1174750" y="5048250"/>
            <a:ext cx="66675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31" name="Rectangle 100"/>
          <p:cNvSpPr>
            <a:spLocks noChangeArrowheads="1"/>
          </p:cNvSpPr>
          <p:nvPr/>
        </p:nvSpPr>
        <p:spPr bwMode="auto">
          <a:xfrm>
            <a:off x="1109663" y="5048250"/>
            <a:ext cx="66675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32" name="Rectangle 101"/>
          <p:cNvSpPr>
            <a:spLocks noChangeArrowheads="1"/>
          </p:cNvSpPr>
          <p:nvPr/>
        </p:nvSpPr>
        <p:spPr bwMode="auto">
          <a:xfrm>
            <a:off x="1046163" y="5048250"/>
            <a:ext cx="65087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533" name="Rectangle 102"/>
          <p:cNvSpPr>
            <a:spLocks noChangeArrowheads="1"/>
          </p:cNvSpPr>
          <p:nvPr/>
        </p:nvSpPr>
        <p:spPr bwMode="auto">
          <a:xfrm>
            <a:off x="979488" y="5048250"/>
            <a:ext cx="66675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4" name="Text Box 103"/>
          <p:cNvSpPr txBox="1">
            <a:spLocks noChangeArrowheads="1"/>
          </p:cNvSpPr>
          <p:nvPr/>
        </p:nvSpPr>
        <p:spPr bwMode="blackWhite">
          <a:xfrm>
            <a:off x="4044950" y="2957513"/>
            <a:ext cx="1447800" cy="5905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100" b="1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Packet completely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100" b="1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stored  at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100" b="1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the switch</a:t>
            </a:r>
          </a:p>
        </p:txBody>
      </p:sp>
      <p:sp>
        <p:nvSpPr>
          <p:cNvPr id="105" name="Rectangle 104"/>
          <p:cNvSpPr>
            <a:spLocks noChangeArrowheads="1"/>
          </p:cNvSpPr>
          <p:nvPr/>
        </p:nvSpPr>
        <p:spPr bwMode="auto">
          <a:xfrm>
            <a:off x="1371600" y="2500313"/>
            <a:ext cx="65088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6" name="Rectangle 105"/>
          <p:cNvSpPr>
            <a:spLocks noChangeArrowheads="1"/>
          </p:cNvSpPr>
          <p:nvPr/>
        </p:nvSpPr>
        <p:spPr bwMode="auto">
          <a:xfrm>
            <a:off x="1306513" y="2500313"/>
            <a:ext cx="65087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7" name="Rectangle 106"/>
          <p:cNvSpPr>
            <a:spLocks noChangeArrowheads="1"/>
          </p:cNvSpPr>
          <p:nvPr/>
        </p:nvSpPr>
        <p:spPr bwMode="auto">
          <a:xfrm>
            <a:off x="1241425" y="25003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8" name="Rectangle 107"/>
          <p:cNvSpPr>
            <a:spLocks noChangeArrowheads="1"/>
          </p:cNvSpPr>
          <p:nvPr/>
        </p:nvSpPr>
        <p:spPr bwMode="auto">
          <a:xfrm>
            <a:off x="1174750" y="25003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9" name="Rectangle 108"/>
          <p:cNvSpPr>
            <a:spLocks noChangeArrowheads="1"/>
          </p:cNvSpPr>
          <p:nvPr/>
        </p:nvSpPr>
        <p:spPr bwMode="auto">
          <a:xfrm>
            <a:off x="1109663" y="25003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10" name="Rectangle 109"/>
          <p:cNvSpPr>
            <a:spLocks noChangeArrowheads="1"/>
          </p:cNvSpPr>
          <p:nvPr/>
        </p:nvSpPr>
        <p:spPr bwMode="auto">
          <a:xfrm>
            <a:off x="1046163" y="2500313"/>
            <a:ext cx="65087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979488" y="25003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grpSp>
        <p:nvGrpSpPr>
          <p:cNvPr id="106542" name="Group 111"/>
          <p:cNvGrpSpPr>
            <a:grpSpLocks/>
          </p:cNvGrpSpPr>
          <p:nvPr/>
        </p:nvGrpSpPr>
        <p:grpSpPr bwMode="auto">
          <a:xfrm>
            <a:off x="6688138" y="768350"/>
            <a:ext cx="2468562" cy="1914525"/>
            <a:chOff x="4669" y="340"/>
            <a:chExt cx="1715" cy="1329"/>
          </a:xfrm>
        </p:grpSpPr>
        <p:sp>
          <p:nvSpPr>
            <p:cNvPr id="106548" name="Text Box 112"/>
            <p:cNvSpPr txBox="1">
              <a:spLocks noChangeArrowheads="1"/>
            </p:cNvSpPr>
            <p:nvPr/>
          </p:nvSpPr>
          <p:spPr bwMode="auto">
            <a:xfrm>
              <a:off x="5001" y="340"/>
              <a:ext cx="1383" cy="886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Buffers for data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packets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Requirement: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buffers must be sized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to hold entire packet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(MTU)</a:t>
              </a:r>
            </a:p>
          </p:txBody>
        </p:sp>
        <p:sp>
          <p:nvSpPr>
            <p:cNvPr id="106549" name="Line 113"/>
            <p:cNvSpPr>
              <a:spLocks noChangeShapeType="1"/>
            </p:cNvSpPr>
            <p:nvPr/>
          </p:nvSpPr>
          <p:spPr bwMode="auto">
            <a:xfrm flipH="1">
              <a:off x="4669" y="1202"/>
              <a:ext cx="411" cy="4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GB"/>
            </a:p>
          </p:txBody>
        </p:sp>
      </p:grpSp>
      <p:grpSp>
        <p:nvGrpSpPr>
          <p:cNvPr id="106543" name="Group 114"/>
          <p:cNvGrpSpPr>
            <a:grpSpLocks/>
          </p:cNvGrpSpPr>
          <p:nvPr/>
        </p:nvGrpSpPr>
        <p:grpSpPr bwMode="auto">
          <a:xfrm>
            <a:off x="6727825" y="3479800"/>
            <a:ext cx="2443163" cy="1512888"/>
            <a:chOff x="4672" y="2420"/>
            <a:chExt cx="1697" cy="1050"/>
          </a:xfrm>
        </p:grpSpPr>
        <p:sp>
          <p:nvSpPr>
            <p:cNvPr id="106546" name="Text Box 115"/>
            <p:cNvSpPr txBox="1">
              <a:spLocks noChangeArrowheads="1"/>
            </p:cNvSpPr>
            <p:nvPr/>
          </p:nvSpPr>
          <p:spPr bwMode="auto">
            <a:xfrm>
              <a:off x="5026" y="2420"/>
              <a:ext cx="1343" cy="473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Buffers for flits: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packets can be larger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than buffers</a:t>
              </a:r>
            </a:p>
          </p:txBody>
        </p:sp>
        <p:sp>
          <p:nvSpPr>
            <p:cNvPr id="106547" name="Line 116"/>
            <p:cNvSpPr>
              <a:spLocks noChangeShapeType="1"/>
            </p:cNvSpPr>
            <p:nvPr/>
          </p:nvSpPr>
          <p:spPr bwMode="auto">
            <a:xfrm flipH="1">
              <a:off x="4672" y="2880"/>
              <a:ext cx="478" cy="5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GB"/>
            </a:p>
          </p:txBody>
        </p:sp>
      </p:grpSp>
      <p:sp>
        <p:nvSpPr>
          <p:cNvPr id="106544" name="Content Placeholder 2"/>
          <p:cNvSpPr>
            <a:spLocks noGrp="1"/>
          </p:cNvSpPr>
          <p:nvPr>
            <p:ph idx="1"/>
          </p:nvPr>
        </p:nvSpPr>
        <p:spPr>
          <a:xfrm>
            <a:off x="161925" y="1266825"/>
            <a:ext cx="8229600" cy="4525963"/>
          </a:xfrm>
        </p:spPr>
        <p:txBody>
          <a:bodyPr/>
          <a:lstStyle/>
          <a:p>
            <a:r>
              <a:rPr lang="en-US" altLang="en-US" sz="2800" smtClean="0"/>
              <a:t>Virtual Cut Through</a:t>
            </a:r>
          </a:p>
          <a:p>
            <a:endParaRPr lang="en-US" altLang="en-US" sz="2800" smtClean="0"/>
          </a:p>
          <a:p>
            <a:endParaRPr lang="en-US" altLang="en-US" sz="2800" smtClean="0"/>
          </a:p>
          <a:p>
            <a:endParaRPr lang="en-US" altLang="en-US" sz="2800" smtClean="0"/>
          </a:p>
          <a:p>
            <a:pPr>
              <a:buFont typeface="Arial" panose="020B0604020202020204" pitchFamily="34" charset="0"/>
              <a:buNone/>
            </a:pPr>
            <a:endParaRPr lang="en-US" altLang="en-US" sz="3800" smtClean="0"/>
          </a:p>
          <a:p>
            <a:r>
              <a:rPr lang="en-US" altLang="en-US" sz="2800" smtClean="0"/>
              <a:t>Wormhole</a:t>
            </a:r>
          </a:p>
        </p:txBody>
      </p:sp>
      <p:sp>
        <p:nvSpPr>
          <p:cNvPr id="106545" name="Slide Number Placeholder 114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400FB6-8A05-400A-B250-5F1D4A92BD11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100</a:t>
            </a:fld>
            <a:endParaRPr lang="en-GB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4550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6 -0.00021 L 0.37138 3.38371E-6 " pathEditMode="relative" ptsTypes="AA">
                                      <p:cBhvr>
                                        <p:cTn id="6" dur="4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6 -0.00021 L 0.37138 3.38371E-6 " pathEditMode="relative" ptsTypes="AA">
                                      <p:cBhvr>
                                        <p:cTn id="8" dur="4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6 -0.00021 L 0.37138 3.38371E-6 " pathEditMode="relative" ptsTypes="AA">
                                      <p:cBhvr>
                                        <p:cTn id="10" dur="4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16 -0.00021 L 0.37138 3.38371E-6 " pathEditMode="relative" ptsTypes="AA">
                                      <p:cBhvr>
                                        <p:cTn id="12" dur="4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6 -0.00021 L 0.37138 3.38371E-6 " pathEditMode="relative" ptsTypes="AA">
                                      <p:cBhvr>
                                        <p:cTn id="14" dur="4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16 -0.00021 L 0.37138 3.38371E-6 " pathEditMode="relative" ptsTypes="AA">
                                      <p:cBhvr>
                                        <p:cTn id="16" dur="4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16 -0.00021 L 0.37138 3.38371E-6 " pathEditMode="relative" ptsTypes="AA">
                                      <p:cBhvr>
                                        <p:cTn id="18" dur="4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16 -0.00021 L 0.37138 3.38371E-6 " pathEditMode="relative" ptsTypes="AA">
                                      <p:cBhvr>
                                        <p:cTn id="20" dur="4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6 0.00042 L 0.31407 0.00063 " pathEditMode="relative" ptsTypes="AA">
                                      <p:cBhvr>
                                        <p:cTn id="32" dur="4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6 0.00042 L 0.31407 0.00063 " pathEditMode="relative" ptsTypes="AA">
                                      <p:cBhvr>
                                        <p:cTn id="42" dur="4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31 0.00042 L 0.12059 0.00063 " pathEditMode="relative" ptsTypes="AA">
                                      <p:cBhvr>
                                        <p:cTn id="44" dur="4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31 0.00042 L 0.12059 0.00063 " pathEditMode="relative" ptsTypes="AA">
                                      <p:cBhvr>
                                        <p:cTn id="46" dur="3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>
          <a:xfrm>
            <a:off x="2925312" y="200168"/>
            <a:ext cx="2970663" cy="1038225"/>
          </a:xfrm>
        </p:spPr>
        <p:txBody>
          <a:bodyPr/>
          <a:lstStyle/>
          <a:p>
            <a:pPr eaLnBrk="1" hangingPunct="1"/>
            <a:r>
              <a:rPr lang="en-GB" altLang="en-US" sz="2800" b="1" dirty="0" smtClean="0">
                <a:latin typeface="+mj-lt"/>
              </a:rPr>
              <a:t>Evaluation Metrics</a:t>
            </a:r>
            <a:endParaRPr lang="en-US" altLang="en-US" sz="2800" dirty="0" smtClean="0">
              <a:latin typeface="+mj-lt"/>
            </a:endParaRPr>
          </a:p>
        </p:txBody>
      </p:sp>
      <p:sp>
        <p:nvSpPr>
          <p:cNvPr id="107523" name="Slide Number Placeholder 8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B1FFF6A-A68B-495C-B1CB-4A443EE827E4}" type="slidenum">
              <a:rPr lang="en-US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101</a:t>
            </a:fld>
            <a:endParaRPr lang="en-US" altLang="en-US" sz="1400">
              <a:latin typeface="Times" panose="02020603050405020304" pitchFamily="18" charset="0"/>
            </a:endParaRPr>
          </a:p>
        </p:txBody>
      </p:sp>
      <p:sp>
        <p:nvSpPr>
          <p:cNvPr id="107524" name="Content Placeholder 4"/>
          <p:cNvSpPr>
            <a:spLocks noGrp="1"/>
          </p:cNvSpPr>
          <p:nvPr>
            <p:ph sz="quarter" idx="1"/>
          </p:nvPr>
        </p:nvSpPr>
        <p:spPr>
          <a:xfrm>
            <a:off x="473123" y="1044480"/>
            <a:ext cx="7961194" cy="5162550"/>
          </a:xfrm>
        </p:spPr>
        <p:txBody>
          <a:bodyPr/>
          <a:lstStyle/>
          <a:p>
            <a:pPr marL="342900" lvl="1" indent="-34290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altLang="en-US" sz="2000" b="1" dirty="0" smtClean="0">
                <a:latin typeface="+mj-lt"/>
              </a:rPr>
              <a:t>Throughput </a:t>
            </a:r>
            <a:r>
              <a:rPr lang="en-GB" altLang="en-US" sz="2000" b="1" dirty="0" smtClean="0">
                <a:latin typeface="+mj-lt"/>
                <a:sym typeface="Wingdings" panose="05000000000000000000" pitchFamily="2" charset="2"/>
              </a:rPr>
              <a:t> </a:t>
            </a:r>
            <a:r>
              <a:rPr lang="en-GB" altLang="en-US" sz="2000" dirty="0" smtClean="0">
                <a:latin typeface="+mj-lt"/>
                <a:sym typeface="Wingdings" panose="05000000000000000000" pitchFamily="2" charset="2"/>
              </a:rPr>
              <a:t>frequency operation, number of pipeline stages, etc…</a:t>
            </a:r>
          </a:p>
          <a:p>
            <a:pPr marL="342900" lvl="1" indent="-34290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GB" altLang="en-US" sz="2000" b="1" dirty="0" smtClean="0">
              <a:latin typeface="+mj-lt"/>
            </a:endParaRPr>
          </a:p>
          <a:p>
            <a:pPr marL="342900" lvl="1" indent="-34290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altLang="en-US" sz="2000" b="1" dirty="0" smtClean="0">
                <a:latin typeface="+mj-lt"/>
              </a:rPr>
              <a:t>Latency </a:t>
            </a:r>
            <a:r>
              <a:rPr lang="en-GB" altLang="en-US" sz="2000" b="1" dirty="0" smtClean="0">
                <a:latin typeface="+mj-lt"/>
                <a:sym typeface="Wingdings" panose="05000000000000000000" pitchFamily="2" charset="2"/>
              </a:rPr>
              <a:t> </a:t>
            </a:r>
            <a:r>
              <a:rPr lang="en-GB" altLang="en-US" sz="2000" dirty="0" smtClean="0">
                <a:latin typeface="+mj-lt"/>
                <a:sym typeface="Wingdings" panose="05000000000000000000" pitchFamily="2" charset="2"/>
              </a:rPr>
              <a:t>routing algorithm, switching technique, packet format, etc…</a:t>
            </a:r>
          </a:p>
          <a:p>
            <a:pPr marL="342900" lvl="1" indent="-34290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GB" altLang="en-US" sz="2000" b="1" dirty="0" smtClean="0">
              <a:latin typeface="+mj-lt"/>
            </a:endParaRPr>
          </a:p>
          <a:p>
            <a:pPr marL="342900" lvl="1" indent="-34290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altLang="en-US" sz="2000" b="1" dirty="0" smtClean="0">
                <a:latin typeface="+mj-lt"/>
              </a:rPr>
              <a:t>Area Utilisation </a:t>
            </a:r>
            <a:r>
              <a:rPr lang="en-GB" altLang="en-US" sz="2000" b="1" dirty="0" smtClean="0">
                <a:latin typeface="+mj-lt"/>
                <a:sym typeface="Wingdings" panose="05000000000000000000" pitchFamily="2" charset="2"/>
              </a:rPr>
              <a:t> </a:t>
            </a:r>
            <a:r>
              <a:rPr lang="en-GB" altLang="en-US" sz="2000" dirty="0" smtClean="0">
                <a:latin typeface="+mj-lt"/>
                <a:sym typeface="Wingdings" panose="05000000000000000000" pitchFamily="2" charset="2"/>
              </a:rPr>
              <a:t>buffers, look-up tables, routing engine, CMOS technology etc…</a:t>
            </a:r>
            <a:endParaRPr lang="en-GB" altLang="en-US" sz="2000" dirty="0" smtClean="0">
              <a:latin typeface="+mj-lt"/>
            </a:endParaRPr>
          </a:p>
          <a:p>
            <a:pPr marL="342900" lvl="1" indent="-34290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GB" altLang="en-US" sz="2000" b="1" dirty="0" smtClean="0">
              <a:latin typeface="+mj-lt"/>
            </a:endParaRPr>
          </a:p>
          <a:p>
            <a:pPr marL="342900" lvl="1" indent="-34290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GB" altLang="en-US" sz="2000" b="1" dirty="0" smtClean="0">
                <a:latin typeface="+mj-lt"/>
              </a:rPr>
              <a:t>Power Consumption </a:t>
            </a:r>
            <a:r>
              <a:rPr lang="en-GB" altLang="en-US" sz="2000" b="1" dirty="0" smtClean="0">
                <a:latin typeface="+mj-lt"/>
                <a:sym typeface="Wingdings" panose="05000000000000000000" pitchFamily="2" charset="2"/>
              </a:rPr>
              <a:t> </a:t>
            </a:r>
            <a:r>
              <a:rPr lang="en-GB" altLang="en-US" sz="2000" dirty="0" smtClean="0">
                <a:latin typeface="+mj-lt"/>
                <a:sym typeface="Wingdings" panose="05000000000000000000" pitchFamily="2" charset="2"/>
              </a:rPr>
              <a:t>throughput spec + latency spec +  area spec !!!</a:t>
            </a:r>
            <a:endParaRPr lang="en-GB" altLang="en-US" sz="2000" dirty="0" smtClean="0">
              <a:latin typeface="+mj-lt"/>
            </a:endParaRPr>
          </a:p>
          <a:p>
            <a:pPr marL="342900" lvl="1" indent="-34290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GB" altLang="en-US" sz="2000" b="1" dirty="0" smtClean="0">
              <a:latin typeface="+mj-lt"/>
            </a:endParaRPr>
          </a:p>
          <a:p>
            <a:pPr marL="342900" lvl="1" indent="-34290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GB" altLang="en-US" sz="2000" b="1" dirty="0" smtClean="0">
              <a:latin typeface="+mj-lt"/>
            </a:endParaRPr>
          </a:p>
        </p:txBody>
      </p:sp>
      <p:pic>
        <p:nvPicPr>
          <p:cNvPr id="10752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7"/>
          <a:stretch>
            <a:fillRect/>
          </a:stretch>
        </p:blipFill>
        <p:spPr bwMode="auto">
          <a:xfrm>
            <a:off x="4337287" y="4682177"/>
            <a:ext cx="110490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12" y="4377377"/>
            <a:ext cx="1371600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987" y="4520252"/>
            <a:ext cx="2176463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loud Callout 9"/>
          <p:cNvSpPr/>
          <p:nvPr/>
        </p:nvSpPr>
        <p:spPr>
          <a:xfrm>
            <a:off x="2727562" y="4253552"/>
            <a:ext cx="1733550" cy="733425"/>
          </a:xfrm>
          <a:prstGeom prst="cloudCallout">
            <a:avLst>
              <a:gd name="adj1" fmla="val 64541"/>
              <a:gd name="adj2" fmla="val 3705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b="1" dirty="0"/>
              <a:t>Trade-Off !!</a:t>
            </a:r>
          </a:p>
        </p:txBody>
      </p:sp>
    </p:spTree>
    <p:extLst>
      <p:ext uri="{BB962C8B-B14F-4D97-AF65-F5344CB8AC3E}">
        <p14:creationId xmlns:p14="http://schemas.microsoft.com/office/powerpoint/2010/main" val="403630251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zh-CN" b="1" dirty="0">
                <a:latin typeface="+mj-lt"/>
                <a:cs typeface="+mj-cs"/>
              </a:rPr>
              <a:t>NoC for Brain Info. Communication?</a:t>
            </a:r>
            <a:endParaRPr lang="en-GB" altLang="en-US" b="1" dirty="0">
              <a:latin typeface="+mj-lt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2120" y="1627918"/>
            <a:ext cx="3011357" cy="1865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0022" y="3508450"/>
            <a:ext cx="4037303" cy="3022693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34401" y="890147"/>
            <a:ext cx="42705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800" dirty="0"/>
              <a:t>Hierarchical NoC (</a:t>
            </a:r>
            <a:r>
              <a:rPr lang="en-GB" sz="1800" b="1" dirty="0"/>
              <a:t>H-NoC</a:t>
            </a:r>
            <a:r>
              <a:rPr lang="en-GB" sz="1800" dirty="0"/>
              <a:t>) for spiking neural network: Neuron, Tile &amp; Cluster levels.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34390" y="25859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211778" y="2794352"/>
          <a:ext cx="3192463" cy="3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r:id="rId6" imgW="4096241" imgH="4176873" progId="Visio.Drawing.15">
                  <p:embed/>
                </p:oleObj>
              </mc:Choice>
              <mc:Fallback>
                <p:oleObj r:id="rId6" imgW="4096241" imgH="4176873" progId="Visio.Drawing.15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778" y="2794352"/>
                        <a:ext cx="3192463" cy="326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903565"/>
            <a:ext cx="4387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+mj-lt"/>
              </a:rPr>
              <a:t>Hierarchical Astrocyte Network Architecture (</a:t>
            </a:r>
            <a:r>
              <a:rPr lang="en-GB" sz="1800" b="1" dirty="0">
                <a:latin typeface="+mj-lt"/>
              </a:rPr>
              <a:t>HANA</a:t>
            </a:r>
            <a:r>
              <a:rPr lang="en-GB" sz="1800" dirty="0">
                <a:latin typeface="+mj-lt"/>
              </a:rPr>
              <a:t>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" y="1543443"/>
            <a:ext cx="1889240" cy="18250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5966460"/>
            <a:ext cx="1623634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258127" y="6345584"/>
            <a:ext cx="36318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+mj-lt"/>
              </a:rPr>
              <a:t>Liu J, Harkin J, McDaid L, Martin G; "</a:t>
            </a:r>
            <a:r>
              <a:rPr lang="en-GB" sz="1000" b="1" dirty="0">
                <a:latin typeface="+mj-lt"/>
              </a:rPr>
              <a:t>Hierarchical </a:t>
            </a:r>
            <a:r>
              <a:rPr lang="en-GB" sz="1000" b="1" dirty="0" err="1">
                <a:latin typeface="+mj-lt"/>
              </a:rPr>
              <a:t>NoC</a:t>
            </a:r>
            <a:r>
              <a:rPr lang="en-GB" sz="1000" b="1" dirty="0">
                <a:latin typeface="+mj-lt"/>
              </a:rPr>
              <a:t> Interconnect for Astrocyte-Neuron Network Hardware</a:t>
            </a:r>
            <a:r>
              <a:rPr lang="en-GB" sz="1000" dirty="0">
                <a:latin typeface="+mj-lt"/>
              </a:rPr>
              <a:t>", 25th Inter. Conf. on Artificial Neural Nets (2016)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64856" y="1739237"/>
            <a:ext cx="125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10</a:t>
            </a:r>
            <a:r>
              <a:rPr lang="en-GB" sz="1800" baseline="30000" dirty="0">
                <a:latin typeface="+mj-lt"/>
              </a:rPr>
              <a:t>-3</a:t>
            </a:r>
            <a:r>
              <a:rPr lang="en-GB" sz="1800" dirty="0">
                <a:latin typeface="+mj-lt"/>
              </a:rPr>
              <a:t> sec. timescale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33383" y="1739236"/>
            <a:ext cx="125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10</a:t>
            </a:r>
            <a:r>
              <a:rPr lang="en-GB" sz="1800" baseline="30000" dirty="0">
                <a:latin typeface="+mj-lt"/>
              </a:rPr>
              <a:t>1</a:t>
            </a:r>
            <a:r>
              <a:rPr lang="en-GB" sz="1800" dirty="0">
                <a:latin typeface="+mj-lt"/>
              </a:rPr>
              <a:t> sec. timescale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55A1F9A-F301-4F07-932B-4FA4D9A369AA}"/>
              </a:ext>
            </a:extLst>
          </p:cNvPr>
          <p:cNvSpPr/>
          <p:nvPr/>
        </p:nvSpPr>
        <p:spPr>
          <a:xfrm>
            <a:off x="1477818" y="2960891"/>
            <a:ext cx="295625" cy="391909"/>
          </a:xfrm>
          <a:custGeom>
            <a:avLst/>
            <a:gdLst>
              <a:gd name="connsiteX0" fmla="*/ 230909 w 295625"/>
              <a:gd name="connsiteY0" fmla="*/ 40927 h 391909"/>
              <a:gd name="connsiteX1" fmla="*/ 55418 w 295625"/>
              <a:gd name="connsiteY1" fmla="*/ 13218 h 391909"/>
              <a:gd name="connsiteX2" fmla="*/ 0 w 295625"/>
              <a:gd name="connsiteY2" fmla="*/ 68636 h 391909"/>
              <a:gd name="connsiteX3" fmla="*/ 27709 w 295625"/>
              <a:gd name="connsiteY3" fmla="*/ 281073 h 391909"/>
              <a:gd name="connsiteX4" fmla="*/ 46182 w 295625"/>
              <a:gd name="connsiteY4" fmla="*/ 336491 h 391909"/>
              <a:gd name="connsiteX5" fmla="*/ 101600 w 295625"/>
              <a:gd name="connsiteY5" fmla="*/ 391909 h 391909"/>
              <a:gd name="connsiteX6" fmla="*/ 221673 w 295625"/>
              <a:gd name="connsiteY6" fmla="*/ 382673 h 391909"/>
              <a:gd name="connsiteX7" fmla="*/ 258618 w 295625"/>
              <a:gd name="connsiteY7" fmla="*/ 327254 h 391909"/>
              <a:gd name="connsiteX8" fmla="*/ 277091 w 295625"/>
              <a:gd name="connsiteY8" fmla="*/ 299545 h 391909"/>
              <a:gd name="connsiteX9" fmla="*/ 295564 w 295625"/>
              <a:gd name="connsiteY9" fmla="*/ 244127 h 391909"/>
              <a:gd name="connsiteX10" fmla="*/ 277091 w 295625"/>
              <a:gd name="connsiteY10" fmla="*/ 50164 h 391909"/>
              <a:gd name="connsiteX11" fmla="*/ 230909 w 295625"/>
              <a:gd name="connsiteY11" fmla="*/ 40927 h 39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5625" h="391909">
                <a:moveTo>
                  <a:pt x="230909" y="40927"/>
                </a:moveTo>
                <a:cubicBezTo>
                  <a:pt x="193964" y="34769"/>
                  <a:pt x="168304" y="-26292"/>
                  <a:pt x="55418" y="13218"/>
                </a:cubicBezTo>
                <a:cubicBezTo>
                  <a:pt x="30760" y="21848"/>
                  <a:pt x="0" y="68636"/>
                  <a:pt x="0" y="68636"/>
                </a:cubicBezTo>
                <a:cubicBezTo>
                  <a:pt x="6413" y="164824"/>
                  <a:pt x="487" y="199409"/>
                  <a:pt x="27709" y="281073"/>
                </a:cubicBezTo>
                <a:cubicBezTo>
                  <a:pt x="33867" y="299546"/>
                  <a:pt x="32413" y="322722"/>
                  <a:pt x="46182" y="336491"/>
                </a:cubicBezTo>
                <a:lnTo>
                  <a:pt x="101600" y="391909"/>
                </a:lnTo>
                <a:lnTo>
                  <a:pt x="221673" y="382673"/>
                </a:lnTo>
                <a:cubicBezTo>
                  <a:pt x="242202" y="374220"/>
                  <a:pt x="246303" y="345727"/>
                  <a:pt x="258618" y="327254"/>
                </a:cubicBezTo>
                <a:lnTo>
                  <a:pt x="277091" y="299545"/>
                </a:lnTo>
                <a:cubicBezTo>
                  <a:pt x="283249" y="281072"/>
                  <a:pt x="296644" y="263569"/>
                  <a:pt x="295564" y="244127"/>
                </a:cubicBezTo>
                <a:cubicBezTo>
                  <a:pt x="290714" y="156825"/>
                  <a:pt x="303014" y="114974"/>
                  <a:pt x="277091" y="50164"/>
                </a:cubicBezTo>
                <a:cubicBezTo>
                  <a:pt x="274534" y="43772"/>
                  <a:pt x="267854" y="47085"/>
                  <a:pt x="230909" y="40927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C83305-7C54-42AD-B5CB-8EC5C6058575}"/>
              </a:ext>
            </a:extLst>
          </p:cNvPr>
          <p:cNvSpPr/>
          <p:nvPr/>
        </p:nvSpPr>
        <p:spPr>
          <a:xfrm>
            <a:off x="1708727" y="2447636"/>
            <a:ext cx="1025272" cy="489528"/>
          </a:xfrm>
          <a:custGeom>
            <a:avLst/>
            <a:gdLst>
              <a:gd name="connsiteX0" fmla="*/ 0 w 1025272"/>
              <a:gd name="connsiteY0" fmla="*/ 489528 h 489528"/>
              <a:gd name="connsiteX1" fmla="*/ 92364 w 1025272"/>
              <a:gd name="connsiteY1" fmla="*/ 443346 h 489528"/>
              <a:gd name="connsiteX2" fmla="*/ 129309 w 1025272"/>
              <a:gd name="connsiteY2" fmla="*/ 406400 h 489528"/>
              <a:gd name="connsiteX3" fmla="*/ 157018 w 1025272"/>
              <a:gd name="connsiteY3" fmla="*/ 369455 h 489528"/>
              <a:gd name="connsiteX4" fmla="*/ 193964 w 1025272"/>
              <a:gd name="connsiteY4" fmla="*/ 341746 h 489528"/>
              <a:gd name="connsiteX5" fmla="*/ 212437 w 1025272"/>
              <a:gd name="connsiteY5" fmla="*/ 314037 h 489528"/>
              <a:gd name="connsiteX6" fmla="*/ 240146 w 1025272"/>
              <a:gd name="connsiteY6" fmla="*/ 286328 h 489528"/>
              <a:gd name="connsiteX7" fmla="*/ 286328 w 1025272"/>
              <a:gd name="connsiteY7" fmla="*/ 230909 h 489528"/>
              <a:gd name="connsiteX8" fmla="*/ 323273 w 1025272"/>
              <a:gd name="connsiteY8" fmla="*/ 212437 h 489528"/>
              <a:gd name="connsiteX9" fmla="*/ 397164 w 1025272"/>
              <a:gd name="connsiteY9" fmla="*/ 138546 h 489528"/>
              <a:gd name="connsiteX10" fmla="*/ 452582 w 1025272"/>
              <a:gd name="connsiteY10" fmla="*/ 73891 h 489528"/>
              <a:gd name="connsiteX11" fmla="*/ 480291 w 1025272"/>
              <a:gd name="connsiteY11" fmla="*/ 64655 h 489528"/>
              <a:gd name="connsiteX12" fmla="*/ 554182 w 1025272"/>
              <a:gd name="connsiteY12" fmla="*/ 27709 h 489528"/>
              <a:gd name="connsiteX13" fmla="*/ 628073 w 1025272"/>
              <a:gd name="connsiteY13" fmla="*/ 0 h 489528"/>
              <a:gd name="connsiteX14" fmla="*/ 785091 w 1025272"/>
              <a:gd name="connsiteY14" fmla="*/ 9237 h 489528"/>
              <a:gd name="connsiteX15" fmla="*/ 822037 w 1025272"/>
              <a:gd name="connsiteY15" fmla="*/ 18473 h 489528"/>
              <a:gd name="connsiteX16" fmla="*/ 840509 w 1025272"/>
              <a:gd name="connsiteY16" fmla="*/ 46182 h 489528"/>
              <a:gd name="connsiteX17" fmla="*/ 868218 w 1025272"/>
              <a:gd name="connsiteY17" fmla="*/ 64655 h 489528"/>
              <a:gd name="connsiteX18" fmla="*/ 914400 w 1025272"/>
              <a:gd name="connsiteY18" fmla="*/ 120073 h 489528"/>
              <a:gd name="connsiteX19" fmla="*/ 942109 w 1025272"/>
              <a:gd name="connsiteY19" fmla="*/ 129309 h 489528"/>
              <a:gd name="connsiteX20" fmla="*/ 951346 w 1025272"/>
              <a:gd name="connsiteY20" fmla="*/ 157019 h 489528"/>
              <a:gd name="connsiteX21" fmla="*/ 969818 w 1025272"/>
              <a:gd name="connsiteY21" fmla="*/ 184728 h 489528"/>
              <a:gd name="connsiteX22" fmla="*/ 979055 w 1025272"/>
              <a:gd name="connsiteY22" fmla="*/ 221673 h 489528"/>
              <a:gd name="connsiteX23" fmla="*/ 997528 w 1025272"/>
              <a:gd name="connsiteY23" fmla="*/ 249382 h 489528"/>
              <a:gd name="connsiteX24" fmla="*/ 1025237 w 1025272"/>
              <a:gd name="connsiteY24" fmla="*/ 286328 h 48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25272" h="489528">
                <a:moveTo>
                  <a:pt x="0" y="489528"/>
                </a:moveTo>
                <a:cubicBezTo>
                  <a:pt x="30788" y="474134"/>
                  <a:pt x="68024" y="467686"/>
                  <a:pt x="92364" y="443346"/>
                </a:cubicBezTo>
                <a:cubicBezTo>
                  <a:pt x="104679" y="431031"/>
                  <a:pt x="117840" y="419507"/>
                  <a:pt x="129309" y="406400"/>
                </a:cubicBezTo>
                <a:cubicBezTo>
                  <a:pt x="139446" y="394815"/>
                  <a:pt x="146133" y="380340"/>
                  <a:pt x="157018" y="369455"/>
                </a:cubicBezTo>
                <a:cubicBezTo>
                  <a:pt x="167903" y="358570"/>
                  <a:pt x="183079" y="352631"/>
                  <a:pt x="193964" y="341746"/>
                </a:cubicBezTo>
                <a:cubicBezTo>
                  <a:pt x="201813" y="333897"/>
                  <a:pt x="205330" y="322565"/>
                  <a:pt x="212437" y="314037"/>
                </a:cubicBezTo>
                <a:cubicBezTo>
                  <a:pt x="220799" y="304002"/>
                  <a:pt x="231784" y="296363"/>
                  <a:pt x="240146" y="286328"/>
                </a:cubicBezTo>
                <a:cubicBezTo>
                  <a:pt x="263975" y="257733"/>
                  <a:pt x="252992" y="254721"/>
                  <a:pt x="286328" y="230909"/>
                </a:cubicBezTo>
                <a:cubicBezTo>
                  <a:pt x="297532" y="222906"/>
                  <a:pt x="310958" y="218594"/>
                  <a:pt x="323273" y="212437"/>
                </a:cubicBezTo>
                <a:cubicBezTo>
                  <a:pt x="347903" y="187807"/>
                  <a:pt x="376265" y="166412"/>
                  <a:pt x="397164" y="138546"/>
                </a:cubicBezTo>
                <a:cubicBezTo>
                  <a:pt x="409969" y="121473"/>
                  <a:pt x="433284" y="86756"/>
                  <a:pt x="452582" y="73891"/>
                </a:cubicBezTo>
                <a:cubicBezTo>
                  <a:pt x="460683" y="68491"/>
                  <a:pt x="471055" y="67734"/>
                  <a:pt x="480291" y="64655"/>
                </a:cubicBezTo>
                <a:cubicBezTo>
                  <a:pt x="562343" y="3117"/>
                  <a:pt x="473482" y="62295"/>
                  <a:pt x="554182" y="27709"/>
                </a:cubicBezTo>
                <a:cubicBezTo>
                  <a:pt x="637421" y="-7965"/>
                  <a:pt x="510947" y="23427"/>
                  <a:pt x="628073" y="0"/>
                </a:cubicBezTo>
                <a:cubicBezTo>
                  <a:pt x="680412" y="3079"/>
                  <a:pt x="732897" y="4266"/>
                  <a:pt x="785091" y="9237"/>
                </a:cubicBezTo>
                <a:cubicBezTo>
                  <a:pt x="797728" y="10441"/>
                  <a:pt x="811475" y="11432"/>
                  <a:pt x="822037" y="18473"/>
                </a:cubicBezTo>
                <a:cubicBezTo>
                  <a:pt x="831273" y="24630"/>
                  <a:pt x="832660" y="38333"/>
                  <a:pt x="840509" y="46182"/>
                </a:cubicBezTo>
                <a:cubicBezTo>
                  <a:pt x="848358" y="54032"/>
                  <a:pt x="858982" y="58497"/>
                  <a:pt x="868218" y="64655"/>
                </a:cubicBezTo>
                <a:cubicBezTo>
                  <a:pt x="881849" y="85100"/>
                  <a:pt x="893066" y="105850"/>
                  <a:pt x="914400" y="120073"/>
                </a:cubicBezTo>
                <a:cubicBezTo>
                  <a:pt x="922501" y="125473"/>
                  <a:pt x="932873" y="126230"/>
                  <a:pt x="942109" y="129309"/>
                </a:cubicBezTo>
                <a:cubicBezTo>
                  <a:pt x="945188" y="138546"/>
                  <a:pt x="946992" y="148311"/>
                  <a:pt x="951346" y="157019"/>
                </a:cubicBezTo>
                <a:cubicBezTo>
                  <a:pt x="956310" y="166948"/>
                  <a:pt x="965445" y="174525"/>
                  <a:pt x="969818" y="184728"/>
                </a:cubicBezTo>
                <a:cubicBezTo>
                  <a:pt x="974818" y="196396"/>
                  <a:pt x="974054" y="210005"/>
                  <a:pt x="979055" y="221673"/>
                </a:cubicBezTo>
                <a:cubicBezTo>
                  <a:pt x="983428" y="231876"/>
                  <a:pt x="990421" y="240854"/>
                  <a:pt x="997528" y="249382"/>
                </a:cubicBezTo>
                <a:cubicBezTo>
                  <a:pt x="1027414" y="285245"/>
                  <a:pt x="1025237" y="262620"/>
                  <a:pt x="1025237" y="286328"/>
                </a:cubicBezTo>
              </a:path>
            </a:pathLst>
          </a:custGeom>
          <a:noFill/>
          <a:ln w="31750" cmpd="sng">
            <a:solidFill>
              <a:srgbClr val="FFC0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E94DA7-E443-48E7-BB5D-6D0A998CFEBA}"/>
              </a:ext>
            </a:extLst>
          </p:cNvPr>
          <p:cNvSpPr/>
          <p:nvPr/>
        </p:nvSpPr>
        <p:spPr>
          <a:xfrm>
            <a:off x="52388" y="828675"/>
            <a:ext cx="4290537" cy="6029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4E0BE-FB82-4227-9DCF-7EA8F100C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210" y="6442502"/>
            <a:ext cx="518731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00" dirty="0"/>
              <a:t>Carrillo, S., Harkin, J., McDaid, et. al: </a:t>
            </a:r>
            <a:r>
              <a:rPr lang="en-GB" sz="1000" b="1" i="1" dirty="0"/>
              <a:t>“Scalable Hierarchical </a:t>
            </a:r>
            <a:r>
              <a:rPr lang="en-GB" sz="1000" b="1" i="1" dirty="0" err="1"/>
              <a:t>NoC</a:t>
            </a:r>
            <a:r>
              <a:rPr lang="en-GB" sz="1000" b="1" i="1" dirty="0"/>
              <a:t> Architecture for Spiking Neural Network Hardware Implementations”</a:t>
            </a:r>
            <a:r>
              <a:rPr lang="en-GB" sz="1000" dirty="0"/>
              <a:t>. IEEE Trans. on Parallel and Distributed Systems. (2013) </a:t>
            </a:r>
            <a:endParaRPr lang="en-GB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754465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2120" y="1627918"/>
            <a:ext cx="3011357" cy="1865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0022" y="3508450"/>
            <a:ext cx="4037303" cy="3022693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34401" y="890147"/>
            <a:ext cx="42705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800" dirty="0"/>
              <a:t>Hierarchical NoC (</a:t>
            </a:r>
            <a:r>
              <a:rPr lang="en-GB" sz="1800" b="1" dirty="0"/>
              <a:t>H-NoC</a:t>
            </a:r>
            <a:r>
              <a:rPr lang="en-GB" sz="1800" dirty="0"/>
              <a:t>) for spiking neural network: Neuron, Tile &amp; Cluster levels.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966210" y="6442502"/>
            <a:ext cx="518731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00" dirty="0"/>
              <a:t>Carrillo, S., Harkin, J., McDaid, et. al: </a:t>
            </a:r>
            <a:r>
              <a:rPr lang="en-GB" sz="1000" b="1" i="1" dirty="0"/>
              <a:t>“Scalable Hierarchical </a:t>
            </a:r>
            <a:r>
              <a:rPr lang="en-GB" sz="1000" b="1" i="1" dirty="0" err="1"/>
              <a:t>NoC</a:t>
            </a:r>
            <a:r>
              <a:rPr lang="en-GB" sz="1000" b="1" i="1" dirty="0"/>
              <a:t> Architecture for Spiking Neural Network Hardware Implementations”</a:t>
            </a:r>
            <a:r>
              <a:rPr lang="en-GB" sz="1000" dirty="0"/>
              <a:t>. IEEE Trans. on Parallel and Distributed Systems. (2013) </a:t>
            </a:r>
            <a:endParaRPr lang="en-GB" altLang="en-US" sz="10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34390" y="25859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494685"/>
              </p:ext>
            </p:extLst>
          </p:nvPr>
        </p:nvGraphicFramePr>
        <p:xfrm>
          <a:off x="1211778" y="2794352"/>
          <a:ext cx="3192463" cy="3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r:id="rId6" imgW="4096241" imgH="4176873" progId="Visio.Drawing.15">
                  <p:embed/>
                </p:oleObj>
              </mc:Choice>
              <mc:Fallback>
                <p:oleObj r:id="rId6" imgW="4096241" imgH="4176873" progId="Visio.Drawing.15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778" y="2794352"/>
                        <a:ext cx="3192463" cy="326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903565"/>
            <a:ext cx="4387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+mj-lt"/>
              </a:rPr>
              <a:t>Hierarchical Astrocyte Network Architecture (</a:t>
            </a:r>
            <a:r>
              <a:rPr lang="en-GB" sz="1800" b="1" dirty="0">
                <a:latin typeface="+mj-lt"/>
              </a:rPr>
              <a:t>HANA</a:t>
            </a:r>
            <a:r>
              <a:rPr lang="en-GB" sz="1800" dirty="0">
                <a:latin typeface="+mj-lt"/>
              </a:rPr>
              <a:t>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21267" y="1274445"/>
            <a:ext cx="2143" cy="47806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" y="1543443"/>
            <a:ext cx="1889240" cy="18250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5966460"/>
            <a:ext cx="1623634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258127" y="6345584"/>
            <a:ext cx="36318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+mj-lt"/>
              </a:rPr>
              <a:t>Martin G J, </a:t>
            </a:r>
            <a:r>
              <a:rPr lang="en-GB" sz="1000" dirty="0">
                <a:latin typeface="+mn-lt"/>
              </a:rPr>
              <a:t>Harkin J, McDaid L et al. "</a:t>
            </a:r>
            <a:r>
              <a:rPr lang="en-GB" sz="1000" b="1" i="1" dirty="0">
                <a:latin typeface="+mn-lt"/>
              </a:rPr>
              <a:t>On-chip communication for neuro-glia networks</a:t>
            </a:r>
            <a:r>
              <a:rPr lang="en-GB" sz="1000" dirty="0">
                <a:latin typeface="+mn-lt"/>
              </a:rPr>
              <a:t>" IET Computers &amp; Digital Techniques, 12(4), pp. 130-138, 7 2018</a:t>
            </a:r>
          </a:p>
        </p:txBody>
      </p:sp>
      <p:sp>
        <p:nvSpPr>
          <p:cNvPr id="15" name="Freeform 14"/>
          <p:cNvSpPr/>
          <p:nvPr/>
        </p:nvSpPr>
        <p:spPr>
          <a:xfrm>
            <a:off x="4080510" y="3140154"/>
            <a:ext cx="1234440" cy="288846"/>
          </a:xfrm>
          <a:custGeom>
            <a:avLst/>
            <a:gdLst>
              <a:gd name="connsiteX0" fmla="*/ 1234440 w 1234440"/>
              <a:gd name="connsiteY0" fmla="*/ 288846 h 288846"/>
              <a:gd name="connsiteX1" fmla="*/ 1154430 w 1234440"/>
              <a:gd name="connsiteY1" fmla="*/ 220266 h 288846"/>
              <a:gd name="connsiteX2" fmla="*/ 1051560 w 1234440"/>
              <a:gd name="connsiteY2" fmla="*/ 140256 h 288846"/>
              <a:gd name="connsiteX3" fmla="*/ 982980 w 1234440"/>
              <a:gd name="connsiteY3" fmla="*/ 117396 h 288846"/>
              <a:gd name="connsiteX4" fmla="*/ 857250 w 1234440"/>
              <a:gd name="connsiteY4" fmla="*/ 60246 h 288846"/>
              <a:gd name="connsiteX5" fmla="*/ 788670 w 1234440"/>
              <a:gd name="connsiteY5" fmla="*/ 48816 h 288846"/>
              <a:gd name="connsiteX6" fmla="*/ 754380 w 1234440"/>
              <a:gd name="connsiteY6" fmla="*/ 37386 h 288846"/>
              <a:gd name="connsiteX7" fmla="*/ 582930 w 1234440"/>
              <a:gd name="connsiteY7" fmla="*/ 25956 h 288846"/>
              <a:gd name="connsiteX8" fmla="*/ 137160 w 1234440"/>
              <a:gd name="connsiteY8" fmla="*/ 25956 h 288846"/>
              <a:gd name="connsiteX9" fmla="*/ 34290 w 1234440"/>
              <a:gd name="connsiteY9" fmla="*/ 60246 h 288846"/>
              <a:gd name="connsiteX10" fmla="*/ 0 w 1234440"/>
              <a:gd name="connsiteY10" fmla="*/ 71676 h 28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440" h="288846">
                <a:moveTo>
                  <a:pt x="1234440" y="288846"/>
                </a:moveTo>
                <a:cubicBezTo>
                  <a:pt x="1114739" y="139220"/>
                  <a:pt x="1244683" y="280435"/>
                  <a:pt x="1154430" y="220266"/>
                </a:cubicBezTo>
                <a:cubicBezTo>
                  <a:pt x="1095257" y="180818"/>
                  <a:pt x="1142862" y="170690"/>
                  <a:pt x="1051560" y="140256"/>
                </a:cubicBezTo>
                <a:cubicBezTo>
                  <a:pt x="1028700" y="132636"/>
                  <a:pt x="1004533" y="128172"/>
                  <a:pt x="982980" y="117396"/>
                </a:cubicBezTo>
                <a:cubicBezTo>
                  <a:pt x="956134" y="103973"/>
                  <a:pt x="897221" y="69129"/>
                  <a:pt x="857250" y="60246"/>
                </a:cubicBezTo>
                <a:cubicBezTo>
                  <a:pt x="834627" y="55219"/>
                  <a:pt x="811293" y="53843"/>
                  <a:pt x="788670" y="48816"/>
                </a:cubicBezTo>
                <a:cubicBezTo>
                  <a:pt x="776909" y="46202"/>
                  <a:pt x="766355" y="38717"/>
                  <a:pt x="754380" y="37386"/>
                </a:cubicBezTo>
                <a:cubicBezTo>
                  <a:pt x="697453" y="31061"/>
                  <a:pt x="640080" y="29766"/>
                  <a:pt x="582930" y="25956"/>
                </a:cubicBezTo>
                <a:cubicBezTo>
                  <a:pt x="414545" y="-16140"/>
                  <a:pt x="495537" y="-267"/>
                  <a:pt x="137160" y="25956"/>
                </a:cubicBezTo>
                <a:lnTo>
                  <a:pt x="34290" y="60246"/>
                </a:lnTo>
                <a:lnTo>
                  <a:pt x="0" y="71676"/>
                </a:lnTo>
              </a:path>
            </a:pathLst>
          </a:custGeom>
          <a:noFill/>
          <a:ln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564856" y="1739237"/>
            <a:ext cx="125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10</a:t>
            </a:r>
            <a:r>
              <a:rPr lang="en-GB" sz="1800" baseline="30000" dirty="0">
                <a:latin typeface="+mj-lt"/>
              </a:rPr>
              <a:t>-3</a:t>
            </a:r>
            <a:r>
              <a:rPr lang="en-GB" sz="1800" dirty="0">
                <a:latin typeface="+mj-lt"/>
              </a:rPr>
              <a:t> sec. timescale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33383" y="1739236"/>
            <a:ext cx="125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10</a:t>
            </a:r>
            <a:r>
              <a:rPr lang="en-GB" sz="1800" baseline="30000" dirty="0">
                <a:latin typeface="+mj-lt"/>
              </a:rPr>
              <a:t>1</a:t>
            </a:r>
            <a:r>
              <a:rPr lang="en-GB" sz="1800" dirty="0">
                <a:latin typeface="+mj-lt"/>
              </a:rPr>
              <a:t> sec. timescale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55A1F9A-F301-4F07-932B-4FA4D9A369AA}"/>
              </a:ext>
            </a:extLst>
          </p:cNvPr>
          <p:cNvSpPr/>
          <p:nvPr/>
        </p:nvSpPr>
        <p:spPr>
          <a:xfrm>
            <a:off x="1477818" y="2960891"/>
            <a:ext cx="295625" cy="391909"/>
          </a:xfrm>
          <a:custGeom>
            <a:avLst/>
            <a:gdLst>
              <a:gd name="connsiteX0" fmla="*/ 230909 w 295625"/>
              <a:gd name="connsiteY0" fmla="*/ 40927 h 391909"/>
              <a:gd name="connsiteX1" fmla="*/ 55418 w 295625"/>
              <a:gd name="connsiteY1" fmla="*/ 13218 h 391909"/>
              <a:gd name="connsiteX2" fmla="*/ 0 w 295625"/>
              <a:gd name="connsiteY2" fmla="*/ 68636 h 391909"/>
              <a:gd name="connsiteX3" fmla="*/ 27709 w 295625"/>
              <a:gd name="connsiteY3" fmla="*/ 281073 h 391909"/>
              <a:gd name="connsiteX4" fmla="*/ 46182 w 295625"/>
              <a:gd name="connsiteY4" fmla="*/ 336491 h 391909"/>
              <a:gd name="connsiteX5" fmla="*/ 101600 w 295625"/>
              <a:gd name="connsiteY5" fmla="*/ 391909 h 391909"/>
              <a:gd name="connsiteX6" fmla="*/ 221673 w 295625"/>
              <a:gd name="connsiteY6" fmla="*/ 382673 h 391909"/>
              <a:gd name="connsiteX7" fmla="*/ 258618 w 295625"/>
              <a:gd name="connsiteY7" fmla="*/ 327254 h 391909"/>
              <a:gd name="connsiteX8" fmla="*/ 277091 w 295625"/>
              <a:gd name="connsiteY8" fmla="*/ 299545 h 391909"/>
              <a:gd name="connsiteX9" fmla="*/ 295564 w 295625"/>
              <a:gd name="connsiteY9" fmla="*/ 244127 h 391909"/>
              <a:gd name="connsiteX10" fmla="*/ 277091 w 295625"/>
              <a:gd name="connsiteY10" fmla="*/ 50164 h 391909"/>
              <a:gd name="connsiteX11" fmla="*/ 230909 w 295625"/>
              <a:gd name="connsiteY11" fmla="*/ 40927 h 39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5625" h="391909">
                <a:moveTo>
                  <a:pt x="230909" y="40927"/>
                </a:moveTo>
                <a:cubicBezTo>
                  <a:pt x="193964" y="34769"/>
                  <a:pt x="168304" y="-26292"/>
                  <a:pt x="55418" y="13218"/>
                </a:cubicBezTo>
                <a:cubicBezTo>
                  <a:pt x="30760" y="21848"/>
                  <a:pt x="0" y="68636"/>
                  <a:pt x="0" y="68636"/>
                </a:cubicBezTo>
                <a:cubicBezTo>
                  <a:pt x="6413" y="164824"/>
                  <a:pt x="487" y="199409"/>
                  <a:pt x="27709" y="281073"/>
                </a:cubicBezTo>
                <a:cubicBezTo>
                  <a:pt x="33867" y="299546"/>
                  <a:pt x="32413" y="322722"/>
                  <a:pt x="46182" y="336491"/>
                </a:cubicBezTo>
                <a:lnTo>
                  <a:pt x="101600" y="391909"/>
                </a:lnTo>
                <a:lnTo>
                  <a:pt x="221673" y="382673"/>
                </a:lnTo>
                <a:cubicBezTo>
                  <a:pt x="242202" y="374220"/>
                  <a:pt x="246303" y="345727"/>
                  <a:pt x="258618" y="327254"/>
                </a:cubicBezTo>
                <a:lnTo>
                  <a:pt x="277091" y="299545"/>
                </a:lnTo>
                <a:cubicBezTo>
                  <a:pt x="283249" y="281072"/>
                  <a:pt x="296644" y="263569"/>
                  <a:pt x="295564" y="244127"/>
                </a:cubicBezTo>
                <a:cubicBezTo>
                  <a:pt x="290714" y="156825"/>
                  <a:pt x="303014" y="114974"/>
                  <a:pt x="277091" y="50164"/>
                </a:cubicBezTo>
                <a:cubicBezTo>
                  <a:pt x="274534" y="43772"/>
                  <a:pt x="267854" y="47085"/>
                  <a:pt x="230909" y="40927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C83305-7C54-42AD-B5CB-8EC5C6058575}"/>
              </a:ext>
            </a:extLst>
          </p:cNvPr>
          <p:cNvSpPr/>
          <p:nvPr/>
        </p:nvSpPr>
        <p:spPr>
          <a:xfrm>
            <a:off x="1708727" y="2447636"/>
            <a:ext cx="1025272" cy="489528"/>
          </a:xfrm>
          <a:custGeom>
            <a:avLst/>
            <a:gdLst>
              <a:gd name="connsiteX0" fmla="*/ 0 w 1025272"/>
              <a:gd name="connsiteY0" fmla="*/ 489528 h 489528"/>
              <a:gd name="connsiteX1" fmla="*/ 92364 w 1025272"/>
              <a:gd name="connsiteY1" fmla="*/ 443346 h 489528"/>
              <a:gd name="connsiteX2" fmla="*/ 129309 w 1025272"/>
              <a:gd name="connsiteY2" fmla="*/ 406400 h 489528"/>
              <a:gd name="connsiteX3" fmla="*/ 157018 w 1025272"/>
              <a:gd name="connsiteY3" fmla="*/ 369455 h 489528"/>
              <a:gd name="connsiteX4" fmla="*/ 193964 w 1025272"/>
              <a:gd name="connsiteY4" fmla="*/ 341746 h 489528"/>
              <a:gd name="connsiteX5" fmla="*/ 212437 w 1025272"/>
              <a:gd name="connsiteY5" fmla="*/ 314037 h 489528"/>
              <a:gd name="connsiteX6" fmla="*/ 240146 w 1025272"/>
              <a:gd name="connsiteY6" fmla="*/ 286328 h 489528"/>
              <a:gd name="connsiteX7" fmla="*/ 286328 w 1025272"/>
              <a:gd name="connsiteY7" fmla="*/ 230909 h 489528"/>
              <a:gd name="connsiteX8" fmla="*/ 323273 w 1025272"/>
              <a:gd name="connsiteY8" fmla="*/ 212437 h 489528"/>
              <a:gd name="connsiteX9" fmla="*/ 397164 w 1025272"/>
              <a:gd name="connsiteY9" fmla="*/ 138546 h 489528"/>
              <a:gd name="connsiteX10" fmla="*/ 452582 w 1025272"/>
              <a:gd name="connsiteY10" fmla="*/ 73891 h 489528"/>
              <a:gd name="connsiteX11" fmla="*/ 480291 w 1025272"/>
              <a:gd name="connsiteY11" fmla="*/ 64655 h 489528"/>
              <a:gd name="connsiteX12" fmla="*/ 554182 w 1025272"/>
              <a:gd name="connsiteY12" fmla="*/ 27709 h 489528"/>
              <a:gd name="connsiteX13" fmla="*/ 628073 w 1025272"/>
              <a:gd name="connsiteY13" fmla="*/ 0 h 489528"/>
              <a:gd name="connsiteX14" fmla="*/ 785091 w 1025272"/>
              <a:gd name="connsiteY14" fmla="*/ 9237 h 489528"/>
              <a:gd name="connsiteX15" fmla="*/ 822037 w 1025272"/>
              <a:gd name="connsiteY15" fmla="*/ 18473 h 489528"/>
              <a:gd name="connsiteX16" fmla="*/ 840509 w 1025272"/>
              <a:gd name="connsiteY16" fmla="*/ 46182 h 489528"/>
              <a:gd name="connsiteX17" fmla="*/ 868218 w 1025272"/>
              <a:gd name="connsiteY17" fmla="*/ 64655 h 489528"/>
              <a:gd name="connsiteX18" fmla="*/ 914400 w 1025272"/>
              <a:gd name="connsiteY18" fmla="*/ 120073 h 489528"/>
              <a:gd name="connsiteX19" fmla="*/ 942109 w 1025272"/>
              <a:gd name="connsiteY19" fmla="*/ 129309 h 489528"/>
              <a:gd name="connsiteX20" fmla="*/ 951346 w 1025272"/>
              <a:gd name="connsiteY20" fmla="*/ 157019 h 489528"/>
              <a:gd name="connsiteX21" fmla="*/ 969818 w 1025272"/>
              <a:gd name="connsiteY21" fmla="*/ 184728 h 489528"/>
              <a:gd name="connsiteX22" fmla="*/ 979055 w 1025272"/>
              <a:gd name="connsiteY22" fmla="*/ 221673 h 489528"/>
              <a:gd name="connsiteX23" fmla="*/ 997528 w 1025272"/>
              <a:gd name="connsiteY23" fmla="*/ 249382 h 489528"/>
              <a:gd name="connsiteX24" fmla="*/ 1025237 w 1025272"/>
              <a:gd name="connsiteY24" fmla="*/ 286328 h 48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25272" h="489528">
                <a:moveTo>
                  <a:pt x="0" y="489528"/>
                </a:moveTo>
                <a:cubicBezTo>
                  <a:pt x="30788" y="474134"/>
                  <a:pt x="68024" y="467686"/>
                  <a:pt x="92364" y="443346"/>
                </a:cubicBezTo>
                <a:cubicBezTo>
                  <a:pt x="104679" y="431031"/>
                  <a:pt x="117840" y="419507"/>
                  <a:pt x="129309" y="406400"/>
                </a:cubicBezTo>
                <a:cubicBezTo>
                  <a:pt x="139446" y="394815"/>
                  <a:pt x="146133" y="380340"/>
                  <a:pt x="157018" y="369455"/>
                </a:cubicBezTo>
                <a:cubicBezTo>
                  <a:pt x="167903" y="358570"/>
                  <a:pt x="183079" y="352631"/>
                  <a:pt x="193964" y="341746"/>
                </a:cubicBezTo>
                <a:cubicBezTo>
                  <a:pt x="201813" y="333897"/>
                  <a:pt x="205330" y="322565"/>
                  <a:pt x="212437" y="314037"/>
                </a:cubicBezTo>
                <a:cubicBezTo>
                  <a:pt x="220799" y="304002"/>
                  <a:pt x="231784" y="296363"/>
                  <a:pt x="240146" y="286328"/>
                </a:cubicBezTo>
                <a:cubicBezTo>
                  <a:pt x="263975" y="257733"/>
                  <a:pt x="252992" y="254721"/>
                  <a:pt x="286328" y="230909"/>
                </a:cubicBezTo>
                <a:cubicBezTo>
                  <a:pt x="297532" y="222906"/>
                  <a:pt x="310958" y="218594"/>
                  <a:pt x="323273" y="212437"/>
                </a:cubicBezTo>
                <a:cubicBezTo>
                  <a:pt x="347903" y="187807"/>
                  <a:pt x="376265" y="166412"/>
                  <a:pt x="397164" y="138546"/>
                </a:cubicBezTo>
                <a:cubicBezTo>
                  <a:pt x="409969" y="121473"/>
                  <a:pt x="433284" y="86756"/>
                  <a:pt x="452582" y="73891"/>
                </a:cubicBezTo>
                <a:cubicBezTo>
                  <a:pt x="460683" y="68491"/>
                  <a:pt x="471055" y="67734"/>
                  <a:pt x="480291" y="64655"/>
                </a:cubicBezTo>
                <a:cubicBezTo>
                  <a:pt x="562343" y="3117"/>
                  <a:pt x="473482" y="62295"/>
                  <a:pt x="554182" y="27709"/>
                </a:cubicBezTo>
                <a:cubicBezTo>
                  <a:pt x="637421" y="-7965"/>
                  <a:pt x="510947" y="23427"/>
                  <a:pt x="628073" y="0"/>
                </a:cubicBezTo>
                <a:cubicBezTo>
                  <a:pt x="680412" y="3079"/>
                  <a:pt x="732897" y="4266"/>
                  <a:pt x="785091" y="9237"/>
                </a:cubicBezTo>
                <a:cubicBezTo>
                  <a:pt x="797728" y="10441"/>
                  <a:pt x="811475" y="11432"/>
                  <a:pt x="822037" y="18473"/>
                </a:cubicBezTo>
                <a:cubicBezTo>
                  <a:pt x="831273" y="24630"/>
                  <a:pt x="832660" y="38333"/>
                  <a:pt x="840509" y="46182"/>
                </a:cubicBezTo>
                <a:cubicBezTo>
                  <a:pt x="848358" y="54032"/>
                  <a:pt x="858982" y="58497"/>
                  <a:pt x="868218" y="64655"/>
                </a:cubicBezTo>
                <a:cubicBezTo>
                  <a:pt x="881849" y="85100"/>
                  <a:pt x="893066" y="105850"/>
                  <a:pt x="914400" y="120073"/>
                </a:cubicBezTo>
                <a:cubicBezTo>
                  <a:pt x="922501" y="125473"/>
                  <a:pt x="932873" y="126230"/>
                  <a:pt x="942109" y="129309"/>
                </a:cubicBezTo>
                <a:cubicBezTo>
                  <a:pt x="945188" y="138546"/>
                  <a:pt x="946992" y="148311"/>
                  <a:pt x="951346" y="157019"/>
                </a:cubicBezTo>
                <a:cubicBezTo>
                  <a:pt x="956310" y="166948"/>
                  <a:pt x="965445" y="174525"/>
                  <a:pt x="969818" y="184728"/>
                </a:cubicBezTo>
                <a:cubicBezTo>
                  <a:pt x="974818" y="196396"/>
                  <a:pt x="974054" y="210005"/>
                  <a:pt x="979055" y="221673"/>
                </a:cubicBezTo>
                <a:cubicBezTo>
                  <a:pt x="983428" y="231876"/>
                  <a:pt x="990421" y="240854"/>
                  <a:pt x="997528" y="249382"/>
                </a:cubicBezTo>
                <a:cubicBezTo>
                  <a:pt x="1027414" y="285245"/>
                  <a:pt x="1025237" y="262620"/>
                  <a:pt x="1025237" y="286328"/>
                </a:cubicBezTo>
              </a:path>
            </a:pathLst>
          </a:custGeom>
          <a:noFill/>
          <a:ln w="31750" cmpd="sng">
            <a:solidFill>
              <a:srgbClr val="FFC0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D9EF298-106E-4A27-88F2-3F16E43C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8" y="161925"/>
            <a:ext cx="9024937" cy="666750"/>
          </a:xfrm>
        </p:spPr>
        <p:txBody>
          <a:bodyPr/>
          <a:lstStyle/>
          <a:p>
            <a:pPr algn="ctr" eaLnBrk="1" hangingPunct="1"/>
            <a:r>
              <a:rPr lang="en-GB" altLang="zh-CN" b="1" dirty="0">
                <a:latin typeface="+mj-lt"/>
                <a:cs typeface="+mj-cs"/>
              </a:rPr>
              <a:t>NoC for Brain Info. Communication?</a:t>
            </a:r>
            <a:endParaRPr lang="en-GB" altLang="en-US" b="1" dirty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363654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2120" y="1627918"/>
            <a:ext cx="3011357" cy="1865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0022" y="3508450"/>
            <a:ext cx="4037303" cy="3022693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34401" y="890147"/>
            <a:ext cx="42705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800" dirty="0"/>
              <a:t>Hierarchical NoC (</a:t>
            </a:r>
            <a:r>
              <a:rPr lang="en-GB" sz="1800" b="1" dirty="0"/>
              <a:t>H-NoC</a:t>
            </a:r>
            <a:r>
              <a:rPr lang="en-GB" sz="1800" dirty="0"/>
              <a:t>) for spiking neural network: Neuron, Tile &amp; Cluster levels.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966210" y="6442502"/>
            <a:ext cx="518731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00" dirty="0"/>
              <a:t>Carrillo, S., Harkin, J., McDaid, et. al: </a:t>
            </a:r>
            <a:r>
              <a:rPr lang="en-GB" sz="1000" b="1" i="1" dirty="0"/>
              <a:t>“Scalable Hierarchical </a:t>
            </a:r>
            <a:r>
              <a:rPr lang="en-GB" sz="1000" b="1" i="1" dirty="0" err="1"/>
              <a:t>NoC</a:t>
            </a:r>
            <a:r>
              <a:rPr lang="en-GB" sz="1000" b="1" i="1" dirty="0"/>
              <a:t> Architecture for Spiking Neural Network Hardware Implementations”</a:t>
            </a:r>
            <a:r>
              <a:rPr lang="en-GB" sz="1000" dirty="0"/>
              <a:t>. IEEE Trans. on Parallel and Distributed Systems. (2013) </a:t>
            </a:r>
            <a:endParaRPr lang="en-GB" altLang="en-US" sz="10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34390" y="25859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211778" y="2794352"/>
          <a:ext cx="3192463" cy="3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r:id="rId6" imgW="4096241" imgH="4176873" progId="Visio.Drawing.15">
                  <p:embed/>
                </p:oleObj>
              </mc:Choice>
              <mc:Fallback>
                <p:oleObj r:id="rId6" imgW="4096241" imgH="4176873" progId="Visio.Drawing.15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778" y="2794352"/>
                        <a:ext cx="3192463" cy="326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903565"/>
            <a:ext cx="4387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+mj-lt"/>
              </a:rPr>
              <a:t>Hierarchical Astrocyte Network Architecture (</a:t>
            </a:r>
            <a:r>
              <a:rPr lang="en-GB" sz="1800" b="1" dirty="0">
                <a:latin typeface="+mj-lt"/>
              </a:rPr>
              <a:t>HANA</a:t>
            </a:r>
            <a:r>
              <a:rPr lang="en-GB" sz="1800" dirty="0">
                <a:latin typeface="+mj-lt"/>
              </a:rPr>
              <a:t>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21267" y="1274445"/>
            <a:ext cx="2143" cy="47806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" y="1543443"/>
            <a:ext cx="1889240" cy="18250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5966460"/>
            <a:ext cx="1623634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/>
          <p:cNvSpPr/>
          <p:nvPr/>
        </p:nvSpPr>
        <p:spPr>
          <a:xfrm>
            <a:off x="4080510" y="3140154"/>
            <a:ext cx="1234440" cy="288846"/>
          </a:xfrm>
          <a:custGeom>
            <a:avLst/>
            <a:gdLst>
              <a:gd name="connsiteX0" fmla="*/ 1234440 w 1234440"/>
              <a:gd name="connsiteY0" fmla="*/ 288846 h 288846"/>
              <a:gd name="connsiteX1" fmla="*/ 1154430 w 1234440"/>
              <a:gd name="connsiteY1" fmla="*/ 220266 h 288846"/>
              <a:gd name="connsiteX2" fmla="*/ 1051560 w 1234440"/>
              <a:gd name="connsiteY2" fmla="*/ 140256 h 288846"/>
              <a:gd name="connsiteX3" fmla="*/ 982980 w 1234440"/>
              <a:gd name="connsiteY3" fmla="*/ 117396 h 288846"/>
              <a:gd name="connsiteX4" fmla="*/ 857250 w 1234440"/>
              <a:gd name="connsiteY4" fmla="*/ 60246 h 288846"/>
              <a:gd name="connsiteX5" fmla="*/ 788670 w 1234440"/>
              <a:gd name="connsiteY5" fmla="*/ 48816 h 288846"/>
              <a:gd name="connsiteX6" fmla="*/ 754380 w 1234440"/>
              <a:gd name="connsiteY6" fmla="*/ 37386 h 288846"/>
              <a:gd name="connsiteX7" fmla="*/ 582930 w 1234440"/>
              <a:gd name="connsiteY7" fmla="*/ 25956 h 288846"/>
              <a:gd name="connsiteX8" fmla="*/ 137160 w 1234440"/>
              <a:gd name="connsiteY8" fmla="*/ 25956 h 288846"/>
              <a:gd name="connsiteX9" fmla="*/ 34290 w 1234440"/>
              <a:gd name="connsiteY9" fmla="*/ 60246 h 288846"/>
              <a:gd name="connsiteX10" fmla="*/ 0 w 1234440"/>
              <a:gd name="connsiteY10" fmla="*/ 71676 h 28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440" h="288846">
                <a:moveTo>
                  <a:pt x="1234440" y="288846"/>
                </a:moveTo>
                <a:cubicBezTo>
                  <a:pt x="1114739" y="139220"/>
                  <a:pt x="1244683" y="280435"/>
                  <a:pt x="1154430" y="220266"/>
                </a:cubicBezTo>
                <a:cubicBezTo>
                  <a:pt x="1095257" y="180818"/>
                  <a:pt x="1142862" y="170690"/>
                  <a:pt x="1051560" y="140256"/>
                </a:cubicBezTo>
                <a:cubicBezTo>
                  <a:pt x="1028700" y="132636"/>
                  <a:pt x="1004533" y="128172"/>
                  <a:pt x="982980" y="117396"/>
                </a:cubicBezTo>
                <a:cubicBezTo>
                  <a:pt x="956134" y="103973"/>
                  <a:pt x="897221" y="69129"/>
                  <a:pt x="857250" y="60246"/>
                </a:cubicBezTo>
                <a:cubicBezTo>
                  <a:pt x="834627" y="55219"/>
                  <a:pt x="811293" y="53843"/>
                  <a:pt x="788670" y="48816"/>
                </a:cubicBezTo>
                <a:cubicBezTo>
                  <a:pt x="776909" y="46202"/>
                  <a:pt x="766355" y="38717"/>
                  <a:pt x="754380" y="37386"/>
                </a:cubicBezTo>
                <a:cubicBezTo>
                  <a:pt x="697453" y="31061"/>
                  <a:pt x="640080" y="29766"/>
                  <a:pt x="582930" y="25956"/>
                </a:cubicBezTo>
                <a:cubicBezTo>
                  <a:pt x="414545" y="-16140"/>
                  <a:pt x="495537" y="-267"/>
                  <a:pt x="137160" y="25956"/>
                </a:cubicBezTo>
                <a:lnTo>
                  <a:pt x="34290" y="60246"/>
                </a:lnTo>
                <a:lnTo>
                  <a:pt x="0" y="71676"/>
                </a:lnTo>
              </a:path>
            </a:pathLst>
          </a:custGeom>
          <a:noFill/>
          <a:ln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564856" y="1739237"/>
            <a:ext cx="125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10</a:t>
            </a:r>
            <a:r>
              <a:rPr lang="en-GB" sz="1800" baseline="30000" dirty="0">
                <a:latin typeface="+mj-lt"/>
              </a:rPr>
              <a:t>-3</a:t>
            </a:r>
            <a:r>
              <a:rPr lang="en-GB" sz="1800" dirty="0">
                <a:latin typeface="+mj-lt"/>
              </a:rPr>
              <a:t> sec. timescale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33383" y="1739236"/>
            <a:ext cx="125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10</a:t>
            </a:r>
            <a:r>
              <a:rPr lang="en-GB" sz="1800" baseline="30000" dirty="0">
                <a:latin typeface="+mj-lt"/>
              </a:rPr>
              <a:t>1</a:t>
            </a:r>
            <a:r>
              <a:rPr lang="en-GB" sz="1800" dirty="0">
                <a:latin typeface="+mj-lt"/>
              </a:rPr>
              <a:t> sec. timescale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55A1F9A-F301-4F07-932B-4FA4D9A369AA}"/>
              </a:ext>
            </a:extLst>
          </p:cNvPr>
          <p:cNvSpPr/>
          <p:nvPr/>
        </p:nvSpPr>
        <p:spPr>
          <a:xfrm>
            <a:off x="1477818" y="2960891"/>
            <a:ext cx="295625" cy="391909"/>
          </a:xfrm>
          <a:custGeom>
            <a:avLst/>
            <a:gdLst>
              <a:gd name="connsiteX0" fmla="*/ 230909 w 295625"/>
              <a:gd name="connsiteY0" fmla="*/ 40927 h 391909"/>
              <a:gd name="connsiteX1" fmla="*/ 55418 w 295625"/>
              <a:gd name="connsiteY1" fmla="*/ 13218 h 391909"/>
              <a:gd name="connsiteX2" fmla="*/ 0 w 295625"/>
              <a:gd name="connsiteY2" fmla="*/ 68636 h 391909"/>
              <a:gd name="connsiteX3" fmla="*/ 27709 w 295625"/>
              <a:gd name="connsiteY3" fmla="*/ 281073 h 391909"/>
              <a:gd name="connsiteX4" fmla="*/ 46182 w 295625"/>
              <a:gd name="connsiteY4" fmla="*/ 336491 h 391909"/>
              <a:gd name="connsiteX5" fmla="*/ 101600 w 295625"/>
              <a:gd name="connsiteY5" fmla="*/ 391909 h 391909"/>
              <a:gd name="connsiteX6" fmla="*/ 221673 w 295625"/>
              <a:gd name="connsiteY6" fmla="*/ 382673 h 391909"/>
              <a:gd name="connsiteX7" fmla="*/ 258618 w 295625"/>
              <a:gd name="connsiteY7" fmla="*/ 327254 h 391909"/>
              <a:gd name="connsiteX8" fmla="*/ 277091 w 295625"/>
              <a:gd name="connsiteY8" fmla="*/ 299545 h 391909"/>
              <a:gd name="connsiteX9" fmla="*/ 295564 w 295625"/>
              <a:gd name="connsiteY9" fmla="*/ 244127 h 391909"/>
              <a:gd name="connsiteX10" fmla="*/ 277091 w 295625"/>
              <a:gd name="connsiteY10" fmla="*/ 50164 h 391909"/>
              <a:gd name="connsiteX11" fmla="*/ 230909 w 295625"/>
              <a:gd name="connsiteY11" fmla="*/ 40927 h 39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5625" h="391909">
                <a:moveTo>
                  <a:pt x="230909" y="40927"/>
                </a:moveTo>
                <a:cubicBezTo>
                  <a:pt x="193964" y="34769"/>
                  <a:pt x="168304" y="-26292"/>
                  <a:pt x="55418" y="13218"/>
                </a:cubicBezTo>
                <a:cubicBezTo>
                  <a:pt x="30760" y="21848"/>
                  <a:pt x="0" y="68636"/>
                  <a:pt x="0" y="68636"/>
                </a:cubicBezTo>
                <a:cubicBezTo>
                  <a:pt x="6413" y="164824"/>
                  <a:pt x="487" y="199409"/>
                  <a:pt x="27709" y="281073"/>
                </a:cubicBezTo>
                <a:cubicBezTo>
                  <a:pt x="33867" y="299546"/>
                  <a:pt x="32413" y="322722"/>
                  <a:pt x="46182" y="336491"/>
                </a:cubicBezTo>
                <a:lnTo>
                  <a:pt x="101600" y="391909"/>
                </a:lnTo>
                <a:lnTo>
                  <a:pt x="221673" y="382673"/>
                </a:lnTo>
                <a:cubicBezTo>
                  <a:pt x="242202" y="374220"/>
                  <a:pt x="246303" y="345727"/>
                  <a:pt x="258618" y="327254"/>
                </a:cubicBezTo>
                <a:lnTo>
                  <a:pt x="277091" y="299545"/>
                </a:lnTo>
                <a:cubicBezTo>
                  <a:pt x="283249" y="281072"/>
                  <a:pt x="296644" y="263569"/>
                  <a:pt x="295564" y="244127"/>
                </a:cubicBezTo>
                <a:cubicBezTo>
                  <a:pt x="290714" y="156825"/>
                  <a:pt x="303014" y="114974"/>
                  <a:pt x="277091" y="50164"/>
                </a:cubicBezTo>
                <a:cubicBezTo>
                  <a:pt x="274534" y="43772"/>
                  <a:pt x="267854" y="47085"/>
                  <a:pt x="230909" y="40927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C83305-7C54-42AD-B5CB-8EC5C6058575}"/>
              </a:ext>
            </a:extLst>
          </p:cNvPr>
          <p:cNvSpPr/>
          <p:nvPr/>
        </p:nvSpPr>
        <p:spPr>
          <a:xfrm>
            <a:off x="1708727" y="2447636"/>
            <a:ext cx="1025272" cy="489528"/>
          </a:xfrm>
          <a:custGeom>
            <a:avLst/>
            <a:gdLst>
              <a:gd name="connsiteX0" fmla="*/ 0 w 1025272"/>
              <a:gd name="connsiteY0" fmla="*/ 489528 h 489528"/>
              <a:gd name="connsiteX1" fmla="*/ 92364 w 1025272"/>
              <a:gd name="connsiteY1" fmla="*/ 443346 h 489528"/>
              <a:gd name="connsiteX2" fmla="*/ 129309 w 1025272"/>
              <a:gd name="connsiteY2" fmla="*/ 406400 h 489528"/>
              <a:gd name="connsiteX3" fmla="*/ 157018 w 1025272"/>
              <a:gd name="connsiteY3" fmla="*/ 369455 h 489528"/>
              <a:gd name="connsiteX4" fmla="*/ 193964 w 1025272"/>
              <a:gd name="connsiteY4" fmla="*/ 341746 h 489528"/>
              <a:gd name="connsiteX5" fmla="*/ 212437 w 1025272"/>
              <a:gd name="connsiteY5" fmla="*/ 314037 h 489528"/>
              <a:gd name="connsiteX6" fmla="*/ 240146 w 1025272"/>
              <a:gd name="connsiteY6" fmla="*/ 286328 h 489528"/>
              <a:gd name="connsiteX7" fmla="*/ 286328 w 1025272"/>
              <a:gd name="connsiteY7" fmla="*/ 230909 h 489528"/>
              <a:gd name="connsiteX8" fmla="*/ 323273 w 1025272"/>
              <a:gd name="connsiteY8" fmla="*/ 212437 h 489528"/>
              <a:gd name="connsiteX9" fmla="*/ 397164 w 1025272"/>
              <a:gd name="connsiteY9" fmla="*/ 138546 h 489528"/>
              <a:gd name="connsiteX10" fmla="*/ 452582 w 1025272"/>
              <a:gd name="connsiteY10" fmla="*/ 73891 h 489528"/>
              <a:gd name="connsiteX11" fmla="*/ 480291 w 1025272"/>
              <a:gd name="connsiteY11" fmla="*/ 64655 h 489528"/>
              <a:gd name="connsiteX12" fmla="*/ 554182 w 1025272"/>
              <a:gd name="connsiteY12" fmla="*/ 27709 h 489528"/>
              <a:gd name="connsiteX13" fmla="*/ 628073 w 1025272"/>
              <a:gd name="connsiteY13" fmla="*/ 0 h 489528"/>
              <a:gd name="connsiteX14" fmla="*/ 785091 w 1025272"/>
              <a:gd name="connsiteY14" fmla="*/ 9237 h 489528"/>
              <a:gd name="connsiteX15" fmla="*/ 822037 w 1025272"/>
              <a:gd name="connsiteY15" fmla="*/ 18473 h 489528"/>
              <a:gd name="connsiteX16" fmla="*/ 840509 w 1025272"/>
              <a:gd name="connsiteY16" fmla="*/ 46182 h 489528"/>
              <a:gd name="connsiteX17" fmla="*/ 868218 w 1025272"/>
              <a:gd name="connsiteY17" fmla="*/ 64655 h 489528"/>
              <a:gd name="connsiteX18" fmla="*/ 914400 w 1025272"/>
              <a:gd name="connsiteY18" fmla="*/ 120073 h 489528"/>
              <a:gd name="connsiteX19" fmla="*/ 942109 w 1025272"/>
              <a:gd name="connsiteY19" fmla="*/ 129309 h 489528"/>
              <a:gd name="connsiteX20" fmla="*/ 951346 w 1025272"/>
              <a:gd name="connsiteY20" fmla="*/ 157019 h 489528"/>
              <a:gd name="connsiteX21" fmla="*/ 969818 w 1025272"/>
              <a:gd name="connsiteY21" fmla="*/ 184728 h 489528"/>
              <a:gd name="connsiteX22" fmla="*/ 979055 w 1025272"/>
              <a:gd name="connsiteY22" fmla="*/ 221673 h 489528"/>
              <a:gd name="connsiteX23" fmla="*/ 997528 w 1025272"/>
              <a:gd name="connsiteY23" fmla="*/ 249382 h 489528"/>
              <a:gd name="connsiteX24" fmla="*/ 1025237 w 1025272"/>
              <a:gd name="connsiteY24" fmla="*/ 286328 h 48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25272" h="489528">
                <a:moveTo>
                  <a:pt x="0" y="489528"/>
                </a:moveTo>
                <a:cubicBezTo>
                  <a:pt x="30788" y="474134"/>
                  <a:pt x="68024" y="467686"/>
                  <a:pt x="92364" y="443346"/>
                </a:cubicBezTo>
                <a:cubicBezTo>
                  <a:pt x="104679" y="431031"/>
                  <a:pt x="117840" y="419507"/>
                  <a:pt x="129309" y="406400"/>
                </a:cubicBezTo>
                <a:cubicBezTo>
                  <a:pt x="139446" y="394815"/>
                  <a:pt x="146133" y="380340"/>
                  <a:pt x="157018" y="369455"/>
                </a:cubicBezTo>
                <a:cubicBezTo>
                  <a:pt x="167903" y="358570"/>
                  <a:pt x="183079" y="352631"/>
                  <a:pt x="193964" y="341746"/>
                </a:cubicBezTo>
                <a:cubicBezTo>
                  <a:pt x="201813" y="333897"/>
                  <a:pt x="205330" y="322565"/>
                  <a:pt x="212437" y="314037"/>
                </a:cubicBezTo>
                <a:cubicBezTo>
                  <a:pt x="220799" y="304002"/>
                  <a:pt x="231784" y="296363"/>
                  <a:pt x="240146" y="286328"/>
                </a:cubicBezTo>
                <a:cubicBezTo>
                  <a:pt x="263975" y="257733"/>
                  <a:pt x="252992" y="254721"/>
                  <a:pt x="286328" y="230909"/>
                </a:cubicBezTo>
                <a:cubicBezTo>
                  <a:pt x="297532" y="222906"/>
                  <a:pt x="310958" y="218594"/>
                  <a:pt x="323273" y="212437"/>
                </a:cubicBezTo>
                <a:cubicBezTo>
                  <a:pt x="347903" y="187807"/>
                  <a:pt x="376265" y="166412"/>
                  <a:pt x="397164" y="138546"/>
                </a:cubicBezTo>
                <a:cubicBezTo>
                  <a:pt x="409969" y="121473"/>
                  <a:pt x="433284" y="86756"/>
                  <a:pt x="452582" y="73891"/>
                </a:cubicBezTo>
                <a:cubicBezTo>
                  <a:pt x="460683" y="68491"/>
                  <a:pt x="471055" y="67734"/>
                  <a:pt x="480291" y="64655"/>
                </a:cubicBezTo>
                <a:cubicBezTo>
                  <a:pt x="562343" y="3117"/>
                  <a:pt x="473482" y="62295"/>
                  <a:pt x="554182" y="27709"/>
                </a:cubicBezTo>
                <a:cubicBezTo>
                  <a:pt x="637421" y="-7965"/>
                  <a:pt x="510947" y="23427"/>
                  <a:pt x="628073" y="0"/>
                </a:cubicBezTo>
                <a:cubicBezTo>
                  <a:pt x="680412" y="3079"/>
                  <a:pt x="732897" y="4266"/>
                  <a:pt x="785091" y="9237"/>
                </a:cubicBezTo>
                <a:cubicBezTo>
                  <a:pt x="797728" y="10441"/>
                  <a:pt x="811475" y="11432"/>
                  <a:pt x="822037" y="18473"/>
                </a:cubicBezTo>
                <a:cubicBezTo>
                  <a:pt x="831273" y="24630"/>
                  <a:pt x="832660" y="38333"/>
                  <a:pt x="840509" y="46182"/>
                </a:cubicBezTo>
                <a:cubicBezTo>
                  <a:pt x="848358" y="54032"/>
                  <a:pt x="858982" y="58497"/>
                  <a:pt x="868218" y="64655"/>
                </a:cubicBezTo>
                <a:cubicBezTo>
                  <a:pt x="881849" y="85100"/>
                  <a:pt x="893066" y="105850"/>
                  <a:pt x="914400" y="120073"/>
                </a:cubicBezTo>
                <a:cubicBezTo>
                  <a:pt x="922501" y="125473"/>
                  <a:pt x="932873" y="126230"/>
                  <a:pt x="942109" y="129309"/>
                </a:cubicBezTo>
                <a:cubicBezTo>
                  <a:pt x="945188" y="138546"/>
                  <a:pt x="946992" y="148311"/>
                  <a:pt x="951346" y="157019"/>
                </a:cubicBezTo>
                <a:cubicBezTo>
                  <a:pt x="956310" y="166948"/>
                  <a:pt x="965445" y="174525"/>
                  <a:pt x="969818" y="184728"/>
                </a:cubicBezTo>
                <a:cubicBezTo>
                  <a:pt x="974818" y="196396"/>
                  <a:pt x="974054" y="210005"/>
                  <a:pt x="979055" y="221673"/>
                </a:cubicBezTo>
                <a:cubicBezTo>
                  <a:pt x="983428" y="231876"/>
                  <a:pt x="990421" y="240854"/>
                  <a:pt x="997528" y="249382"/>
                </a:cubicBezTo>
                <a:cubicBezTo>
                  <a:pt x="1027414" y="285245"/>
                  <a:pt x="1025237" y="262620"/>
                  <a:pt x="1025237" y="286328"/>
                </a:cubicBezTo>
              </a:path>
            </a:pathLst>
          </a:custGeom>
          <a:noFill/>
          <a:ln w="31750" cmpd="sng">
            <a:solidFill>
              <a:srgbClr val="FFC0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F94E9-3F81-4122-B6D7-3EE1D244DE99}"/>
              </a:ext>
            </a:extLst>
          </p:cNvPr>
          <p:cNvSpPr txBox="1"/>
          <p:nvPr/>
        </p:nvSpPr>
        <p:spPr>
          <a:xfrm>
            <a:off x="23972" y="5555546"/>
            <a:ext cx="147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+mj-lt"/>
              </a:rPr>
              <a:t>Ring topology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7533060-6176-48A4-9729-2C8F3526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8" y="161925"/>
            <a:ext cx="9024937" cy="666750"/>
          </a:xfrm>
        </p:spPr>
        <p:txBody>
          <a:bodyPr/>
          <a:lstStyle/>
          <a:p>
            <a:pPr algn="ctr" eaLnBrk="1" hangingPunct="1"/>
            <a:r>
              <a:rPr lang="en-GB" altLang="zh-CN" b="1" dirty="0">
                <a:latin typeface="+mj-lt"/>
                <a:cs typeface="+mj-cs"/>
              </a:rPr>
              <a:t>NoC for Brain Info. Communication?</a:t>
            </a:r>
            <a:endParaRPr lang="en-GB" altLang="en-US" b="1" dirty="0">
              <a:latin typeface="+mj-lt"/>
              <a:cs typeface="+mj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DC14AA-1F4B-4068-80B6-26C0AFFEFC76}"/>
              </a:ext>
            </a:extLst>
          </p:cNvPr>
          <p:cNvSpPr/>
          <p:nvPr/>
        </p:nvSpPr>
        <p:spPr>
          <a:xfrm>
            <a:off x="258127" y="6345584"/>
            <a:ext cx="36318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+mj-lt"/>
              </a:rPr>
              <a:t>Martin G J, </a:t>
            </a:r>
            <a:r>
              <a:rPr lang="en-GB" sz="1000" dirty="0">
                <a:latin typeface="+mn-lt"/>
              </a:rPr>
              <a:t>Harkin J, McDaid L et al. "</a:t>
            </a:r>
            <a:r>
              <a:rPr lang="en-GB" sz="1000" b="1" i="1" dirty="0">
                <a:latin typeface="+mn-lt"/>
              </a:rPr>
              <a:t>On-chip communication for neuro-glia networks</a:t>
            </a:r>
            <a:r>
              <a:rPr lang="en-GB" sz="1000" dirty="0">
                <a:latin typeface="+mn-lt"/>
              </a:rPr>
              <a:t>" IET Computers &amp; Digital Techniques, 12(4), pp. 130-138, 7 2018</a:t>
            </a:r>
          </a:p>
        </p:txBody>
      </p:sp>
    </p:spTree>
    <p:extLst>
      <p:ext uri="{BB962C8B-B14F-4D97-AF65-F5344CB8AC3E}">
        <p14:creationId xmlns:p14="http://schemas.microsoft.com/office/powerpoint/2010/main" val="36336643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zh-CN" b="1" dirty="0">
                <a:latin typeface="+mj-lt"/>
                <a:cs typeface="+mj-cs"/>
              </a:rPr>
              <a:t>NoC Works!</a:t>
            </a:r>
            <a:endParaRPr lang="en-GB" altLang="en-US" b="1" dirty="0">
              <a:latin typeface="+mj-lt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2120" y="1627918"/>
            <a:ext cx="3011357" cy="1865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0022" y="3508450"/>
            <a:ext cx="4037303" cy="3022693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34401" y="890147"/>
            <a:ext cx="42705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800" dirty="0"/>
              <a:t>Hierarchical NoC (</a:t>
            </a:r>
            <a:r>
              <a:rPr lang="en-GB" sz="1800" b="1" dirty="0"/>
              <a:t>H-NoC</a:t>
            </a:r>
            <a:r>
              <a:rPr lang="en-GB" sz="1800" dirty="0"/>
              <a:t>) for spiking neural network: Neuron, Tile &amp; Cluster levels.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966210" y="6442502"/>
            <a:ext cx="518731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00" dirty="0"/>
              <a:t>Carrillo, S., Harkin, J., McDaid, et. al: </a:t>
            </a:r>
            <a:r>
              <a:rPr lang="en-GB" sz="1000" b="1" i="1" dirty="0"/>
              <a:t>“Scalable Hierarchical </a:t>
            </a:r>
            <a:r>
              <a:rPr lang="en-GB" sz="1000" b="1" i="1" dirty="0" err="1"/>
              <a:t>NoC</a:t>
            </a:r>
            <a:r>
              <a:rPr lang="en-GB" sz="1000" b="1" i="1" dirty="0"/>
              <a:t> Architecture for Spiking Neural Network Hardware Implementations”</a:t>
            </a:r>
            <a:r>
              <a:rPr lang="en-GB" sz="1000" dirty="0"/>
              <a:t>. IEEE Trans. on Parallel and Distributed Systems. (2013) </a:t>
            </a:r>
            <a:endParaRPr lang="en-GB" altLang="en-US" sz="10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34390" y="25859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211778" y="2794352"/>
          <a:ext cx="3192463" cy="3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r:id="rId6" imgW="4096241" imgH="4176873" progId="Visio.Drawing.15">
                  <p:embed/>
                </p:oleObj>
              </mc:Choice>
              <mc:Fallback>
                <p:oleObj r:id="rId6" imgW="4096241" imgH="4176873" progId="Visio.Drawing.15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778" y="2794352"/>
                        <a:ext cx="3192463" cy="326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903565"/>
            <a:ext cx="4387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+mj-lt"/>
              </a:rPr>
              <a:t>Hierarchical Astrocyte Network Architecture (</a:t>
            </a:r>
            <a:r>
              <a:rPr lang="en-GB" sz="1800" b="1" dirty="0">
                <a:latin typeface="+mj-lt"/>
              </a:rPr>
              <a:t>HANA</a:t>
            </a:r>
            <a:r>
              <a:rPr lang="en-GB" sz="1800" dirty="0">
                <a:latin typeface="+mj-lt"/>
              </a:rPr>
              <a:t>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21267" y="1274445"/>
            <a:ext cx="2143" cy="47806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" y="1543443"/>
            <a:ext cx="1889240" cy="18250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5966460"/>
            <a:ext cx="1623634" cy="891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258127" y="6345584"/>
            <a:ext cx="36318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+mj-lt"/>
              </a:rPr>
              <a:t>Liu J, Harkin J, McDaid L, Martin G; "</a:t>
            </a:r>
            <a:r>
              <a:rPr lang="en-GB" sz="1000" b="1" dirty="0">
                <a:latin typeface="+mj-lt"/>
              </a:rPr>
              <a:t>Hierarchical </a:t>
            </a:r>
            <a:r>
              <a:rPr lang="en-GB" sz="1000" b="1" dirty="0" err="1">
                <a:latin typeface="+mj-lt"/>
              </a:rPr>
              <a:t>NoC</a:t>
            </a:r>
            <a:r>
              <a:rPr lang="en-GB" sz="1000" b="1" dirty="0">
                <a:latin typeface="+mj-lt"/>
              </a:rPr>
              <a:t> Interconnect for Astrocyte-Neuron Network Hardware</a:t>
            </a:r>
            <a:r>
              <a:rPr lang="en-GB" sz="1000" dirty="0">
                <a:latin typeface="+mj-lt"/>
              </a:rPr>
              <a:t>", 25th Inter. Conf. on Artificial Neural Nets (2016)</a:t>
            </a:r>
          </a:p>
        </p:txBody>
      </p:sp>
      <p:sp>
        <p:nvSpPr>
          <p:cNvPr id="15" name="Freeform 14"/>
          <p:cNvSpPr/>
          <p:nvPr/>
        </p:nvSpPr>
        <p:spPr>
          <a:xfrm>
            <a:off x="4080510" y="3140154"/>
            <a:ext cx="1234440" cy="288846"/>
          </a:xfrm>
          <a:custGeom>
            <a:avLst/>
            <a:gdLst>
              <a:gd name="connsiteX0" fmla="*/ 1234440 w 1234440"/>
              <a:gd name="connsiteY0" fmla="*/ 288846 h 288846"/>
              <a:gd name="connsiteX1" fmla="*/ 1154430 w 1234440"/>
              <a:gd name="connsiteY1" fmla="*/ 220266 h 288846"/>
              <a:gd name="connsiteX2" fmla="*/ 1051560 w 1234440"/>
              <a:gd name="connsiteY2" fmla="*/ 140256 h 288846"/>
              <a:gd name="connsiteX3" fmla="*/ 982980 w 1234440"/>
              <a:gd name="connsiteY3" fmla="*/ 117396 h 288846"/>
              <a:gd name="connsiteX4" fmla="*/ 857250 w 1234440"/>
              <a:gd name="connsiteY4" fmla="*/ 60246 h 288846"/>
              <a:gd name="connsiteX5" fmla="*/ 788670 w 1234440"/>
              <a:gd name="connsiteY5" fmla="*/ 48816 h 288846"/>
              <a:gd name="connsiteX6" fmla="*/ 754380 w 1234440"/>
              <a:gd name="connsiteY6" fmla="*/ 37386 h 288846"/>
              <a:gd name="connsiteX7" fmla="*/ 582930 w 1234440"/>
              <a:gd name="connsiteY7" fmla="*/ 25956 h 288846"/>
              <a:gd name="connsiteX8" fmla="*/ 137160 w 1234440"/>
              <a:gd name="connsiteY8" fmla="*/ 25956 h 288846"/>
              <a:gd name="connsiteX9" fmla="*/ 34290 w 1234440"/>
              <a:gd name="connsiteY9" fmla="*/ 60246 h 288846"/>
              <a:gd name="connsiteX10" fmla="*/ 0 w 1234440"/>
              <a:gd name="connsiteY10" fmla="*/ 71676 h 28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440" h="288846">
                <a:moveTo>
                  <a:pt x="1234440" y="288846"/>
                </a:moveTo>
                <a:cubicBezTo>
                  <a:pt x="1114739" y="139220"/>
                  <a:pt x="1244683" y="280435"/>
                  <a:pt x="1154430" y="220266"/>
                </a:cubicBezTo>
                <a:cubicBezTo>
                  <a:pt x="1095257" y="180818"/>
                  <a:pt x="1142862" y="170690"/>
                  <a:pt x="1051560" y="140256"/>
                </a:cubicBezTo>
                <a:cubicBezTo>
                  <a:pt x="1028700" y="132636"/>
                  <a:pt x="1004533" y="128172"/>
                  <a:pt x="982980" y="117396"/>
                </a:cubicBezTo>
                <a:cubicBezTo>
                  <a:pt x="956134" y="103973"/>
                  <a:pt x="897221" y="69129"/>
                  <a:pt x="857250" y="60246"/>
                </a:cubicBezTo>
                <a:cubicBezTo>
                  <a:pt x="834627" y="55219"/>
                  <a:pt x="811293" y="53843"/>
                  <a:pt x="788670" y="48816"/>
                </a:cubicBezTo>
                <a:cubicBezTo>
                  <a:pt x="776909" y="46202"/>
                  <a:pt x="766355" y="38717"/>
                  <a:pt x="754380" y="37386"/>
                </a:cubicBezTo>
                <a:cubicBezTo>
                  <a:pt x="697453" y="31061"/>
                  <a:pt x="640080" y="29766"/>
                  <a:pt x="582930" y="25956"/>
                </a:cubicBezTo>
                <a:cubicBezTo>
                  <a:pt x="414545" y="-16140"/>
                  <a:pt x="495537" y="-267"/>
                  <a:pt x="137160" y="25956"/>
                </a:cubicBezTo>
                <a:lnTo>
                  <a:pt x="34290" y="60246"/>
                </a:lnTo>
                <a:lnTo>
                  <a:pt x="0" y="71676"/>
                </a:lnTo>
              </a:path>
            </a:pathLst>
          </a:custGeom>
          <a:noFill/>
          <a:ln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2870" y="1207798"/>
            <a:ext cx="9009771" cy="5691783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8" name="Picture 17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3" y="1306845"/>
            <a:ext cx="4253425" cy="220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127" y="3829794"/>
            <a:ext cx="3984468" cy="1777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959" y="5966460"/>
            <a:ext cx="4149003" cy="610657"/>
          </a:xfrm>
          <a:prstGeom prst="rect">
            <a:avLst/>
          </a:prstGeom>
        </p:spPr>
      </p:pic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4924425" y="3275013"/>
            <a:ext cx="4291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en-US" sz="1600" b="1" i="1">
                <a:solidFill>
                  <a:srgbClr val="D60093"/>
                </a:solidFill>
                <a:latin typeface="Calibri" panose="020F0502020204030204" pitchFamily="34" charset="0"/>
              </a:rPr>
              <a:t>Increased throughput under load testing</a:t>
            </a:r>
            <a:endParaRPr lang="en-GB" altLang="en-US" sz="1600" b="1" i="1">
              <a:solidFill>
                <a:srgbClr val="D60093"/>
              </a:solidFill>
              <a:latin typeface="Calibri" panose="020F0502020204030204" pitchFamily="34" charset="0"/>
            </a:endParaRPr>
          </a:p>
        </p:txBody>
      </p:sp>
      <p:pic>
        <p:nvPicPr>
          <p:cNvPr id="20" name="Picture 12" descr="Fig16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63" y="1285875"/>
            <a:ext cx="3956050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 rot="16200000" flipV="1">
            <a:off x="7829550" y="2749550"/>
            <a:ext cx="1152525" cy="142875"/>
          </a:xfrm>
          <a:prstGeom prst="straightConnector1">
            <a:avLst/>
          </a:prstGeom>
          <a:ln w="25400">
            <a:solidFill>
              <a:srgbClr val="D6009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9"/>
          <p:cNvSpPr>
            <a:spLocks noChangeArrowheads="1"/>
          </p:cNvSpPr>
          <p:nvPr/>
        </p:nvSpPr>
        <p:spPr bwMode="auto">
          <a:xfrm>
            <a:off x="5877905" y="5750529"/>
            <a:ext cx="238405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en-US" sz="1600" b="1" i="1" dirty="0" err="1">
                <a:solidFill>
                  <a:srgbClr val="D60093"/>
                </a:solidFill>
                <a:latin typeface="Calibri" panose="020F0502020204030204" pitchFamily="34" charset="0"/>
              </a:rPr>
              <a:t>HNoC</a:t>
            </a:r>
            <a:r>
              <a:rPr lang="en-US" altLang="en-US" sz="1600" b="1" i="1" dirty="0">
                <a:solidFill>
                  <a:srgbClr val="D60093"/>
                </a:solidFill>
                <a:latin typeface="Calibri" panose="020F0502020204030204" pitchFamily="34" charset="0"/>
              </a:rPr>
              <a:t> router performance</a:t>
            </a:r>
            <a:endParaRPr lang="en-GB" altLang="en-US" sz="1600" b="1" i="1" dirty="0">
              <a:solidFill>
                <a:srgbClr val="D60093"/>
              </a:solidFill>
              <a:latin typeface="Calibri" panose="020F0502020204030204" pitchFamily="34" charset="0"/>
            </a:endParaRPr>
          </a:p>
        </p:txBody>
      </p:sp>
      <p:pic>
        <p:nvPicPr>
          <p:cNvPr id="23" name="Picture 3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6" t="36000" r="21310" b="49333"/>
          <a:stretch>
            <a:fillRect/>
          </a:stretch>
        </p:blipFill>
        <p:spPr bwMode="auto">
          <a:xfrm>
            <a:off x="4734401" y="4357768"/>
            <a:ext cx="4371499" cy="88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8334375" y="4422361"/>
            <a:ext cx="742950" cy="817977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GB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583488" y="5389563"/>
            <a:ext cx="784225" cy="395287"/>
          </a:xfrm>
          <a:prstGeom prst="straightConnector1">
            <a:avLst/>
          </a:prstGeom>
          <a:ln w="25400">
            <a:solidFill>
              <a:srgbClr val="D6009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73667" y="1426845"/>
            <a:ext cx="2143" cy="478063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199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gray">
          <a:xfrm>
            <a:off x="968787" y="1984115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</a:t>
            </a:r>
            <a:r>
              <a:rPr lang="en-US" altLang="en-US" sz="1600" b="1" dirty="0" smtClean="0"/>
              <a:t>Hardware</a:t>
            </a:r>
            <a:endParaRPr lang="en-US" altLang="en-US" sz="1600" b="1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gray">
          <a:xfrm>
            <a:off x="968787" y="3473143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</a:t>
            </a:r>
            <a:r>
              <a:rPr lang="en-US" altLang="en-US" sz="1600" b="1" dirty="0" smtClean="0"/>
              <a:t> Reliability </a:t>
            </a:r>
            <a:r>
              <a:rPr lang="en-US" altLang="en-US" sz="1600" b="1" dirty="0"/>
              <a:t>via </a:t>
            </a:r>
            <a:r>
              <a:rPr lang="en-US" altLang="en-US" sz="1600" b="1" dirty="0">
                <a:latin typeface="Arial" panose="020B0604020202020204" pitchFamily="34" charset="0"/>
              </a:rPr>
              <a:t>Self-repair (the concept)</a:t>
            </a:r>
            <a:endParaRPr lang="en-US" altLang="en-US" sz="1400" b="1" i="1" dirty="0"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gray">
          <a:xfrm>
            <a:off x="957357" y="4217680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>
                <a:latin typeface="Arial" panose="020B0604020202020204" pitchFamily="34" charset="0"/>
              </a:rPr>
              <a:t> </a:t>
            </a:r>
            <a:r>
              <a:rPr lang="en-US" altLang="en-US" sz="1600" b="1" dirty="0" smtClean="0">
                <a:latin typeface="Arial" panose="020B0604020202020204" pitchFamily="34" charset="0"/>
              </a:rPr>
              <a:t> Building </a:t>
            </a:r>
            <a:r>
              <a:rPr lang="en-US" altLang="en-US" sz="1600" b="1" dirty="0">
                <a:latin typeface="Arial" panose="020B0604020202020204" pitchFamily="34" charset="0"/>
              </a:rPr>
              <a:t>Self-repairing </a:t>
            </a:r>
            <a:r>
              <a:rPr lang="en-US" altLang="en-US" sz="1600" b="1" dirty="0"/>
              <a:t>Hardware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gray">
          <a:xfrm>
            <a:off x="968787" y="496691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</a:t>
            </a:r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</a:t>
            </a:r>
            <a:r>
              <a:rPr lang="en-US" altLang="en-US" sz="1600" b="1" dirty="0" smtClean="0"/>
              <a:t> On-chip </a:t>
            </a:r>
            <a:r>
              <a:rPr lang="en-GB" altLang="en-US" sz="1600" b="1" dirty="0"/>
              <a:t>Communication </a:t>
            </a:r>
            <a:r>
              <a:rPr lang="en-GB" altLang="en-US" sz="1600" b="1" dirty="0" smtClean="0"/>
              <a:t>Challenge and NoC Solution</a:t>
            </a:r>
            <a:endParaRPr lang="en-US" altLang="en-US" sz="1600" b="1" dirty="0"/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gray">
          <a:xfrm>
            <a:off x="968787" y="1255452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/>
          <a:p>
            <a:pPr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>
                <a:latin typeface="Arial" panose="020B0604020202020204" pitchFamily="34" charset="0"/>
              </a:rPr>
              <a:t>   </a:t>
            </a:r>
            <a:r>
              <a:rPr lang="en-US" altLang="en-US" sz="1600" b="1" dirty="0" smtClean="0">
                <a:latin typeface="Arial" panose="020B0604020202020204" pitchFamily="34" charset="0"/>
              </a:rPr>
              <a:t>Reliability Challenge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14B19-689A-4BAA-A4D9-505B6217DE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7357" y="574397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</a:t>
            </a:r>
            <a:r>
              <a:rPr lang="en-US" altLang="en-US" sz="1600" b="1" dirty="0"/>
              <a:t>The Opportunities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gray">
          <a:xfrm>
            <a:off x="957356" y="2717869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Information Processing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91570" y="1069279"/>
            <a:ext cx="7811069" cy="4494457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36875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What is Next?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601426" y="6427108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107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32471" y="977265"/>
            <a:ext cx="7644911" cy="42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lvl="1" indent="-342900">
              <a:spcBef>
                <a:spcPts val="600"/>
              </a:spcBef>
              <a:spcAft>
                <a:spcPts val="1200"/>
              </a:spcAft>
              <a:buSzPct val="85000"/>
              <a:buFont typeface="Wingdings" panose="05000000000000000000" pitchFamily="2" charset="2"/>
              <a:buChar char="§"/>
            </a:pPr>
            <a:r>
              <a:rPr lang="en-GB" altLang="en-US" sz="2200" dirty="0"/>
              <a:t>Major potential gains in the provision of </a:t>
            </a:r>
            <a:r>
              <a:rPr lang="en-GB" altLang="en-US" sz="2200" b="1" dirty="0">
                <a:solidFill>
                  <a:srgbClr val="BAA360"/>
                </a:solidFill>
              </a:rPr>
              <a:t>adaptive systems </a:t>
            </a:r>
            <a:r>
              <a:rPr lang="en-GB" altLang="en-US" sz="2200" dirty="0"/>
              <a:t>that provide </a:t>
            </a:r>
            <a:r>
              <a:rPr lang="en-GB" altLang="en-US" sz="2200" b="1" dirty="0">
                <a:solidFill>
                  <a:srgbClr val="BAA360"/>
                </a:solidFill>
              </a:rPr>
              <a:t>high-levels of reliability</a:t>
            </a:r>
            <a:r>
              <a:rPr lang="en-GB" altLang="en-US" sz="2200" b="1" dirty="0"/>
              <a:t>.</a:t>
            </a:r>
            <a:endParaRPr lang="en-GB" sz="2200" b="1" dirty="0"/>
          </a:p>
          <a:p>
            <a:pPr marL="342900" lvl="1" indent="-342900">
              <a:spcBef>
                <a:spcPts val="600"/>
              </a:spcBef>
              <a:spcAft>
                <a:spcPts val="1200"/>
              </a:spcAft>
              <a:buSzPct val="85000"/>
              <a:buFont typeface="Wingdings" panose="05000000000000000000" pitchFamily="2" charset="2"/>
              <a:buChar char="§"/>
            </a:pPr>
            <a:r>
              <a:rPr lang="en-GB" sz="2200" b="1" dirty="0">
                <a:solidFill>
                  <a:srgbClr val="BAA360"/>
                </a:solidFill>
              </a:rPr>
              <a:t>New generation of engineers </a:t>
            </a:r>
            <a:r>
              <a:rPr lang="en-GB" sz="2200" dirty="0"/>
              <a:t>required to think differently!</a:t>
            </a:r>
          </a:p>
          <a:p>
            <a:pPr marL="342900" lvl="1" indent="-342900">
              <a:spcBef>
                <a:spcPts val="600"/>
              </a:spcBef>
              <a:spcAft>
                <a:spcPts val="1200"/>
              </a:spcAft>
              <a:buSzPct val="85000"/>
              <a:buFont typeface="Wingdings" panose="05000000000000000000" pitchFamily="2" charset="2"/>
              <a:buChar char="§"/>
            </a:pPr>
            <a:r>
              <a:rPr lang="en-GB" sz="2200" dirty="0"/>
              <a:t>Exploring beyond information processing brings </a:t>
            </a:r>
            <a:r>
              <a:rPr lang="en-GB" sz="2200" b="1" dirty="0">
                <a:solidFill>
                  <a:srgbClr val="BAA360"/>
                </a:solidFill>
              </a:rPr>
              <a:t>new models of reliable computation</a:t>
            </a:r>
            <a:r>
              <a:rPr lang="en-GB" sz="2200" dirty="0"/>
              <a:t>. Engineering and Neuroscience?</a:t>
            </a:r>
          </a:p>
          <a:p>
            <a:pPr marL="342900" lvl="1" indent="-342900" algn="just">
              <a:spcBef>
                <a:spcPts val="600"/>
              </a:spcBef>
              <a:spcAft>
                <a:spcPts val="1200"/>
              </a:spcAft>
              <a:buSzPct val="85000"/>
              <a:buFont typeface="Wingdings" panose="05000000000000000000" pitchFamily="2" charset="2"/>
              <a:buChar char="§"/>
            </a:pPr>
            <a:r>
              <a:rPr lang="en-GB" altLang="en-US" sz="2200" b="1" dirty="0">
                <a:solidFill>
                  <a:srgbClr val="BAA360"/>
                </a:solidFill>
              </a:rPr>
              <a:t>Next big wave </a:t>
            </a:r>
            <a:r>
              <a:rPr lang="en-GB" altLang="en-US" sz="2200" dirty="0"/>
              <a:t>in how we design modern embedded systems.</a:t>
            </a:r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v"/>
            </a:pPr>
            <a:endParaRPr lang="en-GB" altLang="en-US" sz="2200" i="1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v"/>
            </a:pPr>
            <a:endParaRPr lang="en-GB" altLang="en-US" sz="2200" i="1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v"/>
            </a:pPr>
            <a:endParaRPr lang="en-GB" altLang="en-US" sz="2200" i="1" dirty="0"/>
          </a:p>
        </p:txBody>
      </p:sp>
    </p:spTree>
    <p:extLst>
      <p:ext uri="{BB962C8B-B14F-4D97-AF65-F5344CB8AC3E}">
        <p14:creationId xmlns:p14="http://schemas.microsoft.com/office/powerpoint/2010/main" val="14485787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773774" y="6494463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108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33401" y="1562604"/>
            <a:ext cx="556548" cy="377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2" name="Picture 2" descr="http://images.jagran.com/images/04_05_2016-canadafire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553" y="2596874"/>
            <a:ext cx="1296555" cy="87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000906" y="4720589"/>
            <a:ext cx="2491210" cy="391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6" descr="http://www.notebookcheck.net/fileadmin/Notebooks/News/_nc2/ARM_Cortex_A32_quad_core_chip_architecture.jpg">
            <a:extLst>
              <a:ext uri="{FF2B5EF4-FFF2-40B4-BE49-F238E27FC236}">
                <a16:creationId xmlns:a16="http://schemas.microsoft.com/office/drawing/2014/main" id="{6EFFA98F-FB3A-4E25-BF9C-44B9F018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65" y="4987523"/>
            <a:ext cx="208026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DC352C5-2B11-4E20-9F5B-168F0B892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8" y="131445"/>
            <a:ext cx="9024937" cy="666750"/>
          </a:xfrm>
        </p:spPr>
        <p:txBody>
          <a:bodyPr/>
          <a:lstStyle/>
          <a:p>
            <a:pPr algn="ctr" eaLnBrk="1" hangingPunct="1"/>
            <a:r>
              <a:rPr lang="en-GB" altLang="zh-CN" b="1" dirty="0">
                <a:latin typeface="+mj-lt"/>
                <a:cs typeface="+mj-cs"/>
              </a:rPr>
              <a:t>Opportunities</a:t>
            </a:r>
            <a:endParaRPr lang="en-GB" altLang="en-US" b="1" dirty="0">
              <a:latin typeface="+mj-lt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92CB51-48A4-43E0-B342-73218A2B06DF}"/>
              </a:ext>
            </a:extLst>
          </p:cNvPr>
          <p:cNvSpPr/>
          <p:nvPr/>
        </p:nvSpPr>
        <p:spPr>
          <a:xfrm>
            <a:off x="262892" y="690705"/>
            <a:ext cx="758570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Bef>
                <a:spcPts val="600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sz="2000" dirty="0">
                <a:latin typeface="+mn-lt"/>
              </a:rPr>
              <a:t>Build new computers that allow Neuroscientists to </a:t>
            </a:r>
            <a:r>
              <a:rPr lang="en-GB" sz="2000" b="1" dirty="0">
                <a:solidFill>
                  <a:srgbClr val="BAA360"/>
                </a:solidFill>
                <a:latin typeface="+mn-lt"/>
              </a:rPr>
              <a:t>understand brain diseases </a:t>
            </a:r>
            <a:r>
              <a:rPr lang="en-GB" sz="2000" dirty="0">
                <a:latin typeface="+mn-lt"/>
              </a:rPr>
              <a:t>(e.g. Parkinson's), pharmaceutical companies </a:t>
            </a:r>
            <a:r>
              <a:rPr lang="en-GB" sz="2000" b="1" dirty="0">
                <a:solidFill>
                  <a:srgbClr val="BAA360"/>
                </a:solidFill>
                <a:latin typeface="+mn-lt"/>
              </a:rPr>
              <a:t>design new drugs</a:t>
            </a:r>
            <a:r>
              <a:rPr lang="en-GB" sz="2000" dirty="0">
                <a:latin typeface="+mn-lt"/>
              </a:rPr>
              <a:t>.</a:t>
            </a:r>
          </a:p>
          <a:p>
            <a:pPr marL="342900" lvl="1" indent="-342900">
              <a:spcBef>
                <a:spcPts val="600"/>
              </a:spcBef>
              <a:buSzPct val="85000"/>
              <a:buFont typeface="Wingdings" panose="05000000000000000000" pitchFamily="2" charset="2"/>
              <a:buChar char="§"/>
            </a:pPr>
            <a:endParaRPr lang="en-GB" sz="2000" dirty="0">
              <a:latin typeface="+mn-lt"/>
            </a:endParaRPr>
          </a:p>
          <a:p>
            <a:pPr marL="342900" lvl="1" indent="-342900">
              <a:spcBef>
                <a:spcPts val="6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rgbClr val="BAA360"/>
                </a:solidFill>
                <a:latin typeface="+mn-lt"/>
              </a:rPr>
              <a:t>Harsh environments</a:t>
            </a:r>
            <a:r>
              <a:rPr lang="en-GB" sz="2000" dirty="0">
                <a:latin typeface="+mn-lt"/>
              </a:rPr>
              <a:t>: Robotics in nuclear industry,                       Wireless sensor networks in environmental disasters;                  forest fire, structural health monitors (earthquake damage). </a:t>
            </a:r>
          </a:p>
          <a:p>
            <a:pPr marL="342900" lvl="1" indent="-342900">
              <a:spcBef>
                <a:spcPts val="6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</a:pPr>
            <a:endParaRPr lang="en-GB" sz="2000" dirty="0">
              <a:latin typeface="+mn-lt"/>
            </a:endParaRPr>
          </a:p>
          <a:p>
            <a:pPr marL="342900" lvl="1" indent="-342900">
              <a:spcBef>
                <a:spcPts val="6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rgbClr val="BAA360"/>
                </a:solidFill>
                <a:latin typeface="+mn-lt"/>
              </a:rPr>
              <a:t>Remote locations</a:t>
            </a:r>
            <a:r>
              <a:rPr lang="en-GB" sz="2000" dirty="0">
                <a:latin typeface="+mn-lt"/>
              </a:rPr>
              <a:t>: Border security, Space, Deep sea</a:t>
            </a:r>
          </a:p>
          <a:p>
            <a:pPr marL="342900" lvl="1" indent="-342900">
              <a:spcBef>
                <a:spcPts val="6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</a:pPr>
            <a:endParaRPr lang="en-GB" sz="2000" dirty="0">
              <a:latin typeface="+mn-lt"/>
            </a:endParaRPr>
          </a:p>
          <a:p>
            <a:pPr marL="342900" lvl="1" indent="-342900">
              <a:spcBef>
                <a:spcPts val="6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rgbClr val="BAA360"/>
                </a:solidFill>
                <a:latin typeface="+mn-lt"/>
              </a:rPr>
              <a:t>Error resilience </a:t>
            </a:r>
            <a:r>
              <a:rPr lang="en-GB" sz="2000" dirty="0">
                <a:latin typeface="+mn-lt"/>
              </a:rPr>
              <a:t>in computing: Plastic electronics, robotics,                                               modern microprocessors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1E2A1E-5A3C-4505-ABFB-1134E22E7552}"/>
              </a:ext>
            </a:extLst>
          </p:cNvPr>
          <p:cNvSpPr/>
          <p:nvPr/>
        </p:nvSpPr>
        <p:spPr>
          <a:xfrm>
            <a:off x="3520465" y="4885146"/>
            <a:ext cx="2491210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272ABDC-AF88-4536-A84A-9D523DE65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803" y="1408751"/>
            <a:ext cx="1597243" cy="9331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13AAE0-803F-48E2-9BBE-F4781420604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807" y="4567396"/>
            <a:ext cx="2010355" cy="2207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34102A-B6B3-4B8F-ABCF-F54E84BD6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739" y="3571306"/>
            <a:ext cx="2108835" cy="96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050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52388" y="131445"/>
            <a:ext cx="9024937" cy="666750"/>
          </a:xfrm>
        </p:spPr>
        <p:txBody>
          <a:bodyPr/>
          <a:lstStyle/>
          <a:p>
            <a:pPr algn="ctr" eaLnBrk="1" hangingPunct="1"/>
            <a:r>
              <a:rPr lang="en-GB" altLang="zh-CN" b="1" dirty="0">
                <a:latin typeface="+mj-lt"/>
                <a:cs typeface="+mj-cs"/>
              </a:rPr>
              <a:t>Opportunities</a:t>
            </a:r>
            <a:endParaRPr lang="en-GB" altLang="en-US" b="1" dirty="0">
              <a:latin typeface="+mj-lt"/>
              <a:cs typeface="+mj-cs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773774" y="6494463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109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33401" y="1562604"/>
            <a:ext cx="556548" cy="377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8" name="Picture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807" y="4567396"/>
            <a:ext cx="2010355" cy="2207108"/>
          </a:xfrm>
          <a:prstGeom prst="rect">
            <a:avLst/>
          </a:prstGeom>
        </p:spPr>
      </p:pic>
      <p:pic>
        <p:nvPicPr>
          <p:cNvPr id="6150" name="Picture 6" descr="http://www.notebookcheck.net/fileadmin/Notebooks/News/_nc2/ARM_Cortex_A32_quad_core_chip_architect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65" y="4987523"/>
            <a:ext cx="208026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716009" y="5459261"/>
            <a:ext cx="635136" cy="4233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303" y="5106677"/>
            <a:ext cx="1927420" cy="1507584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178032" y="5403523"/>
            <a:ext cx="877765" cy="762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43928" y="5459568"/>
            <a:ext cx="899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???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20465" y="4885146"/>
            <a:ext cx="2491210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B5C478-E8A4-4E47-9E79-BD613901E6CC}"/>
              </a:ext>
            </a:extLst>
          </p:cNvPr>
          <p:cNvSpPr txBox="1"/>
          <p:nvPr/>
        </p:nvSpPr>
        <p:spPr>
          <a:xfrm>
            <a:off x="2852723" y="4893760"/>
            <a:ext cx="4049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BAA360"/>
                </a:solidFill>
                <a:latin typeface="+mj-lt"/>
              </a:rPr>
              <a:t>Augment existing architectures – not replace!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0AFF35-407F-4DCE-A12D-7286B5477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803" y="1408751"/>
            <a:ext cx="1597243" cy="933149"/>
          </a:xfrm>
          <a:prstGeom prst="rect">
            <a:avLst/>
          </a:prstGeom>
        </p:spPr>
      </p:pic>
      <p:pic>
        <p:nvPicPr>
          <p:cNvPr id="26" name="Picture 2" descr="http://images.jagran.com/images/04_05_2016-canadafire04.jpg">
            <a:extLst>
              <a:ext uri="{FF2B5EF4-FFF2-40B4-BE49-F238E27FC236}">
                <a16:creationId xmlns:a16="http://schemas.microsoft.com/office/drawing/2014/main" id="{ECE48D3F-F1CA-4247-8488-E75893640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553" y="2596874"/>
            <a:ext cx="1296555" cy="87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34102A-B6B3-4B8F-ABCF-F54E84BD61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739" y="3571306"/>
            <a:ext cx="2108835" cy="96834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35441C-0E84-4427-829C-648A2E238807}"/>
              </a:ext>
            </a:extLst>
          </p:cNvPr>
          <p:cNvSpPr/>
          <p:nvPr/>
        </p:nvSpPr>
        <p:spPr>
          <a:xfrm>
            <a:off x="262892" y="690705"/>
            <a:ext cx="758570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Bef>
                <a:spcPts val="600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sz="2000" dirty="0">
                <a:latin typeface="+mn-lt"/>
              </a:rPr>
              <a:t>Build new computers that allow Neuroscientists to </a:t>
            </a:r>
            <a:r>
              <a:rPr lang="en-GB" sz="2000" b="1" dirty="0">
                <a:solidFill>
                  <a:srgbClr val="BAA360"/>
                </a:solidFill>
                <a:latin typeface="+mn-lt"/>
              </a:rPr>
              <a:t>understand brain diseases </a:t>
            </a:r>
            <a:r>
              <a:rPr lang="en-GB" sz="2000" dirty="0">
                <a:latin typeface="+mn-lt"/>
              </a:rPr>
              <a:t>(e.g. Parkinson's), pharmaceutical companies </a:t>
            </a:r>
            <a:r>
              <a:rPr lang="en-GB" sz="2000" b="1" dirty="0">
                <a:solidFill>
                  <a:srgbClr val="BAA360"/>
                </a:solidFill>
                <a:latin typeface="+mn-lt"/>
              </a:rPr>
              <a:t>design new drugs</a:t>
            </a:r>
            <a:r>
              <a:rPr lang="en-GB" sz="2000" dirty="0">
                <a:latin typeface="+mn-lt"/>
              </a:rPr>
              <a:t>.</a:t>
            </a:r>
          </a:p>
          <a:p>
            <a:pPr marL="342900" lvl="1" indent="-342900">
              <a:spcBef>
                <a:spcPts val="600"/>
              </a:spcBef>
              <a:buSzPct val="85000"/>
              <a:buFont typeface="Wingdings" panose="05000000000000000000" pitchFamily="2" charset="2"/>
              <a:buChar char="§"/>
            </a:pPr>
            <a:endParaRPr lang="en-GB" sz="2000" dirty="0">
              <a:latin typeface="+mn-lt"/>
            </a:endParaRPr>
          </a:p>
          <a:p>
            <a:pPr marL="342900" lvl="1" indent="-342900">
              <a:spcBef>
                <a:spcPts val="6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rgbClr val="BAA360"/>
                </a:solidFill>
                <a:latin typeface="+mn-lt"/>
              </a:rPr>
              <a:t>Harsh environments</a:t>
            </a:r>
            <a:r>
              <a:rPr lang="en-GB" sz="2000" dirty="0">
                <a:latin typeface="+mn-lt"/>
              </a:rPr>
              <a:t>: Robotics in nuclear industry,                       Wireless sensor networks in environmental disasters;                  forest fire, structural health monitors (earthquake damage). </a:t>
            </a:r>
          </a:p>
          <a:p>
            <a:pPr marL="342900" lvl="1" indent="-342900">
              <a:spcBef>
                <a:spcPts val="6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</a:pPr>
            <a:endParaRPr lang="en-GB" sz="2000" dirty="0">
              <a:latin typeface="+mn-lt"/>
            </a:endParaRPr>
          </a:p>
          <a:p>
            <a:pPr marL="342900" lvl="1" indent="-342900">
              <a:spcBef>
                <a:spcPts val="6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rgbClr val="BAA360"/>
                </a:solidFill>
                <a:latin typeface="+mn-lt"/>
              </a:rPr>
              <a:t>Remote locations</a:t>
            </a:r>
            <a:r>
              <a:rPr lang="en-GB" sz="2000" dirty="0">
                <a:latin typeface="+mn-lt"/>
              </a:rPr>
              <a:t>: Border security, space, deep sea</a:t>
            </a:r>
          </a:p>
          <a:p>
            <a:pPr marL="342900" lvl="1" indent="-342900">
              <a:spcBef>
                <a:spcPts val="6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</a:pPr>
            <a:endParaRPr lang="en-GB" sz="2000" dirty="0">
              <a:latin typeface="+mn-lt"/>
            </a:endParaRPr>
          </a:p>
          <a:p>
            <a:pPr marL="342900" lvl="1" indent="-342900">
              <a:spcBef>
                <a:spcPts val="600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rgbClr val="BAA360"/>
                </a:solidFill>
                <a:latin typeface="+mn-lt"/>
              </a:rPr>
              <a:t>Error resilience </a:t>
            </a:r>
            <a:r>
              <a:rPr lang="en-GB" sz="2000" dirty="0">
                <a:latin typeface="+mn-lt"/>
              </a:rPr>
              <a:t>in computing: Plastic electronics, robotics,                modern microprocessors.</a:t>
            </a:r>
          </a:p>
        </p:txBody>
      </p:sp>
    </p:spTree>
    <p:extLst>
      <p:ext uri="{BB962C8B-B14F-4D97-AF65-F5344CB8AC3E}">
        <p14:creationId xmlns:p14="http://schemas.microsoft.com/office/powerpoint/2010/main" val="29600389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49275"/>
            <a:ext cx="7772400" cy="384175"/>
          </a:xfrm>
        </p:spPr>
        <p:txBody>
          <a:bodyPr/>
          <a:lstStyle/>
          <a:p>
            <a:r>
              <a:rPr lang="en-GB" altLang="en-US" sz="3200" b="1" smtClean="0">
                <a:solidFill>
                  <a:schemeClr val="tx1"/>
                </a:solidFill>
                <a:latin typeface="Tahoma" panose="020B0604030504040204" pitchFamily="34" charset="0"/>
              </a:rPr>
              <a:t>FT Redundancy</a:t>
            </a:r>
            <a:r>
              <a:rPr lang="en-GB" altLang="en-US" sz="3200" smtClean="0">
                <a:latin typeface="Tahoma" panose="020B0604030504040204" pitchFamily="34" charset="0"/>
              </a:rPr>
              <a:t> </a:t>
            </a:r>
            <a:r>
              <a:rPr lang="en-GB" altLang="en-US" sz="3200" b="1" smtClean="0">
                <a:solidFill>
                  <a:schemeClr val="tx1"/>
                </a:solidFill>
                <a:latin typeface="Tahoma" panose="020B0604030504040204" pitchFamily="34" charset="0"/>
              </a:rPr>
              <a:t>: Cold Standby</a:t>
            </a:r>
            <a:endParaRPr lang="en-US" altLang="en-US" sz="3200" b="1" smtClean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250825" y="4543376"/>
            <a:ext cx="80645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The solution is not synchronous.</a:t>
            </a:r>
          </a:p>
          <a:p>
            <a:pPr>
              <a:tabLst>
                <a:tab pos="177800" algn="l"/>
              </a:tabLst>
            </a:pPr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   It </a:t>
            </a:r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is not required to have the secondary online; it can be used for other </a:t>
            </a:r>
            <a:r>
              <a:rPr lang="en-US" altLang="en-US" sz="2000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	 processing </a:t>
            </a:r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as long the active is alive. Can save power! </a:t>
            </a:r>
          </a:p>
          <a:p>
            <a:pPr>
              <a:buFontTx/>
              <a:buChar char="•"/>
            </a:pPr>
            <a:endParaRPr lang="en-GB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•"/>
            </a:pP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It takes longer to recover from a fault.</a:t>
            </a:r>
            <a:endParaRPr lang="en-US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  Storage </a:t>
            </a:r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device is required.</a:t>
            </a:r>
          </a:p>
        </p:txBody>
      </p:sp>
      <p:sp>
        <p:nvSpPr>
          <p:cNvPr id="27652" name="Text Box 20"/>
          <p:cNvSpPr txBox="1">
            <a:spLocks noChangeArrowheads="1"/>
          </p:cNvSpPr>
          <p:nvPr/>
        </p:nvSpPr>
        <p:spPr bwMode="auto">
          <a:xfrm>
            <a:off x="250825" y="1125538"/>
            <a:ext cx="36004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11113" indent="-11113"/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The active component receives </a:t>
            </a:r>
            <a:r>
              <a:rPr lang="en-US" altLang="en-US" sz="2000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incoming traffic updating the</a:t>
            </a:r>
          </a:p>
          <a:p>
            <a:r>
              <a:rPr lang="en-US" altLang="en-US" sz="2000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internal </a:t>
            </a:r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state changes to a</a:t>
            </a:r>
          </a:p>
          <a:p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reliable storage medium.</a:t>
            </a:r>
          </a:p>
        </p:txBody>
      </p:sp>
      <p:sp>
        <p:nvSpPr>
          <p:cNvPr id="27653" name="Text Box 21"/>
          <p:cNvSpPr txBox="1">
            <a:spLocks noChangeArrowheads="1"/>
          </p:cNvSpPr>
          <p:nvPr/>
        </p:nvSpPr>
        <p:spPr bwMode="auto">
          <a:xfrm>
            <a:off x="6730384" y="1017061"/>
            <a:ext cx="26638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Only when the active fails is the backup updated with the state information. </a:t>
            </a:r>
          </a:p>
        </p:txBody>
      </p:sp>
      <p:pic>
        <p:nvPicPr>
          <p:cNvPr id="27656" name="Picture 36" descr="MCj0097899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030806" y="4771217"/>
            <a:ext cx="4159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38" descr="MCj0097899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352" y="5802997"/>
            <a:ext cx="4143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34"/>
          <p:cNvGrpSpPr>
            <a:grpSpLocks/>
          </p:cNvGrpSpPr>
          <p:nvPr/>
        </p:nvGrpSpPr>
        <p:grpSpPr bwMode="auto">
          <a:xfrm>
            <a:off x="1367406" y="2241292"/>
            <a:ext cx="7178675" cy="1943100"/>
            <a:chOff x="1125" y="1212"/>
            <a:chExt cx="4522" cy="1224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1882" y="1574"/>
              <a:ext cx="499" cy="49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1973" y="1710"/>
              <a:ext cx="36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US" alt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3742" y="1574"/>
              <a:ext cx="499" cy="49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3878" y="1710"/>
              <a:ext cx="36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US" alt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4014" y="1393"/>
              <a:ext cx="0" cy="1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3106" y="2255"/>
              <a:ext cx="0" cy="18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>
              <a:off x="2154" y="2073"/>
              <a:ext cx="0" cy="18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4014" y="2073"/>
              <a:ext cx="0" cy="18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 flipH="1">
              <a:off x="2154" y="2255"/>
              <a:ext cx="186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1125" y="1658"/>
              <a:ext cx="78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GB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Active (primary)</a:t>
              </a:r>
              <a:endParaRPr lang="en-US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4326" y="1710"/>
              <a:ext cx="66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GB" alt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Backup </a:t>
              </a:r>
            </a:p>
            <a:p>
              <a:pPr algn="ctr"/>
              <a:r>
                <a:rPr lang="en-GB" alt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(secondary)</a:t>
              </a:r>
              <a:endParaRPr lang="en-US" alt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4014" y="2119"/>
              <a:ext cx="163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(Duplication of component A)</a:t>
              </a:r>
              <a:endParaRPr lang="en-US" altLang="en-US" sz="1400"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" name="Group 24"/>
            <p:cNvGrpSpPr>
              <a:grpSpLocks/>
            </p:cNvGrpSpPr>
            <p:nvPr/>
          </p:nvGrpSpPr>
          <p:grpSpPr bwMode="auto">
            <a:xfrm>
              <a:off x="2789" y="1575"/>
              <a:ext cx="681" cy="454"/>
              <a:chOff x="2789" y="1298"/>
              <a:chExt cx="681" cy="454"/>
            </a:xfrm>
          </p:grpSpPr>
          <p:sp>
            <p:nvSpPr>
              <p:cNvPr id="28" name="Oval 22"/>
              <p:cNvSpPr>
                <a:spLocks noChangeArrowheads="1"/>
              </p:cNvSpPr>
              <p:nvPr/>
            </p:nvSpPr>
            <p:spPr bwMode="auto">
              <a:xfrm>
                <a:off x="2789" y="1298"/>
                <a:ext cx="681" cy="45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GB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Text Box 23"/>
              <p:cNvSpPr txBox="1">
                <a:spLocks noChangeArrowheads="1"/>
              </p:cNvSpPr>
              <p:nvPr/>
            </p:nvSpPr>
            <p:spPr bwMode="auto">
              <a:xfrm>
                <a:off x="2880" y="1344"/>
                <a:ext cx="499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GB" alt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State updates</a:t>
                </a:r>
                <a:endParaRPr lang="en-US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" name="Line 25"/>
            <p:cNvSpPr>
              <a:spLocks noChangeShapeType="1"/>
            </p:cNvSpPr>
            <p:nvPr/>
          </p:nvSpPr>
          <p:spPr bwMode="auto">
            <a:xfrm>
              <a:off x="2396" y="1771"/>
              <a:ext cx="3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Line 26"/>
            <p:cNvSpPr>
              <a:spLocks noChangeShapeType="1"/>
            </p:cNvSpPr>
            <p:nvPr/>
          </p:nvSpPr>
          <p:spPr bwMode="auto">
            <a:xfrm>
              <a:off x="3470" y="1801"/>
              <a:ext cx="2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 Box 27"/>
            <p:cNvSpPr txBox="1">
              <a:spLocks noChangeArrowheads="1"/>
            </p:cNvSpPr>
            <p:nvPr/>
          </p:nvSpPr>
          <p:spPr bwMode="auto">
            <a:xfrm>
              <a:off x="2868" y="1389"/>
              <a:ext cx="46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400" b="0">
                  <a:latin typeface="Calibri" panose="020F0502020204030204" pitchFamily="34" charset="0"/>
                  <a:cs typeface="Calibri" panose="020F0502020204030204" pitchFamily="34" charset="0"/>
                </a:rPr>
                <a:t>Storage</a:t>
              </a:r>
              <a:endParaRPr lang="en-US" altLang="en-US" sz="1400" b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Line 28"/>
            <p:cNvSpPr>
              <a:spLocks noChangeShapeType="1"/>
            </p:cNvSpPr>
            <p:nvPr/>
          </p:nvSpPr>
          <p:spPr bwMode="auto">
            <a:xfrm>
              <a:off x="2109" y="1393"/>
              <a:ext cx="0" cy="1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Line 30"/>
            <p:cNvSpPr>
              <a:spLocks noChangeShapeType="1"/>
            </p:cNvSpPr>
            <p:nvPr/>
          </p:nvSpPr>
          <p:spPr bwMode="auto">
            <a:xfrm>
              <a:off x="3106" y="1212"/>
              <a:ext cx="0" cy="18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Line 31"/>
            <p:cNvSpPr>
              <a:spLocks noChangeShapeType="1"/>
            </p:cNvSpPr>
            <p:nvPr/>
          </p:nvSpPr>
          <p:spPr bwMode="auto">
            <a:xfrm flipV="1">
              <a:off x="2109" y="1389"/>
              <a:ext cx="1905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313081" y="6449141"/>
            <a:ext cx="82273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Israel 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Koren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, C. Mani Krishna, "Fault-Tolerant Systems", MK 2010</a:t>
            </a:r>
          </a:p>
        </p:txBody>
      </p:sp>
    </p:spTree>
    <p:extLst>
      <p:ext uri="{BB962C8B-B14F-4D97-AF65-F5344CB8AC3E}">
        <p14:creationId xmlns:p14="http://schemas.microsoft.com/office/powerpoint/2010/main" val="258409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59531" y="50236"/>
            <a:ext cx="9024937" cy="666750"/>
          </a:xfrm>
        </p:spPr>
        <p:txBody>
          <a:bodyPr/>
          <a:lstStyle/>
          <a:p>
            <a:pPr algn="ctr" eaLnBrk="1" hangingPunct="1"/>
            <a:r>
              <a:rPr lang="en-GB" altLang="en-US" sz="2800" b="1" dirty="0">
                <a:latin typeface="+mj-lt"/>
                <a:cs typeface="+mj-cs"/>
              </a:rPr>
              <a:t>Take Home Message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601426" y="6427108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110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0596" y="580903"/>
            <a:ext cx="7497129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lvl="1" indent="-342900">
              <a:spcBef>
                <a:spcPts val="600"/>
              </a:spcBef>
              <a:spcAft>
                <a:spcPts val="1200"/>
              </a:spcAft>
              <a:buSzPct val="85000"/>
              <a:buFont typeface="Wingdings" panose="05000000000000000000" pitchFamily="2" charset="2"/>
              <a:buChar char="§"/>
            </a:pPr>
            <a:r>
              <a:rPr lang="en-GB" sz="2200" b="1" dirty="0"/>
              <a:t>Embedded AI </a:t>
            </a:r>
            <a:r>
              <a:rPr lang="en-GB" sz="2200" dirty="0"/>
              <a:t>-</a:t>
            </a:r>
            <a:r>
              <a:rPr lang="en-GB" sz="2200" b="1" dirty="0"/>
              <a:t> </a:t>
            </a:r>
            <a:r>
              <a:rPr lang="en-GB" sz="2200" dirty="0"/>
              <a:t>many</a:t>
            </a:r>
            <a:r>
              <a:rPr lang="en-GB" sz="2200" b="1" dirty="0"/>
              <a:t> </a:t>
            </a:r>
            <a:r>
              <a:rPr lang="en-GB" sz="2200" dirty="0"/>
              <a:t>challenges remaining</a:t>
            </a:r>
          </a:p>
          <a:p>
            <a:pPr marL="342900" lvl="1" indent="-342900">
              <a:spcBef>
                <a:spcPts val="600"/>
              </a:spcBef>
              <a:spcAft>
                <a:spcPts val="1200"/>
              </a:spcAft>
              <a:buSzPct val="85000"/>
              <a:buFont typeface="Wingdings" panose="05000000000000000000" pitchFamily="2" charset="2"/>
              <a:buChar char="§"/>
            </a:pPr>
            <a:r>
              <a:rPr lang="en-GB" sz="2200" b="1" dirty="0"/>
              <a:t>Astrocyte Neuron systems </a:t>
            </a:r>
            <a:r>
              <a:rPr lang="en-GB" sz="2200" dirty="0"/>
              <a:t>-</a:t>
            </a:r>
            <a:r>
              <a:rPr lang="en-GB" sz="2200" b="1" dirty="0"/>
              <a:t> </a:t>
            </a:r>
            <a:r>
              <a:rPr lang="en-GB" sz="2200" dirty="0"/>
              <a:t>Disruptive approach</a:t>
            </a:r>
          </a:p>
          <a:p>
            <a:pPr marL="342900" lvl="1" indent="-342900">
              <a:spcBef>
                <a:spcPts val="600"/>
              </a:spcBef>
              <a:spcAft>
                <a:spcPts val="1200"/>
              </a:spcAft>
              <a:buSzPct val="85000"/>
              <a:buFont typeface="Wingdings" panose="05000000000000000000" pitchFamily="2" charset="2"/>
              <a:buChar char="§"/>
            </a:pPr>
            <a:r>
              <a:rPr lang="en-GB" altLang="en-US" sz="2200" dirty="0"/>
              <a:t>Major potential gains in the provision of </a:t>
            </a:r>
            <a:r>
              <a:rPr lang="en-GB" altLang="en-US" sz="2200" b="1" dirty="0"/>
              <a:t>adaptive systems </a:t>
            </a:r>
            <a:r>
              <a:rPr lang="en-GB" altLang="en-US" sz="2200" dirty="0"/>
              <a:t>that provide </a:t>
            </a:r>
            <a:r>
              <a:rPr lang="en-GB" altLang="en-US" sz="2200" b="1" dirty="0"/>
              <a:t>high-levels of reliability</a:t>
            </a:r>
            <a:endParaRPr lang="en-GB" sz="2200" b="1" dirty="0"/>
          </a:p>
          <a:p>
            <a:pPr marL="342900" lvl="1" indent="-342900" algn="just">
              <a:spcBef>
                <a:spcPts val="600"/>
              </a:spcBef>
              <a:spcAft>
                <a:spcPts val="1200"/>
              </a:spcAft>
              <a:buSzPct val="85000"/>
              <a:buFont typeface="Wingdings" panose="05000000000000000000" pitchFamily="2" charset="2"/>
              <a:buChar char="§"/>
            </a:pPr>
            <a:r>
              <a:rPr lang="en-GB" altLang="en-US" sz="2200" b="1" dirty="0"/>
              <a:t>Feasibility shown </a:t>
            </a:r>
            <a:r>
              <a:rPr lang="en-GB" altLang="en-US" sz="2200" dirty="0"/>
              <a:t>for establishing future development</a:t>
            </a:r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v"/>
            </a:pPr>
            <a:endParaRPr lang="en-GB" altLang="en-US" sz="22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0492" y="6075188"/>
            <a:ext cx="1491712" cy="4495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30892" y="6513505"/>
            <a:ext cx="5737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eaLnBrk="1" hangingPunct="1">
              <a:spcBef>
                <a:spcPts val="575"/>
              </a:spcBef>
              <a:buSzPct val="85000"/>
              <a:defRPr/>
            </a:pPr>
            <a:r>
              <a:rPr lang="en-GB" altLang="en-US" sz="1400" dirty="0">
                <a:latin typeface="Calibri" panose="020F0502020204030204" pitchFamily="34" charset="0"/>
              </a:rPr>
              <a:t>EPSRC </a:t>
            </a:r>
            <a:r>
              <a:rPr lang="en-GB" altLang="en-US" sz="1400" b="1" dirty="0">
                <a:latin typeface="Calibri" panose="020F0502020204030204" pitchFamily="34" charset="0"/>
              </a:rPr>
              <a:t>SPANNER</a:t>
            </a:r>
            <a:r>
              <a:rPr lang="en-GB" altLang="en-US" sz="1400" dirty="0">
                <a:latin typeface="Calibri" panose="020F0502020204030204" pitchFamily="34" charset="0"/>
              </a:rPr>
              <a:t> project  (EP/N00714X/1)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40946"/>
            <a:ext cx="1269204" cy="81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948D9E-2350-4F0B-85BC-AAF8DA11A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463" y="3460222"/>
            <a:ext cx="4543073" cy="1734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F74562-6208-4561-A51B-F3023BDE9592}"/>
              </a:ext>
            </a:extLst>
          </p:cNvPr>
          <p:cNvSpPr/>
          <p:nvPr/>
        </p:nvSpPr>
        <p:spPr>
          <a:xfrm>
            <a:off x="1070755" y="5207607"/>
            <a:ext cx="7659263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spcBef>
                <a:spcPts val="300"/>
              </a:spcBef>
              <a:spcAft>
                <a:spcPts val="300"/>
              </a:spcAft>
              <a:buSzPct val="85000"/>
              <a:buNone/>
            </a:pPr>
            <a:r>
              <a:rPr lang="en-GB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Modelling: Prof. L McDaid, Dr J Wade </a:t>
            </a:r>
            <a:r>
              <a:rPr lang="en-GB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Dr B Flanagan (A Reza, D Harkin)</a:t>
            </a:r>
            <a:endParaRPr lang="en-GB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marL="0" lvl="1" algn="just">
              <a:spcBef>
                <a:spcPts val="300"/>
              </a:spcBef>
              <a:spcAft>
                <a:spcPts val="300"/>
              </a:spcAft>
              <a:buSzPct val="85000"/>
              <a:buNone/>
            </a:pPr>
            <a:r>
              <a:rPr lang="en-GB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Hardware: Dr J Harkin, Dr J Liu, M. McElholm, Dr G Martin (A Javid, </a:t>
            </a:r>
            <a:r>
              <a:rPr lang="en-GB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 Simpson, N Hamilton, K Madden</a:t>
            </a:r>
            <a:r>
              <a:rPr lang="en-GB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) </a:t>
            </a:r>
            <a:endParaRPr lang="en-GB" sz="1600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D39F91-2912-4D94-8F18-ACE539891706}"/>
              </a:ext>
            </a:extLst>
          </p:cNvPr>
          <p:cNvSpPr/>
          <p:nvPr/>
        </p:nvSpPr>
        <p:spPr>
          <a:xfrm>
            <a:off x="1106132" y="3077713"/>
            <a:ext cx="77510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200" i="1" dirty="0">
                <a:latin typeface="+mj-lt"/>
              </a:rPr>
              <a:t>Computational Neuroscience and Neuromorphic Engineering Team</a:t>
            </a:r>
            <a:endParaRPr lang="en-GB" sz="2200" i="1" dirty="0">
              <a:latin typeface="+mj-lt"/>
            </a:endParaRPr>
          </a:p>
        </p:txBody>
      </p:sp>
      <p:pic>
        <p:nvPicPr>
          <p:cNvPr id="7170" name="Picture 2" descr="The Human Frontier Science Program (HFSP) Research Grants | EURAXESS">
            <a:extLst>
              <a:ext uri="{FF2B5EF4-FFF2-40B4-BE49-F238E27FC236}">
                <a16:creationId xmlns:a16="http://schemas.microsoft.com/office/drawing/2014/main" id="{601249C4-B6A2-47C7-BCFE-CC47EA7BF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95" y="5932227"/>
            <a:ext cx="652675" cy="6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914531-AC7F-4180-B754-C5CACC3CE1FD}"/>
              </a:ext>
            </a:extLst>
          </p:cNvPr>
          <p:cNvSpPr/>
          <p:nvPr/>
        </p:nvSpPr>
        <p:spPr>
          <a:xfrm>
            <a:off x="1698837" y="6539545"/>
            <a:ext cx="3339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eaLnBrk="1" hangingPunct="1">
              <a:spcBef>
                <a:spcPts val="575"/>
              </a:spcBef>
              <a:buSzPct val="85000"/>
              <a:defRPr/>
            </a:pPr>
            <a:r>
              <a:rPr lang="en-GB" altLang="en-US" sz="1400" dirty="0">
                <a:latin typeface="Calibri" panose="020F0502020204030204" pitchFamily="34" charset="0"/>
              </a:rPr>
              <a:t>Human Frontiers Science Programme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983" y="4364261"/>
            <a:ext cx="483042" cy="781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9636" y="4364260"/>
            <a:ext cx="799048" cy="7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465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313530" y="1875310"/>
            <a:ext cx="9024937" cy="666750"/>
          </a:xfrm>
        </p:spPr>
        <p:txBody>
          <a:bodyPr/>
          <a:lstStyle/>
          <a:p>
            <a:pPr algn="ctr" eaLnBrk="1" hangingPunct="1"/>
            <a:r>
              <a:rPr lang="en-GB" altLang="en-US" sz="2800" b="1" dirty="0">
                <a:latin typeface="+mj-lt"/>
                <a:cs typeface="+mj-cs"/>
              </a:rPr>
              <a:t>Thank You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601426" y="6427108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111</a:t>
            </a:fld>
            <a:endParaRPr lang="en-GB" altLang="en-US" sz="1400" dirty="0">
              <a:latin typeface="Time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0492" y="6075188"/>
            <a:ext cx="1491712" cy="4495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948D9E-2350-4F0B-85BC-AAF8DA11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463" y="3460222"/>
            <a:ext cx="4543073" cy="17347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FF74562-6208-4561-A51B-F3023BDE9592}"/>
              </a:ext>
            </a:extLst>
          </p:cNvPr>
          <p:cNvSpPr/>
          <p:nvPr/>
        </p:nvSpPr>
        <p:spPr>
          <a:xfrm>
            <a:off x="1070755" y="5207607"/>
            <a:ext cx="7659263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spcBef>
                <a:spcPts val="300"/>
              </a:spcBef>
              <a:spcAft>
                <a:spcPts val="300"/>
              </a:spcAft>
              <a:buSzPct val="85000"/>
              <a:buNone/>
            </a:pPr>
            <a:r>
              <a:rPr lang="en-GB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Modelling: Prof. L McDaid, Dr J Wade </a:t>
            </a:r>
            <a:r>
              <a:rPr lang="en-GB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Dr B Flanagan (A Reza, D Harkin)</a:t>
            </a:r>
            <a:endParaRPr lang="en-GB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marL="0" lvl="1" algn="just">
              <a:spcBef>
                <a:spcPts val="300"/>
              </a:spcBef>
              <a:spcAft>
                <a:spcPts val="300"/>
              </a:spcAft>
              <a:buSzPct val="85000"/>
              <a:buNone/>
            </a:pPr>
            <a:r>
              <a:rPr lang="en-GB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Hardware: Dr J Harkin, Dr J Liu, M. McElholm, Dr G Martin (A Javid, </a:t>
            </a:r>
            <a:r>
              <a:rPr lang="en-GB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 Simpson, N Hamilton, K Madden</a:t>
            </a:r>
            <a:r>
              <a:rPr lang="en-GB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) </a:t>
            </a:r>
            <a:endParaRPr lang="en-GB" sz="1600" dirty="0">
              <a:latin typeface="+mn-lt"/>
            </a:endParaRPr>
          </a:p>
        </p:txBody>
      </p:sp>
      <p:pic>
        <p:nvPicPr>
          <p:cNvPr id="20" name="Picture 2" descr="The Human Frontier Science Program (HFSP) Research Grants | EURAXESS">
            <a:extLst>
              <a:ext uri="{FF2B5EF4-FFF2-40B4-BE49-F238E27FC236}">
                <a16:creationId xmlns:a16="http://schemas.microsoft.com/office/drawing/2014/main" id="{601249C4-B6A2-47C7-BCFE-CC47EA7BF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95" y="5932227"/>
            <a:ext cx="652675" cy="6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E914531-AC7F-4180-B754-C5CACC3CE1FD}"/>
              </a:ext>
            </a:extLst>
          </p:cNvPr>
          <p:cNvSpPr/>
          <p:nvPr/>
        </p:nvSpPr>
        <p:spPr>
          <a:xfrm>
            <a:off x="1698837" y="6539545"/>
            <a:ext cx="3339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eaLnBrk="1" hangingPunct="1">
              <a:spcBef>
                <a:spcPts val="575"/>
              </a:spcBef>
              <a:buSzPct val="85000"/>
              <a:defRPr/>
            </a:pPr>
            <a:r>
              <a:rPr lang="en-GB" altLang="en-US" sz="1400" dirty="0">
                <a:latin typeface="Calibri" panose="020F0502020204030204" pitchFamily="34" charset="0"/>
              </a:rPr>
              <a:t>Human Frontiers Science Programme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983" y="4364261"/>
            <a:ext cx="483042" cy="7816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9636" y="4364260"/>
            <a:ext cx="799048" cy="76099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530892" y="6513505"/>
            <a:ext cx="5737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eaLnBrk="1" hangingPunct="1">
              <a:spcBef>
                <a:spcPts val="575"/>
              </a:spcBef>
              <a:buSzPct val="85000"/>
              <a:defRPr/>
            </a:pPr>
            <a:r>
              <a:rPr lang="en-GB" altLang="en-US" sz="1400" dirty="0">
                <a:latin typeface="Calibri" panose="020F0502020204030204" pitchFamily="34" charset="0"/>
              </a:rPr>
              <a:t>EPSRC </a:t>
            </a:r>
            <a:r>
              <a:rPr lang="en-GB" altLang="en-US" sz="1400" b="1" dirty="0">
                <a:latin typeface="Calibri" panose="020F0502020204030204" pitchFamily="34" charset="0"/>
              </a:rPr>
              <a:t>SPANNER</a:t>
            </a:r>
            <a:r>
              <a:rPr lang="en-GB" altLang="en-US" sz="1400" dirty="0">
                <a:latin typeface="Calibri" panose="020F0502020204030204" pitchFamily="34" charset="0"/>
              </a:rPr>
              <a:t> project  (EP/N00714X/1)</a:t>
            </a:r>
          </a:p>
        </p:txBody>
      </p:sp>
    </p:spTree>
    <p:extLst>
      <p:ext uri="{BB962C8B-B14F-4D97-AF65-F5344CB8AC3E}">
        <p14:creationId xmlns:p14="http://schemas.microsoft.com/office/powerpoint/2010/main" val="16383820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595952" y="280489"/>
            <a:ext cx="7772400" cy="384175"/>
          </a:xfrm>
        </p:spPr>
        <p:txBody>
          <a:bodyPr/>
          <a:lstStyle/>
          <a:p>
            <a:r>
              <a:rPr lang="en-GB" altLang="en-US" sz="32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FT Redundancy</a:t>
            </a:r>
            <a:r>
              <a:rPr lang="en-GB" altLang="en-US" sz="3200" dirty="0" smtClean="0">
                <a:latin typeface="Tahoma" panose="020B0604030504040204" pitchFamily="34" charset="0"/>
              </a:rPr>
              <a:t> </a:t>
            </a:r>
            <a:r>
              <a:rPr lang="en-GB" altLang="en-US" sz="3200" b="1" dirty="0" smtClean="0">
                <a:solidFill>
                  <a:schemeClr val="tx1"/>
                </a:solidFill>
                <a:latin typeface="Tahoma" panose="020B0604030504040204" pitchFamily="34" charset="0"/>
              </a:rPr>
              <a:t>: Warm Standby</a:t>
            </a:r>
            <a:endParaRPr lang="en-US" altLang="en-US" sz="3200" b="1" dirty="0" smtClean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13081" y="4510149"/>
            <a:ext cx="864076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  <a:tabLst>
                <a:tab pos="358775" algn="l"/>
                <a:tab pos="446088" algn="l"/>
              </a:tabLst>
            </a:pP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		The </a:t>
            </a: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secondary can remain offline until the primary fails. </a:t>
            </a:r>
            <a:r>
              <a:rPr lang="en-GB" altLang="en-US" sz="2000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Is suited to systems </a:t>
            </a:r>
            <a:r>
              <a:rPr lang="en-GB" altLang="en-US" sz="2000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		where </a:t>
            </a: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the changes between states are infrequent.</a:t>
            </a:r>
          </a:p>
          <a:p>
            <a:pPr>
              <a:buFontTx/>
              <a:buChar char="•"/>
            </a:pPr>
            <a:endParaRPr lang="en-GB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•"/>
              <a:tabLst>
                <a:tab pos="446088" algn="l"/>
              </a:tabLst>
            </a:pP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	Check-points </a:t>
            </a: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are used as reference points; when the active fails, the </a:t>
            </a:r>
            <a:r>
              <a:rPr lang="en-GB" altLang="en-US" sz="2000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	secondary </a:t>
            </a: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takes over and starts computing from the last check point. </a:t>
            </a:r>
            <a:r>
              <a:rPr lang="en-GB" altLang="en-US" sz="2000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 Data 	can </a:t>
            </a: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be lost as only data is recorded from the last check-point.</a:t>
            </a:r>
            <a:endParaRPr lang="en-US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13081" y="863213"/>
            <a:ext cx="360045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The secondary is not in synchronisation with the active (as in the hot scenario)</a:t>
            </a:r>
          </a:p>
          <a:p>
            <a:pPr>
              <a:buFontTx/>
              <a:buChar char="•"/>
            </a:pPr>
            <a:endParaRPr lang="en-US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•"/>
            </a:pP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However, it is </a:t>
            </a:r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not completely unaware of current activities of the active component </a:t>
            </a:r>
          </a:p>
          <a:p>
            <a:pPr>
              <a:buFontTx/>
              <a:buChar char="•"/>
            </a:pPr>
            <a:endParaRPr lang="en-US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•"/>
            </a:pPr>
            <a:r>
              <a:rPr lang="en-US" altLang="en-US" sz="2000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Check-pointing </a:t>
            </a:r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is used</a:t>
            </a:r>
          </a:p>
          <a:p>
            <a:endParaRPr lang="en-US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8677" name="Group 31"/>
          <p:cNvGrpSpPr>
            <a:grpSpLocks/>
          </p:cNvGrpSpPr>
          <p:nvPr/>
        </p:nvGrpSpPr>
        <p:grpSpPr bwMode="auto">
          <a:xfrm>
            <a:off x="3753443" y="1085376"/>
            <a:ext cx="5989638" cy="2670175"/>
            <a:chOff x="1460" y="754"/>
            <a:chExt cx="3773" cy="1682"/>
          </a:xfrm>
        </p:grpSpPr>
        <p:sp>
          <p:nvSpPr>
            <p:cNvPr id="28680" name="Text Box 5"/>
            <p:cNvSpPr txBox="1">
              <a:spLocks noChangeArrowheads="1"/>
            </p:cNvSpPr>
            <p:nvPr/>
          </p:nvSpPr>
          <p:spPr bwMode="auto">
            <a:xfrm>
              <a:off x="3470" y="754"/>
              <a:ext cx="167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400" b="0">
                  <a:latin typeface="Calibri" panose="020F0502020204030204" pitchFamily="34" charset="0"/>
                  <a:cs typeface="Calibri" panose="020F0502020204030204" pitchFamily="34" charset="0"/>
                </a:rPr>
                <a:t>Periodic state updates</a:t>
              </a:r>
            </a:p>
          </p:txBody>
        </p:sp>
        <p:grpSp>
          <p:nvGrpSpPr>
            <p:cNvPr id="28681" name="Group 6"/>
            <p:cNvGrpSpPr>
              <a:grpSpLocks/>
            </p:cNvGrpSpPr>
            <p:nvPr/>
          </p:nvGrpSpPr>
          <p:grpSpPr bwMode="auto">
            <a:xfrm>
              <a:off x="1460" y="1212"/>
              <a:ext cx="3773" cy="1224"/>
              <a:chOff x="1460" y="1212"/>
              <a:chExt cx="3773" cy="1224"/>
            </a:xfrm>
          </p:grpSpPr>
          <p:sp>
            <p:nvSpPr>
              <p:cNvPr id="28685" name="Rectangle 7"/>
              <p:cNvSpPr>
                <a:spLocks noChangeArrowheads="1"/>
              </p:cNvSpPr>
              <p:nvPr/>
            </p:nvSpPr>
            <p:spPr bwMode="auto">
              <a:xfrm>
                <a:off x="1882" y="1574"/>
                <a:ext cx="499" cy="4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GB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86" name="Text Box 8"/>
              <p:cNvSpPr txBox="1">
                <a:spLocks noChangeArrowheads="1"/>
              </p:cNvSpPr>
              <p:nvPr/>
            </p:nvSpPr>
            <p:spPr bwMode="auto">
              <a:xfrm>
                <a:off x="1973" y="1710"/>
                <a:ext cx="36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GB" alt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endParaRPr lang="en-US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87" name="Rectangle 9"/>
              <p:cNvSpPr>
                <a:spLocks noChangeArrowheads="1"/>
              </p:cNvSpPr>
              <p:nvPr/>
            </p:nvSpPr>
            <p:spPr bwMode="auto">
              <a:xfrm>
                <a:off x="3742" y="1574"/>
                <a:ext cx="499" cy="49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GB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88" name="Text Box 10"/>
              <p:cNvSpPr txBox="1">
                <a:spLocks noChangeArrowheads="1"/>
              </p:cNvSpPr>
              <p:nvPr/>
            </p:nvSpPr>
            <p:spPr bwMode="auto">
              <a:xfrm>
                <a:off x="3878" y="1710"/>
                <a:ext cx="36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GB" alt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endParaRPr lang="en-US" alt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89" name="Line 11"/>
              <p:cNvSpPr>
                <a:spLocks noChangeShapeType="1"/>
              </p:cNvSpPr>
              <p:nvPr/>
            </p:nvSpPr>
            <p:spPr bwMode="auto">
              <a:xfrm>
                <a:off x="4014" y="1393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90" name="Line 12"/>
              <p:cNvSpPr>
                <a:spLocks noChangeShapeType="1"/>
              </p:cNvSpPr>
              <p:nvPr/>
            </p:nvSpPr>
            <p:spPr bwMode="auto">
              <a:xfrm>
                <a:off x="3106" y="2255"/>
                <a:ext cx="0" cy="18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91" name="Line 13"/>
              <p:cNvSpPr>
                <a:spLocks noChangeShapeType="1"/>
              </p:cNvSpPr>
              <p:nvPr/>
            </p:nvSpPr>
            <p:spPr bwMode="auto">
              <a:xfrm>
                <a:off x="2154" y="2073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92" name="Line 14"/>
              <p:cNvSpPr>
                <a:spLocks noChangeShapeType="1"/>
              </p:cNvSpPr>
              <p:nvPr/>
            </p:nvSpPr>
            <p:spPr bwMode="auto">
              <a:xfrm>
                <a:off x="4014" y="2073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93" name="Line 15"/>
              <p:cNvSpPr>
                <a:spLocks noChangeShapeType="1"/>
              </p:cNvSpPr>
              <p:nvPr/>
            </p:nvSpPr>
            <p:spPr bwMode="auto">
              <a:xfrm flipH="1">
                <a:off x="2154" y="2255"/>
                <a:ext cx="186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94" name="Text Box 16"/>
              <p:cNvSpPr txBox="1">
                <a:spLocks noChangeArrowheads="1"/>
              </p:cNvSpPr>
              <p:nvPr/>
            </p:nvSpPr>
            <p:spPr bwMode="auto">
              <a:xfrm>
                <a:off x="1460" y="1267"/>
                <a:ext cx="78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GB" alt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Active (primary)</a:t>
                </a:r>
                <a:endParaRPr lang="en-US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95" name="Text Box 17"/>
              <p:cNvSpPr txBox="1">
                <a:spLocks noChangeArrowheads="1"/>
              </p:cNvSpPr>
              <p:nvPr/>
            </p:nvSpPr>
            <p:spPr bwMode="auto">
              <a:xfrm>
                <a:off x="4087" y="1260"/>
                <a:ext cx="668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GB" alt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Backup </a:t>
                </a:r>
              </a:p>
              <a:p>
                <a:pPr algn="ctr"/>
                <a:r>
                  <a:rPr lang="en-GB" alt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(secondary)</a:t>
                </a:r>
                <a:endParaRPr lang="en-US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96" name="Text Box 18"/>
              <p:cNvSpPr txBox="1">
                <a:spLocks noChangeArrowheads="1"/>
              </p:cNvSpPr>
              <p:nvPr/>
            </p:nvSpPr>
            <p:spPr bwMode="auto">
              <a:xfrm>
                <a:off x="4008" y="2050"/>
                <a:ext cx="1225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GB" altLang="en-US" sz="1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(Duplication of component A)</a:t>
                </a:r>
                <a:endParaRPr lang="en-US" altLang="en-US" sz="1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8697" name="Group 19"/>
              <p:cNvGrpSpPr>
                <a:grpSpLocks/>
              </p:cNvGrpSpPr>
              <p:nvPr/>
            </p:nvGrpSpPr>
            <p:grpSpPr bwMode="auto">
              <a:xfrm>
                <a:off x="2789" y="1575"/>
                <a:ext cx="681" cy="454"/>
                <a:chOff x="2789" y="1298"/>
                <a:chExt cx="681" cy="454"/>
              </a:xfrm>
            </p:grpSpPr>
            <p:sp>
              <p:nvSpPr>
                <p:cNvPr id="28704" name="Oval 20"/>
                <p:cNvSpPr>
                  <a:spLocks noChangeArrowheads="1"/>
                </p:cNvSpPr>
                <p:nvPr/>
              </p:nvSpPr>
              <p:spPr bwMode="auto">
                <a:xfrm>
                  <a:off x="2789" y="1298"/>
                  <a:ext cx="681" cy="454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folHlink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GB" altLang="en-US" sz="14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705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880" y="1344"/>
                  <a:ext cx="49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GB" altLang="en-US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State updates</a:t>
                  </a:r>
                  <a:endParaRPr lang="en-US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8698" name="Line 22"/>
              <p:cNvSpPr>
                <a:spLocks noChangeShapeType="1"/>
              </p:cNvSpPr>
              <p:nvPr/>
            </p:nvSpPr>
            <p:spPr bwMode="auto">
              <a:xfrm>
                <a:off x="2396" y="1771"/>
                <a:ext cx="36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99" name="Line 23"/>
              <p:cNvSpPr>
                <a:spLocks noChangeShapeType="1"/>
              </p:cNvSpPr>
              <p:nvPr/>
            </p:nvSpPr>
            <p:spPr bwMode="auto">
              <a:xfrm>
                <a:off x="3470" y="1801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700" name="Text Box 24"/>
              <p:cNvSpPr txBox="1">
                <a:spLocks noChangeArrowheads="1"/>
              </p:cNvSpPr>
              <p:nvPr/>
            </p:nvSpPr>
            <p:spPr bwMode="auto">
              <a:xfrm>
                <a:off x="2868" y="1389"/>
                <a:ext cx="465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GB" altLang="en-US" sz="1400" b="0">
                    <a:latin typeface="Calibri" panose="020F0502020204030204" pitchFamily="34" charset="0"/>
                    <a:cs typeface="Calibri" panose="020F0502020204030204" pitchFamily="34" charset="0"/>
                  </a:rPr>
                  <a:t>Storage</a:t>
                </a:r>
                <a:endParaRPr lang="en-US" altLang="en-US" sz="1400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701" name="Line 25"/>
              <p:cNvSpPr>
                <a:spLocks noChangeShapeType="1"/>
              </p:cNvSpPr>
              <p:nvPr/>
            </p:nvSpPr>
            <p:spPr bwMode="auto">
              <a:xfrm>
                <a:off x="2109" y="1393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702" name="Line 26"/>
              <p:cNvSpPr>
                <a:spLocks noChangeShapeType="1"/>
              </p:cNvSpPr>
              <p:nvPr/>
            </p:nvSpPr>
            <p:spPr bwMode="auto">
              <a:xfrm>
                <a:off x="3106" y="1212"/>
                <a:ext cx="0" cy="18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703" name="Line 27"/>
              <p:cNvSpPr>
                <a:spLocks noChangeShapeType="1"/>
              </p:cNvSpPr>
              <p:nvPr/>
            </p:nvSpPr>
            <p:spPr bwMode="auto">
              <a:xfrm flipV="1">
                <a:off x="2109" y="1389"/>
                <a:ext cx="1905" cy="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682" name="Line 28"/>
            <p:cNvSpPr>
              <a:spLocks noChangeShapeType="1"/>
            </p:cNvSpPr>
            <p:nvPr/>
          </p:nvSpPr>
          <p:spPr bwMode="auto">
            <a:xfrm flipH="1">
              <a:off x="3424" y="935"/>
              <a:ext cx="635" cy="635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683" name="Line 29"/>
            <p:cNvSpPr>
              <a:spLocks noChangeShapeType="1"/>
            </p:cNvSpPr>
            <p:nvPr/>
          </p:nvSpPr>
          <p:spPr bwMode="auto">
            <a:xfrm flipH="1">
              <a:off x="4105" y="981"/>
              <a:ext cx="0" cy="499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684" name="Text Box 30"/>
            <p:cNvSpPr txBox="1">
              <a:spLocks noChangeArrowheads="1"/>
            </p:cNvSpPr>
            <p:nvPr/>
          </p:nvSpPr>
          <p:spPr bwMode="auto">
            <a:xfrm>
              <a:off x="2880" y="1026"/>
              <a:ext cx="44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400" b="0">
                  <a:latin typeface="Calibri" panose="020F0502020204030204" pitchFamily="34" charset="0"/>
                  <a:cs typeface="Calibri" panose="020F0502020204030204" pitchFamily="34" charset="0"/>
                </a:rPr>
                <a:t>Data in</a:t>
              </a:r>
              <a:endParaRPr lang="en-US" altLang="en-US" sz="1400" b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8678" name="Picture 32" descr="MCj0097899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087862" y="4988374"/>
            <a:ext cx="4159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33" descr="MCj0097899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019" y="6162053"/>
            <a:ext cx="4143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313081" y="6449141"/>
            <a:ext cx="82273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Israel 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Koren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, C. Mani Krishna, "Fault-Tolerant Systems", MK 2010</a:t>
            </a:r>
          </a:p>
        </p:txBody>
      </p:sp>
    </p:spTree>
    <p:extLst>
      <p:ext uri="{BB962C8B-B14F-4D97-AF65-F5344CB8AC3E}">
        <p14:creationId xmlns:p14="http://schemas.microsoft.com/office/powerpoint/2010/main" val="159233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00063"/>
            <a:ext cx="7772400" cy="384175"/>
          </a:xfrm>
        </p:spPr>
        <p:txBody>
          <a:bodyPr/>
          <a:lstStyle/>
          <a:p>
            <a:r>
              <a:rPr lang="en-GB" altLang="en-US" sz="3200" b="1" smtClean="0">
                <a:solidFill>
                  <a:schemeClr val="tx1"/>
                </a:solidFill>
                <a:latin typeface="Tahoma" panose="020B0604030504040204" pitchFamily="34" charset="0"/>
              </a:rPr>
              <a:t>Fault-Tolerant Replication</a:t>
            </a:r>
            <a:endParaRPr lang="en-US" altLang="en-US" sz="3200" b="1" smtClean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29699" name="Text Box 4"/>
          <p:cNvSpPr txBox="1">
            <a:spLocks noChangeArrowheads="1"/>
          </p:cNvSpPr>
          <p:nvPr/>
        </p:nvSpPr>
        <p:spPr bwMode="auto">
          <a:xfrm>
            <a:off x="571500" y="1016000"/>
            <a:ext cx="8001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sz="2200" b="0" dirty="0" smtClean="0"/>
              <a:t>Additional </a:t>
            </a:r>
            <a:r>
              <a:rPr lang="en-US" altLang="en-US" sz="2200" b="0" dirty="0"/>
              <a:t>computing resources (hardware) are required.</a:t>
            </a:r>
          </a:p>
        </p:txBody>
      </p:sp>
      <p:sp>
        <p:nvSpPr>
          <p:cNvPr id="29700" name="Rectangle 3349"/>
          <p:cNvSpPr>
            <a:spLocks noChangeArrowheads="1"/>
          </p:cNvSpPr>
          <p:nvPr/>
        </p:nvSpPr>
        <p:spPr bwMode="auto">
          <a:xfrm>
            <a:off x="571500" y="2071688"/>
            <a:ext cx="2786428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GB" altLang="en-US" sz="2200" b="0" dirty="0"/>
              <a:t>Replication looks at creating several identical copies of the ‘mission’ system.</a:t>
            </a:r>
          </a:p>
          <a:p>
            <a:pPr>
              <a:buFontTx/>
              <a:buChar char="•"/>
            </a:pPr>
            <a:endParaRPr lang="en-GB" altLang="en-US" sz="2200" b="0" dirty="0"/>
          </a:p>
          <a:p>
            <a:pPr>
              <a:buFontTx/>
              <a:buChar char="•"/>
            </a:pPr>
            <a:r>
              <a:rPr lang="en-GB" altLang="en-US" sz="2200" b="0" dirty="0"/>
              <a:t>Aims to provide better detection of faults (better reliability!)</a:t>
            </a:r>
          </a:p>
        </p:txBody>
      </p:sp>
      <p:grpSp>
        <p:nvGrpSpPr>
          <p:cNvPr id="29701" name="Group 3351"/>
          <p:cNvGrpSpPr>
            <a:grpSpLocks/>
          </p:cNvGrpSpPr>
          <p:nvPr/>
        </p:nvGrpSpPr>
        <p:grpSpPr bwMode="auto">
          <a:xfrm>
            <a:off x="3182938" y="1857375"/>
            <a:ext cx="6103937" cy="4714875"/>
            <a:chOff x="3182518" y="1857364"/>
            <a:chExt cx="6104390" cy="4714908"/>
          </a:xfrm>
        </p:grpSpPr>
        <p:pic>
          <p:nvPicPr>
            <p:cNvPr id="29702" name="Picture 4" descr="Unknown072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2518" y="1928802"/>
              <a:ext cx="6104390" cy="4643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3" name="Rectangle 3350"/>
            <p:cNvSpPr>
              <a:spLocks noChangeArrowheads="1"/>
            </p:cNvSpPr>
            <p:nvPr/>
          </p:nvSpPr>
          <p:spPr bwMode="auto">
            <a:xfrm>
              <a:off x="3500430" y="1857364"/>
              <a:ext cx="5643570" cy="35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US"/>
            </a:p>
          </p:txBody>
        </p:sp>
      </p:grpSp>
      <p:sp>
        <p:nvSpPr>
          <p:cNvPr id="2" name="Freeform 1"/>
          <p:cNvSpPr/>
          <p:nvPr/>
        </p:nvSpPr>
        <p:spPr bwMode="auto">
          <a:xfrm>
            <a:off x="3980597" y="2214563"/>
            <a:ext cx="3966949" cy="3826846"/>
          </a:xfrm>
          <a:custGeom>
            <a:avLst/>
            <a:gdLst>
              <a:gd name="connsiteX0" fmla="*/ 0 w 3844119"/>
              <a:gd name="connsiteY0" fmla="*/ 0 h 3766782"/>
              <a:gd name="connsiteX1" fmla="*/ 755176 w 3844119"/>
              <a:gd name="connsiteY1" fmla="*/ 1778758 h 3766782"/>
              <a:gd name="connsiteX2" fmla="*/ 2324669 w 3844119"/>
              <a:gd name="connsiteY2" fmla="*/ 3311857 h 3766782"/>
              <a:gd name="connsiteX3" fmla="*/ 3844119 w 3844119"/>
              <a:gd name="connsiteY3" fmla="*/ 3766782 h 376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4119" h="3766782">
                <a:moveTo>
                  <a:pt x="0" y="0"/>
                </a:moveTo>
                <a:cubicBezTo>
                  <a:pt x="183865" y="613391"/>
                  <a:pt x="367731" y="1226782"/>
                  <a:pt x="755176" y="1778758"/>
                </a:cubicBezTo>
                <a:cubicBezTo>
                  <a:pt x="1142621" y="2330734"/>
                  <a:pt x="1809845" y="2980520"/>
                  <a:pt x="2324669" y="3311857"/>
                </a:cubicBezTo>
                <a:cubicBezTo>
                  <a:pt x="2839493" y="3643194"/>
                  <a:pt x="3576471" y="3689445"/>
                  <a:pt x="3844119" y="3766782"/>
                </a:cubicBezTo>
              </a:path>
            </a:pathLst>
          </a:custGeom>
          <a:noFill/>
          <a:ln w="28575" cap="flat" cmpd="sng" algn="ctr">
            <a:solidFill>
              <a:srgbClr val="CC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70097" y="3389237"/>
            <a:ext cx="76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b="1" dirty="0" smtClean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m=3</a:t>
            </a:r>
            <a:endParaRPr lang="en-GB" b="1" dirty="0">
              <a:solidFill>
                <a:srgbClr val="CC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77083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96900"/>
            <a:ext cx="7772400" cy="384175"/>
          </a:xfrm>
        </p:spPr>
        <p:txBody>
          <a:bodyPr/>
          <a:lstStyle/>
          <a:p>
            <a:r>
              <a:rPr lang="en-GB" altLang="en-US" sz="3200" b="1" smtClean="0">
                <a:solidFill>
                  <a:schemeClr val="tx1"/>
                </a:solidFill>
                <a:latin typeface="Tahoma" panose="020B0604030504040204" pitchFamily="34" charset="0"/>
              </a:rPr>
              <a:t>Triple Modular Redundancy (TMR)</a:t>
            </a:r>
            <a:endParaRPr lang="en-US" altLang="en-US" sz="3200" b="1" smtClean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755650" y="1208088"/>
            <a:ext cx="78486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Triple Modular Redundancy (TMR) uses three (</a:t>
            </a:r>
            <a:r>
              <a:rPr lang="en-GB" altLang="en-US" sz="2000" b="0" i="1" dirty="0">
                <a:latin typeface="Calibri" panose="020F0502020204030204" pitchFamily="34" charset="0"/>
                <a:cs typeface="Calibri" panose="020F0502020204030204" pitchFamily="34" charset="0"/>
              </a:rPr>
              <a:t>replicas</a:t>
            </a: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) copies of the target system and detects incorrect behaviour (faults) by comparing all three outputs.  </a:t>
            </a:r>
          </a:p>
          <a:p>
            <a:pPr>
              <a:buFontTx/>
              <a:buChar char="•"/>
            </a:pPr>
            <a:endParaRPr lang="en-GB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•"/>
            </a:pP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The faulty system is then masked and one of the two fault-free systems takes over.</a:t>
            </a:r>
            <a:endParaRPr lang="en-US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0724" name="Group 55"/>
          <p:cNvGrpSpPr>
            <a:grpSpLocks/>
          </p:cNvGrpSpPr>
          <p:nvPr/>
        </p:nvGrpSpPr>
        <p:grpSpPr bwMode="auto">
          <a:xfrm>
            <a:off x="2698750" y="3429000"/>
            <a:ext cx="3313113" cy="3117850"/>
            <a:chOff x="1700" y="2160"/>
            <a:chExt cx="2087" cy="1964"/>
          </a:xfrm>
        </p:grpSpPr>
        <p:sp>
          <p:nvSpPr>
            <p:cNvPr id="30731" name="Rectangle 33"/>
            <p:cNvSpPr>
              <a:spLocks noChangeArrowheads="1"/>
            </p:cNvSpPr>
            <p:nvPr/>
          </p:nvSpPr>
          <p:spPr bwMode="auto">
            <a:xfrm>
              <a:off x="1700" y="2660"/>
              <a:ext cx="433" cy="4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30732" name="Text Box 34"/>
            <p:cNvSpPr txBox="1">
              <a:spLocks noChangeArrowheads="1"/>
            </p:cNvSpPr>
            <p:nvPr/>
          </p:nvSpPr>
          <p:spPr bwMode="auto">
            <a:xfrm>
              <a:off x="1790" y="2784"/>
              <a:ext cx="3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lang="en-US" alt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33" name="Text Box 35"/>
            <p:cNvSpPr txBox="1">
              <a:spLocks noChangeArrowheads="1"/>
            </p:cNvSpPr>
            <p:nvPr/>
          </p:nvSpPr>
          <p:spPr bwMode="auto">
            <a:xfrm>
              <a:off x="3432" y="2784"/>
              <a:ext cx="3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2000"/>
                <a:t>A</a:t>
              </a:r>
              <a:endParaRPr lang="en-US" altLang="en-US" sz="2000"/>
            </a:p>
          </p:txBody>
        </p:sp>
        <p:sp>
          <p:nvSpPr>
            <p:cNvPr id="30734" name="Line 36"/>
            <p:cNvSpPr>
              <a:spLocks noChangeShapeType="1"/>
            </p:cNvSpPr>
            <p:nvPr/>
          </p:nvSpPr>
          <p:spPr bwMode="auto">
            <a:xfrm>
              <a:off x="3550" y="2495"/>
              <a:ext cx="0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35" name="Line 37"/>
            <p:cNvSpPr>
              <a:spLocks noChangeShapeType="1"/>
            </p:cNvSpPr>
            <p:nvPr/>
          </p:nvSpPr>
          <p:spPr bwMode="auto">
            <a:xfrm>
              <a:off x="2762" y="3282"/>
              <a:ext cx="0" cy="16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36" name="Line 38"/>
            <p:cNvSpPr>
              <a:spLocks noChangeShapeType="1"/>
            </p:cNvSpPr>
            <p:nvPr/>
          </p:nvSpPr>
          <p:spPr bwMode="auto">
            <a:xfrm>
              <a:off x="1936" y="3116"/>
              <a:ext cx="0" cy="1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37" name="Line 39"/>
            <p:cNvSpPr>
              <a:spLocks noChangeShapeType="1"/>
            </p:cNvSpPr>
            <p:nvPr/>
          </p:nvSpPr>
          <p:spPr bwMode="auto">
            <a:xfrm>
              <a:off x="3550" y="3116"/>
              <a:ext cx="0" cy="1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38" name="Line 40"/>
            <p:cNvSpPr>
              <a:spLocks noChangeShapeType="1"/>
            </p:cNvSpPr>
            <p:nvPr/>
          </p:nvSpPr>
          <p:spPr bwMode="auto">
            <a:xfrm flipH="1">
              <a:off x="1936" y="3282"/>
              <a:ext cx="161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39" name="Oval 41"/>
            <p:cNvSpPr>
              <a:spLocks noChangeArrowheads="1"/>
            </p:cNvSpPr>
            <p:nvPr/>
          </p:nvSpPr>
          <p:spPr bwMode="auto">
            <a:xfrm>
              <a:off x="2448" y="3444"/>
              <a:ext cx="591" cy="41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30740" name="Text Box 42"/>
            <p:cNvSpPr txBox="1">
              <a:spLocks noChangeArrowheads="1"/>
            </p:cNvSpPr>
            <p:nvPr/>
          </p:nvSpPr>
          <p:spPr bwMode="auto">
            <a:xfrm>
              <a:off x="2527" y="3560"/>
              <a:ext cx="43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GB" alt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Voter</a:t>
              </a:r>
              <a:endParaRPr lang="en-US" alt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41" name="Text Box 43"/>
            <p:cNvSpPr txBox="1">
              <a:spLocks noChangeArrowheads="1"/>
            </p:cNvSpPr>
            <p:nvPr/>
          </p:nvSpPr>
          <p:spPr bwMode="auto">
            <a:xfrm>
              <a:off x="2932" y="3930"/>
              <a:ext cx="70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Detect faults</a:t>
              </a:r>
              <a:endParaRPr lang="en-US" altLang="en-US" sz="1400"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42" name="Line 44"/>
            <p:cNvSpPr>
              <a:spLocks noChangeShapeType="1"/>
            </p:cNvSpPr>
            <p:nvPr/>
          </p:nvSpPr>
          <p:spPr bwMode="auto">
            <a:xfrm>
              <a:off x="1897" y="2495"/>
              <a:ext cx="0" cy="16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43" name="Line 45"/>
            <p:cNvSpPr>
              <a:spLocks noChangeShapeType="1"/>
            </p:cNvSpPr>
            <p:nvPr/>
          </p:nvSpPr>
          <p:spPr bwMode="auto">
            <a:xfrm>
              <a:off x="2762" y="2330"/>
              <a:ext cx="0" cy="16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44" name="Line 46"/>
            <p:cNvSpPr>
              <a:spLocks noChangeShapeType="1"/>
            </p:cNvSpPr>
            <p:nvPr/>
          </p:nvSpPr>
          <p:spPr bwMode="auto">
            <a:xfrm flipV="1">
              <a:off x="1897" y="2491"/>
              <a:ext cx="1653" cy="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45" name="Text Box 47"/>
            <p:cNvSpPr txBox="1">
              <a:spLocks noChangeArrowheads="1"/>
            </p:cNvSpPr>
            <p:nvPr/>
          </p:nvSpPr>
          <p:spPr bwMode="auto">
            <a:xfrm>
              <a:off x="2587" y="2160"/>
              <a:ext cx="44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400" b="0">
                  <a:latin typeface="Calibri" panose="020F0502020204030204" pitchFamily="34" charset="0"/>
                  <a:cs typeface="Calibri" panose="020F0502020204030204" pitchFamily="34" charset="0"/>
                </a:rPr>
                <a:t>Data in</a:t>
              </a:r>
              <a:endParaRPr lang="en-US" altLang="en-US" sz="1400" b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46" name="Rectangle 48"/>
            <p:cNvSpPr>
              <a:spLocks noChangeArrowheads="1"/>
            </p:cNvSpPr>
            <p:nvPr/>
          </p:nvSpPr>
          <p:spPr bwMode="auto">
            <a:xfrm>
              <a:off x="2527" y="2657"/>
              <a:ext cx="433" cy="45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30747" name="Text Box 49"/>
            <p:cNvSpPr txBox="1">
              <a:spLocks noChangeArrowheads="1"/>
            </p:cNvSpPr>
            <p:nvPr/>
          </p:nvSpPr>
          <p:spPr bwMode="auto">
            <a:xfrm>
              <a:off x="2617" y="2781"/>
              <a:ext cx="3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lang="en-US" alt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48" name="Rectangle 50"/>
            <p:cNvSpPr>
              <a:spLocks noChangeArrowheads="1"/>
            </p:cNvSpPr>
            <p:nvPr/>
          </p:nvSpPr>
          <p:spPr bwMode="auto">
            <a:xfrm>
              <a:off x="3354" y="2657"/>
              <a:ext cx="433" cy="45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30749" name="Text Box 51"/>
            <p:cNvSpPr txBox="1">
              <a:spLocks noChangeArrowheads="1"/>
            </p:cNvSpPr>
            <p:nvPr/>
          </p:nvSpPr>
          <p:spPr bwMode="auto">
            <a:xfrm>
              <a:off x="3433" y="2781"/>
              <a:ext cx="3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200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endParaRPr lang="en-US" alt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50" name="Line 52"/>
            <p:cNvSpPr>
              <a:spLocks noChangeShapeType="1"/>
            </p:cNvSpPr>
            <p:nvPr/>
          </p:nvSpPr>
          <p:spPr bwMode="auto">
            <a:xfrm>
              <a:off x="2763" y="3112"/>
              <a:ext cx="0" cy="1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51" name="Line 53"/>
            <p:cNvSpPr>
              <a:spLocks noChangeShapeType="1"/>
            </p:cNvSpPr>
            <p:nvPr/>
          </p:nvSpPr>
          <p:spPr bwMode="auto">
            <a:xfrm>
              <a:off x="2763" y="2491"/>
              <a:ext cx="0" cy="1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52" name="Line 54"/>
            <p:cNvSpPr>
              <a:spLocks noChangeShapeType="1"/>
            </p:cNvSpPr>
            <p:nvPr/>
          </p:nvSpPr>
          <p:spPr bwMode="auto">
            <a:xfrm>
              <a:off x="2763" y="3858"/>
              <a:ext cx="0" cy="16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0725" name="Text Box 56"/>
          <p:cNvSpPr txBox="1">
            <a:spLocks noChangeArrowheads="1"/>
          </p:cNvSpPr>
          <p:nvPr/>
        </p:nvSpPr>
        <p:spPr bwMode="auto">
          <a:xfrm>
            <a:off x="6732588" y="3500438"/>
            <a:ext cx="212026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All three systems are performing the same identical tasks (B and C are replicas of A)</a:t>
            </a:r>
            <a:endParaRPr lang="en-US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26" name="Line 58"/>
          <p:cNvSpPr>
            <a:spLocks noChangeShapeType="1"/>
          </p:cNvSpPr>
          <p:nvPr/>
        </p:nvSpPr>
        <p:spPr bwMode="auto">
          <a:xfrm flipH="1">
            <a:off x="3492500" y="3716338"/>
            <a:ext cx="3167063" cy="433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27" name="Line 59"/>
          <p:cNvSpPr>
            <a:spLocks noChangeShapeType="1"/>
          </p:cNvSpPr>
          <p:nvPr/>
        </p:nvSpPr>
        <p:spPr bwMode="auto">
          <a:xfrm flipH="1">
            <a:off x="4716463" y="3789363"/>
            <a:ext cx="194310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28" name="Line 60"/>
          <p:cNvSpPr>
            <a:spLocks noChangeShapeType="1"/>
          </p:cNvSpPr>
          <p:nvPr/>
        </p:nvSpPr>
        <p:spPr bwMode="auto">
          <a:xfrm flipH="1">
            <a:off x="5867400" y="3860800"/>
            <a:ext cx="792163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29" name="Line 61"/>
          <p:cNvSpPr>
            <a:spLocks noChangeShapeType="1"/>
          </p:cNvSpPr>
          <p:nvPr/>
        </p:nvSpPr>
        <p:spPr bwMode="auto">
          <a:xfrm>
            <a:off x="3419475" y="5805488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30" name="Text Box 62"/>
          <p:cNvSpPr txBox="1">
            <a:spLocks noChangeArrowheads="1"/>
          </p:cNvSpPr>
          <p:nvPr/>
        </p:nvSpPr>
        <p:spPr bwMode="auto">
          <a:xfrm>
            <a:off x="643153" y="5334948"/>
            <a:ext cx="27543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Voter detects which one of the system produces an output different from the other two</a:t>
            </a:r>
            <a:endParaRPr lang="en-US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3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596900"/>
            <a:ext cx="8058150" cy="384175"/>
          </a:xfrm>
        </p:spPr>
        <p:txBody>
          <a:bodyPr/>
          <a:lstStyle/>
          <a:p>
            <a:r>
              <a:rPr lang="en-GB" altLang="en-US" sz="3200" b="1" smtClean="0">
                <a:solidFill>
                  <a:schemeClr val="tx1"/>
                </a:solidFill>
                <a:latin typeface="Tahoma" panose="020B0604030504040204" pitchFamily="34" charset="0"/>
              </a:rPr>
              <a:t>Detecting and Tolerating Faults</a:t>
            </a:r>
            <a:endParaRPr lang="en-US" altLang="en-US" sz="3200" b="1" smtClean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755650" y="1208088"/>
            <a:ext cx="7848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sz="2400" b="0"/>
              <a:t> </a:t>
            </a:r>
            <a:r>
              <a:rPr lang="en-GB" altLang="en-US" sz="2400" b="0"/>
              <a:t>The fault is detected by voter and it is masked.  </a:t>
            </a:r>
          </a:p>
          <a:p>
            <a:pPr>
              <a:buFontTx/>
              <a:buChar char="•"/>
            </a:pPr>
            <a:endParaRPr lang="en-GB" altLang="en-US" sz="2400" b="0"/>
          </a:p>
          <a:p>
            <a:pPr>
              <a:buFontTx/>
              <a:buChar char="•"/>
            </a:pPr>
            <a:r>
              <a:rPr lang="en-GB" altLang="en-US" sz="2400" b="0"/>
              <a:t> The system continues without interruption, i.e. it tolerates the fault by relying on A and C to take over.</a:t>
            </a:r>
            <a:endParaRPr lang="en-US" altLang="en-US" sz="2400"/>
          </a:p>
        </p:txBody>
      </p:sp>
      <p:sp>
        <p:nvSpPr>
          <p:cNvPr id="31748" name="Rectangle 5"/>
          <p:cNvSpPr>
            <a:spLocks noChangeArrowheads="1"/>
          </p:cNvSpPr>
          <p:nvPr/>
        </p:nvSpPr>
        <p:spPr bwMode="auto">
          <a:xfrm>
            <a:off x="2698750" y="4222750"/>
            <a:ext cx="687388" cy="723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31749" name="Text Box 6"/>
          <p:cNvSpPr txBox="1">
            <a:spLocks noChangeArrowheads="1"/>
          </p:cNvSpPr>
          <p:nvPr/>
        </p:nvSpPr>
        <p:spPr bwMode="auto">
          <a:xfrm>
            <a:off x="2824163" y="4419600"/>
            <a:ext cx="5000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/>
              <a:t>A</a:t>
            </a:r>
            <a:endParaRPr lang="en-US" altLang="en-US" sz="2000"/>
          </a:p>
        </p:txBody>
      </p:sp>
      <p:sp>
        <p:nvSpPr>
          <p:cNvPr id="31750" name="Text Box 7"/>
          <p:cNvSpPr txBox="1">
            <a:spLocks noChangeArrowheads="1"/>
          </p:cNvSpPr>
          <p:nvPr/>
        </p:nvSpPr>
        <p:spPr bwMode="auto">
          <a:xfrm>
            <a:off x="5448300" y="4419600"/>
            <a:ext cx="500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/>
              <a:t>A</a:t>
            </a:r>
            <a:endParaRPr lang="en-US" altLang="en-US" sz="2000"/>
          </a:p>
        </p:txBody>
      </p:sp>
      <p:sp>
        <p:nvSpPr>
          <p:cNvPr id="31751" name="Line 8"/>
          <p:cNvSpPr>
            <a:spLocks noChangeShapeType="1"/>
          </p:cNvSpPr>
          <p:nvPr/>
        </p:nvSpPr>
        <p:spPr bwMode="auto">
          <a:xfrm>
            <a:off x="5635625" y="3960813"/>
            <a:ext cx="0" cy="2619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52" name="Line 9"/>
          <p:cNvSpPr>
            <a:spLocks noChangeShapeType="1"/>
          </p:cNvSpPr>
          <p:nvPr/>
        </p:nvSpPr>
        <p:spPr bwMode="auto">
          <a:xfrm>
            <a:off x="4384675" y="5210175"/>
            <a:ext cx="0" cy="26193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53" name="Line 10"/>
          <p:cNvSpPr>
            <a:spLocks noChangeShapeType="1"/>
          </p:cNvSpPr>
          <p:nvPr/>
        </p:nvSpPr>
        <p:spPr bwMode="auto">
          <a:xfrm>
            <a:off x="3073400" y="4946650"/>
            <a:ext cx="0" cy="263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54" name="Line 11"/>
          <p:cNvSpPr>
            <a:spLocks noChangeShapeType="1"/>
          </p:cNvSpPr>
          <p:nvPr/>
        </p:nvSpPr>
        <p:spPr bwMode="auto">
          <a:xfrm>
            <a:off x="5635625" y="4946650"/>
            <a:ext cx="0" cy="263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55" name="Line 12"/>
          <p:cNvSpPr>
            <a:spLocks noChangeShapeType="1"/>
          </p:cNvSpPr>
          <p:nvPr/>
        </p:nvSpPr>
        <p:spPr bwMode="auto">
          <a:xfrm flipH="1">
            <a:off x="3073400" y="5210175"/>
            <a:ext cx="25622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56" name="Oval 13"/>
          <p:cNvSpPr>
            <a:spLocks noChangeArrowheads="1"/>
          </p:cNvSpPr>
          <p:nvPr/>
        </p:nvSpPr>
        <p:spPr bwMode="auto">
          <a:xfrm>
            <a:off x="3886200" y="5467350"/>
            <a:ext cx="938213" cy="6572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31757" name="Text Box 14"/>
          <p:cNvSpPr txBox="1">
            <a:spLocks noChangeArrowheads="1"/>
          </p:cNvSpPr>
          <p:nvPr/>
        </p:nvSpPr>
        <p:spPr bwMode="auto">
          <a:xfrm>
            <a:off x="4011613" y="5651500"/>
            <a:ext cx="687387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1400"/>
              <a:t>Voter</a:t>
            </a:r>
            <a:endParaRPr lang="en-US" altLang="en-US" sz="1400"/>
          </a:p>
        </p:txBody>
      </p:sp>
      <p:sp>
        <p:nvSpPr>
          <p:cNvPr id="31758" name="Text Box 15"/>
          <p:cNvSpPr txBox="1">
            <a:spLocks noChangeArrowheads="1"/>
          </p:cNvSpPr>
          <p:nvPr/>
        </p:nvSpPr>
        <p:spPr bwMode="auto">
          <a:xfrm>
            <a:off x="4637088" y="6238875"/>
            <a:ext cx="1089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 sz="1400" b="0"/>
              <a:t>Detect faults</a:t>
            </a:r>
            <a:endParaRPr lang="en-US" altLang="en-US" sz="1400" b="0"/>
          </a:p>
        </p:txBody>
      </p:sp>
      <p:sp>
        <p:nvSpPr>
          <p:cNvPr id="31759" name="Line 16"/>
          <p:cNvSpPr>
            <a:spLocks noChangeShapeType="1"/>
          </p:cNvSpPr>
          <p:nvPr/>
        </p:nvSpPr>
        <p:spPr bwMode="auto">
          <a:xfrm>
            <a:off x="3011488" y="3960813"/>
            <a:ext cx="0" cy="2619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60" name="Line 17"/>
          <p:cNvSpPr>
            <a:spLocks noChangeShapeType="1"/>
          </p:cNvSpPr>
          <p:nvPr/>
        </p:nvSpPr>
        <p:spPr bwMode="auto">
          <a:xfrm>
            <a:off x="4384675" y="3698875"/>
            <a:ext cx="0" cy="26193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61" name="Line 18"/>
          <p:cNvSpPr>
            <a:spLocks noChangeShapeType="1"/>
          </p:cNvSpPr>
          <p:nvPr/>
        </p:nvSpPr>
        <p:spPr bwMode="auto">
          <a:xfrm flipV="1">
            <a:off x="3011488" y="3954463"/>
            <a:ext cx="2624137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62" name="Text Box 19"/>
          <p:cNvSpPr txBox="1">
            <a:spLocks noChangeArrowheads="1"/>
          </p:cNvSpPr>
          <p:nvPr/>
        </p:nvSpPr>
        <p:spPr bwMode="auto">
          <a:xfrm>
            <a:off x="4089400" y="3429000"/>
            <a:ext cx="703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 sz="1400" b="0"/>
              <a:t>Data in</a:t>
            </a:r>
            <a:endParaRPr lang="en-US" altLang="en-US" sz="1400" b="0"/>
          </a:p>
        </p:txBody>
      </p:sp>
      <p:sp>
        <p:nvSpPr>
          <p:cNvPr id="31763" name="Rectangle 20"/>
          <p:cNvSpPr>
            <a:spLocks noChangeArrowheads="1"/>
          </p:cNvSpPr>
          <p:nvPr/>
        </p:nvSpPr>
        <p:spPr bwMode="auto">
          <a:xfrm>
            <a:off x="4011613" y="4217988"/>
            <a:ext cx="687387" cy="7223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31764" name="Text Box 21"/>
          <p:cNvSpPr txBox="1">
            <a:spLocks noChangeArrowheads="1"/>
          </p:cNvSpPr>
          <p:nvPr/>
        </p:nvSpPr>
        <p:spPr bwMode="auto">
          <a:xfrm>
            <a:off x="4137025" y="4414838"/>
            <a:ext cx="500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/>
              <a:t>B</a:t>
            </a:r>
            <a:endParaRPr lang="en-US" altLang="en-US" sz="2000"/>
          </a:p>
        </p:txBody>
      </p:sp>
      <p:sp>
        <p:nvSpPr>
          <p:cNvPr id="31765" name="Rectangle 22"/>
          <p:cNvSpPr>
            <a:spLocks noChangeArrowheads="1"/>
          </p:cNvSpPr>
          <p:nvPr/>
        </p:nvSpPr>
        <p:spPr bwMode="auto">
          <a:xfrm>
            <a:off x="5324475" y="4217988"/>
            <a:ext cx="687388" cy="7223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31766" name="Text Box 23"/>
          <p:cNvSpPr txBox="1">
            <a:spLocks noChangeArrowheads="1"/>
          </p:cNvSpPr>
          <p:nvPr/>
        </p:nvSpPr>
        <p:spPr bwMode="auto">
          <a:xfrm>
            <a:off x="5449888" y="4414838"/>
            <a:ext cx="5000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/>
              <a:t>C</a:t>
            </a:r>
            <a:endParaRPr lang="en-US" altLang="en-US" sz="2000"/>
          </a:p>
        </p:txBody>
      </p:sp>
      <p:sp>
        <p:nvSpPr>
          <p:cNvPr id="31767" name="Line 25"/>
          <p:cNvSpPr>
            <a:spLocks noChangeShapeType="1"/>
          </p:cNvSpPr>
          <p:nvPr/>
        </p:nvSpPr>
        <p:spPr bwMode="auto">
          <a:xfrm>
            <a:off x="4386263" y="3954463"/>
            <a:ext cx="0" cy="263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68" name="Line 26"/>
          <p:cNvSpPr>
            <a:spLocks noChangeShapeType="1"/>
          </p:cNvSpPr>
          <p:nvPr/>
        </p:nvSpPr>
        <p:spPr bwMode="auto">
          <a:xfrm>
            <a:off x="4386263" y="6124575"/>
            <a:ext cx="0" cy="26193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69" name="Rectangle 27"/>
          <p:cNvSpPr>
            <a:spLocks noChangeArrowheads="1"/>
          </p:cNvSpPr>
          <p:nvPr/>
        </p:nvSpPr>
        <p:spPr bwMode="auto">
          <a:xfrm>
            <a:off x="3995738" y="4221163"/>
            <a:ext cx="719137" cy="73977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1400"/>
              <a:t>Faulty</a:t>
            </a:r>
            <a:endParaRPr lang="en-US" altLang="en-US" sz="1400"/>
          </a:p>
        </p:txBody>
      </p:sp>
      <p:sp>
        <p:nvSpPr>
          <p:cNvPr id="31770" name="Line 29"/>
          <p:cNvSpPr>
            <a:spLocks noChangeShapeType="1"/>
          </p:cNvSpPr>
          <p:nvPr/>
        </p:nvSpPr>
        <p:spPr bwMode="auto">
          <a:xfrm flipH="1">
            <a:off x="4859338" y="3933825"/>
            <a:ext cx="12954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71" name="Line 30"/>
          <p:cNvSpPr>
            <a:spLocks noChangeShapeType="1"/>
          </p:cNvSpPr>
          <p:nvPr/>
        </p:nvSpPr>
        <p:spPr bwMode="auto">
          <a:xfrm>
            <a:off x="3419475" y="5805488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72" name="Text Box 31"/>
          <p:cNvSpPr txBox="1">
            <a:spLocks noChangeArrowheads="1"/>
          </p:cNvSpPr>
          <p:nvPr/>
        </p:nvSpPr>
        <p:spPr bwMode="auto">
          <a:xfrm>
            <a:off x="103047" y="3734606"/>
            <a:ext cx="302418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b="0" dirty="0"/>
              <a:t>Voter detects B as faulty because it produced a different output value from A and C.</a:t>
            </a:r>
            <a:endParaRPr lang="en-US" altLang="en-US" b="0" dirty="0"/>
          </a:p>
        </p:txBody>
      </p:sp>
      <p:sp>
        <p:nvSpPr>
          <p:cNvPr id="31773" name="Text Box 32"/>
          <p:cNvSpPr txBox="1">
            <a:spLocks noChangeArrowheads="1"/>
          </p:cNvSpPr>
          <p:nvPr/>
        </p:nvSpPr>
        <p:spPr bwMode="auto">
          <a:xfrm>
            <a:off x="6119813" y="3500438"/>
            <a:ext cx="23399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b="0"/>
              <a:t>B is now masked and disconnected from the voter</a:t>
            </a:r>
            <a:endParaRPr lang="en-US" altLang="en-US" b="0"/>
          </a:p>
        </p:txBody>
      </p:sp>
      <p:sp>
        <p:nvSpPr>
          <p:cNvPr id="30" name="Rectangle 29"/>
          <p:cNvSpPr/>
          <p:nvPr/>
        </p:nvSpPr>
        <p:spPr>
          <a:xfrm>
            <a:off x="313081" y="6449141"/>
            <a:ext cx="82273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Israel 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Koren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, C. Mani Krishna, "Fault-Tolerant Systems", MK 2010</a:t>
            </a:r>
          </a:p>
        </p:txBody>
      </p:sp>
    </p:spTree>
    <p:extLst>
      <p:ext uri="{BB962C8B-B14F-4D97-AF65-F5344CB8AC3E}">
        <p14:creationId xmlns:p14="http://schemas.microsoft.com/office/powerpoint/2010/main" val="7660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5778" y="313555"/>
            <a:ext cx="8058150" cy="384175"/>
          </a:xfrm>
        </p:spPr>
        <p:txBody>
          <a:bodyPr/>
          <a:lstStyle/>
          <a:p>
            <a:r>
              <a:rPr lang="en-GB" altLang="en-US" sz="3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Detecting and Tolerating Faults</a:t>
            </a:r>
            <a:endParaRPr lang="en-US" altLang="en-US" sz="3200" b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755650" y="1208088"/>
            <a:ext cx="7848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sz="2400" b="0"/>
              <a:t> </a:t>
            </a:r>
            <a:r>
              <a:rPr lang="en-GB" altLang="en-US" sz="2400" b="0"/>
              <a:t>The fault is detected by voter and it is masked.  </a:t>
            </a:r>
          </a:p>
          <a:p>
            <a:pPr>
              <a:buFontTx/>
              <a:buChar char="•"/>
            </a:pPr>
            <a:endParaRPr lang="en-GB" altLang="en-US" sz="2400" b="0"/>
          </a:p>
          <a:p>
            <a:pPr>
              <a:buFontTx/>
              <a:buChar char="•"/>
            </a:pPr>
            <a:r>
              <a:rPr lang="en-GB" altLang="en-US" sz="2400" b="0"/>
              <a:t> The system continues without interruption, i.e. it tolerates the fault by relying on A and C to take over.</a:t>
            </a:r>
            <a:endParaRPr lang="en-US" altLang="en-US" sz="2400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2698750" y="4222750"/>
            <a:ext cx="687388" cy="723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2824163" y="4419600"/>
            <a:ext cx="5000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/>
              <a:t>A</a:t>
            </a:r>
            <a:endParaRPr lang="en-US" altLang="en-US" sz="2000"/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5448300" y="4419600"/>
            <a:ext cx="500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/>
              <a:t>A</a:t>
            </a:r>
            <a:endParaRPr lang="en-US" altLang="en-US" sz="2000"/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>
            <a:off x="5635625" y="3960813"/>
            <a:ext cx="0" cy="2619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>
            <a:off x="4384675" y="5210175"/>
            <a:ext cx="0" cy="26193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3073400" y="4946650"/>
            <a:ext cx="0" cy="263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>
            <a:off x="5635625" y="4946650"/>
            <a:ext cx="0" cy="263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 flipH="1">
            <a:off x="3073400" y="5210175"/>
            <a:ext cx="25622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80" name="Oval 12"/>
          <p:cNvSpPr>
            <a:spLocks noChangeArrowheads="1"/>
          </p:cNvSpPr>
          <p:nvPr/>
        </p:nvSpPr>
        <p:spPr bwMode="auto">
          <a:xfrm>
            <a:off x="3886200" y="5467350"/>
            <a:ext cx="938213" cy="6572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32781" name="Text Box 13"/>
          <p:cNvSpPr txBox="1">
            <a:spLocks noChangeArrowheads="1"/>
          </p:cNvSpPr>
          <p:nvPr/>
        </p:nvSpPr>
        <p:spPr bwMode="auto">
          <a:xfrm>
            <a:off x="4011613" y="5651500"/>
            <a:ext cx="687387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1400"/>
              <a:t>Voter</a:t>
            </a:r>
            <a:endParaRPr lang="en-US" altLang="en-US" sz="1400"/>
          </a:p>
        </p:txBody>
      </p:sp>
      <p:sp>
        <p:nvSpPr>
          <p:cNvPr id="32782" name="Text Box 14"/>
          <p:cNvSpPr txBox="1">
            <a:spLocks noChangeArrowheads="1"/>
          </p:cNvSpPr>
          <p:nvPr/>
        </p:nvSpPr>
        <p:spPr bwMode="auto">
          <a:xfrm>
            <a:off x="4637088" y="6238875"/>
            <a:ext cx="10890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 sz="1400" b="0"/>
              <a:t>Detect faults</a:t>
            </a:r>
            <a:endParaRPr lang="en-US" altLang="en-US" sz="1400" b="0"/>
          </a:p>
        </p:txBody>
      </p:sp>
      <p:sp>
        <p:nvSpPr>
          <p:cNvPr id="32783" name="Line 15"/>
          <p:cNvSpPr>
            <a:spLocks noChangeShapeType="1"/>
          </p:cNvSpPr>
          <p:nvPr/>
        </p:nvSpPr>
        <p:spPr bwMode="auto">
          <a:xfrm>
            <a:off x="3011488" y="3960813"/>
            <a:ext cx="0" cy="2619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84" name="Line 16"/>
          <p:cNvSpPr>
            <a:spLocks noChangeShapeType="1"/>
          </p:cNvSpPr>
          <p:nvPr/>
        </p:nvSpPr>
        <p:spPr bwMode="auto">
          <a:xfrm>
            <a:off x="4384675" y="3698875"/>
            <a:ext cx="0" cy="26193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85" name="Line 17"/>
          <p:cNvSpPr>
            <a:spLocks noChangeShapeType="1"/>
          </p:cNvSpPr>
          <p:nvPr/>
        </p:nvSpPr>
        <p:spPr bwMode="auto">
          <a:xfrm flipV="1">
            <a:off x="3011488" y="3954463"/>
            <a:ext cx="2624137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86" name="Text Box 18"/>
          <p:cNvSpPr txBox="1">
            <a:spLocks noChangeArrowheads="1"/>
          </p:cNvSpPr>
          <p:nvPr/>
        </p:nvSpPr>
        <p:spPr bwMode="auto">
          <a:xfrm>
            <a:off x="4089400" y="3429000"/>
            <a:ext cx="7032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 sz="1400" b="0"/>
              <a:t>Data in</a:t>
            </a:r>
            <a:endParaRPr lang="en-US" altLang="en-US" sz="1400" b="0"/>
          </a:p>
        </p:txBody>
      </p:sp>
      <p:sp>
        <p:nvSpPr>
          <p:cNvPr id="32787" name="Rectangle 19"/>
          <p:cNvSpPr>
            <a:spLocks noChangeArrowheads="1"/>
          </p:cNvSpPr>
          <p:nvPr/>
        </p:nvSpPr>
        <p:spPr bwMode="auto">
          <a:xfrm>
            <a:off x="4011613" y="4217988"/>
            <a:ext cx="687387" cy="7223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32788" name="Text Box 20"/>
          <p:cNvSpPr txBox="1">
            <a:spLocks noChangeArrowheads="1"/>
          </p:cNvSpPr>
          <p:nvPr/>
        </p:nvSpPr>
        <p:spPr bwMode="auto">
          <a:xfrm>
            <a:off x="4137025" y="4414838"/>
            <a:ext cx="500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/>
              <a:t>B</a:t>
            </a:r>
            <a:endParaRPr lang="en-US" altLang="en-US" sz="2000"/>
          </a:p>
        </p:txBody>
      </p:sp>
      <p:sp>
        <p:nvSpPr>
          <p:cNvPr id="32789" name="Rectangle 21"/>
          <p:cNvSpPr>
            <a:spLocks noChangeArrowheads="1"/>
          </p:cNvSpPr>
          <p:nvPr/>
        </p:nvSpPr>
        <p:spPr bwMode="auto">
          <a:xfrm>
            <a:off x="5324475" y="4217988"/>
            <a:ext cx="687388" cy="7223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32790" name="Text Box 22"/>
          <p:cNvSpPr txBox="1">
            <a:spLocks noChangeArrowheads="1"/>
          </p:cNvSpPr>
          <p:nvPr/>
        </p:nvSpPr>
        <p:spPr bwMode="auto">
          <a:xfrm>
            <a:off x="5449888" y="4414838"/>
            <a:ext cx="5000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/>
              <a:t>C</a:t>
            </a:r>
            <a:endParaRPr lang="en-US" altLang="en-US" sz="2000"/>
          </a:p>
        </p:txBody>
      </p:sp>
      <p:sp>
        <p:nvSpPr>
          <p:cNvPr id="32791" name="Line 23"/>
          <p:cNvSpPr>
            <a:spLocks noChangeShapeType="1"/>
          </p:cNvSpPr>
          <p:nvPr/>
        </p:nvSpPr>
        <p:spPr bwMode="auto">
          <a:xfrm>
            <a:off x="4386263" y="3954463"/>
            <a:ext cx="0" cy="263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92" name="Line 24"/>
          <p:cNvSpPr>
            <a:spLocks noChangeShapeType="1"/>
          </p:cNvSpPr>
          <p:nvPr/>
        </p:nvSpPr>
        <p:spPr bwMode="auto">
          <a:xfrm>
            <a:off x="4386263" y="6124575"/>
            <a:ext cx="0" cy="26193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93" name="Rectangle 25"/>
          <p:cNvSpPr>
            <a:spLocks noChangeArrowheads="1"/>
          </p:cNvSpPr>
          <p:nvPr/>
        </p:nvSpPr>
        <p:spPr bwMode="auto">
          <a:xfrm>
            <a:off x="3995738" y="4221163"/>
            <a:ext cx="719137" cy="73977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1400"/>
              <a:t>Faulty</a:t>
            </a:r>
            <a:endParaRPr lang="en-US" altLang="en-US" sz="1400"/>
          </a:p>
        </p:txBody>
      </p:sp>
      <p:sp>
        <p:nvSpPr>
          <p:cNvPr id="32794" name="Line 26"/>
          <p:cNvSpPr>
            <a:spLocks noChangeShapeType="1"/>
          </p:cNvSpPr>
          <p:nvPr/>
        </p:nvSpPr>
        <p:spPr bwMode="auto">
          <a:xfrm flipH="1">
            <a:off x="4859338" y="3933825"/>
            <a:ext cx="12954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95" name="Line 27"/>
          <p:cNvSpPr>
            <a:spLocks noChangeShapeType="1"/>
          </p:cNvSpPr>
          <p:nvPr/>
        </p:nvSpPr>
        <p:spPr bwMode="auto">
          <a:xfrm>
            <a:off x="3419475" y="5805488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97" name="Text Box 29"/>
          <p:cNvSpPr txBox="1">
            <a:spLocks noChangeArrowheads="1"/>
          </p:cNvSpPr>
          <p:nvPr/>
        </p:nvSpPr>
        <p:spPr bwMode="auto">
          <a:xfrm>
            <a:off x="6119813" y="3500438"/>
            <a:ext cx="23399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b="0"/>
              <a:t>B is now masked and disconnected from the voter</a:t>
            </a:r>
            <a:endParaRPr lang="en-US" altLang="en-US" b="0"/>
          </a:p>
        </p:txBody>
      </p:sp>
      <p:grpSp>
        <p:nvGrpSpPr>
          <p:cNvPr id="32798" name="Group 30"/>
          <p:cNvGrpSpPr>
            <a:grpSpLocks/>
          </p:cNvGrpSpPr>
          <p:nvPr/>
        </p:nvGrpSpPr>
        <p:grpSpPr bwMode="auto">
          <a:xfrm>
            <a:off x="3863976" y="5216478"/>
            <a:ext cx="4595812" cy="1006475"/>
            <a:chOff x="2447" y="3294"/>
            <a:chExt cx="2895" cy="634"/>
          </a:xfrm>
        </p:grpSpPr>
        <p:sp>
          <p:nvSpPr>
            <p:cNvPr id="32799" name="Line 31"/>
            <p:cNvSpPr>
              <a:spLocks noChangeShapeType="1"/>
            </p:cNvSpPr>
            <p:nvPr/>
          </p:nvSpPr>
          <p:spPr bwMode="auto">
            <a:xfrm flipH="1">
              <a:off x="3152" y="3521"/>
              <a:ext cx="681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800" name="Text Box 32"/>
            <p:cNvSpPr txBox="1">
              <a:spLocks noChangeArrowheads="1"/>
            </p:cNvSpPr>
            <p:nvPr/>
          </p:nvSpPr>
          <p:spPr bwMode="auto">
            <a:xfrm>
              <a:off x="3833" y="3294"/>
              <a:ext cx="1509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2000"/>
                <a:t>What happens if the voter becomes faulty?</a:t>
              </a:r>
              <a:endParaRPr lang="en-US" altLang="en-US" sz="2000"/>
            </a:p>
          </p:txBody>
        </p:sp>
        <p:grpSp>
          <p:nvGrpSpPr>
            <p:cNvPr id="32801" name="Group 33"/>
            <p:cNvGrpSpPr>
              <a:grpSpLocks/>
            </p:cNvGrpSpPr>
            <p:nvPr/>
          </p:nvGrpSpPr>
          <p:grpSpPr bwMode="auto">
            <a:xfrm>
              <a:off x="2447" y="3430"/>
              <a:ext cx="614" cy="429"/>
              <a:chOff x="2447" y="3430"/>
              <a:chExt cx="614" cy="429"/>
            </a:xfrm>
          </p:grpSpPr>
          <p:sp>
            <p:nvSpPr>
              <p:cNvPr id="32802" name="Oval 34"/>
              <p:cNvSpPr>
                <a:spLocks noChangeArrowheads="1"/>
              </p:cNvSpPr>
              <p:nvPr/>
            </p:nvSpPr>
            <p:spPr bwMode="auto">
              <a:xfrm>
                <a:off x="2447" y="3430"/>
                <a:ext cx="614" cy="42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32803" name="Rectangle 35"/>
              <p:cNvSpPr>
                <a:spLocks noChangeArrowheads="1"/>
              </p:cNvSpPr>
              <p:nvPr/>
            </p:nvSpPr>
            <p:spPr bwMode="auto">
              <a:xfrm>
                <a:off x="2451" y="3495"/>
                <a:ext cx="51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GB" altLang="en-US" dirty="0"/>
                  <a:t>Faulty</a:t>
                </a:r>
                <a:endParaRPr lang="en-US" altLang="en-US" dirty="0"/>
              </a:p>
            </p:txBody>
          </p:sp>
        </p:grpSp>
      </p:grp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103047" y="3734606"/>
            <a:ext cx="302418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b="0" dirty="0"/>
              <a:t>Voter detects B as faulty because it produced a different output value from A and C.</a:t>
            </a:r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333378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4450"/>
            <a:ext cx="7772400" cy="1143000"/>
          </a:xfrm>
        </p:spPr>
        <p:txBody>
          <a:bodyPr/>
          <a:lstStyle/>
          <a:p>
            <a:r>
              <a:rPr lang="en-GB" alt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Intelligent Self Repair</a:t>
            </a:r>
            <a:endParaRPr lang="en-US" alt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915" name="Text Box 4"/>
          <p:cNvSpPr txBox="1">
            <a:spLocks noChangeArrowheads="1"/>
          </p:cNvSpPr>
          <p:nvPr/>
        </p:nvSpPr>
        <p:spPr bwMode="auto">
          <a:xfrm>
            <a:off x="900113" y="112553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8916" name="Text Box 5"/>
          <p:cNvSpPr txBox="1">
            <a:spLocks noChangeArrowheads="1"/>
          </p:cNvSpPr>
          <p:nvPr/>
        </p:nvSpPr>
        <p:spPr bwMode="auto">
          <a:xfrm>
            <a:off x="395287" y="998468"/>
            <a:ext cx="83534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To date case-based reasoning (CBR) and genetic algorithms (GAs) have been used to drive the decision making process.</a:t>
            </a:r>
            <a:endParaRPr lang="en-US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917" name="AutoShape 61"/>
          <p:cNvSpPr>
            <a:spLocks/>
          </p:cNvSpPr>
          <p:nvPr/>
        </p:nvSpPr>
        <p:spPr bwMode="auto">
          <a:xfrm>
            <a:off x="4427538" y="2671763"/>
            <a:ext cx="360362" cy="2376487"/>
          </a:xfrm>
          <a:prstGeom prst="rightBrace">
            <a:avLst>
              <a:gd name="adj1" fmla="val 54956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sp>
        <p:nvSpPr>
          <p:cNvPr id="38918" name="AutoShape 62"/>
          <p:cNvSpPr>
            <a:spLocks/>
          </p:cNvSpPr>
          <p:nvPr/>
        </p:nvSpPr>
        <p:spPr bwMode="auto">
          <a:xfrm>
            <a:off x="4427538" y="5551488"/>
            <a:ext cx="360362" cy="936625"/>
          </a:xfrm>
          <a:prstGeom prst="rightBrace">
            <a:avLst>
              <a:gd name="adj1" fmla="val 21659"/>
              <a:gd name="adj2" fmla="val 50000"/>
            </a:avLst>
          </a:prstGeom>
          <a:noFill/>
          <a:ln w="254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GB" altLang="en-US"/>
          </a:p>
        </p:txBody>
      </p:sp>
      <p:grpSp>
        <p:nvGrpSpPr>
          <p:cNvPr id="38919" name="Group 71"/>
          <p:cNvGrpSpPr>
            <a:grpSpLocks/>
          </p:cNvGrpSpPr>
          <p:nvPr/>
        </p:nvGrpSpPr>
        <p:grpSpPr bwMode="auto">
          <a:xfrm>
            <a:off x="519113" y="2074863"/>
            <a:ext cx="3889375" cy="4449762"/>
            <a:chOff x="158" y="1307"/>
            <a:chExt cx="2450" cy="2803"/>
          </a:xfrm>
        </p:grpSpPr>
        <p:grpSp>
          <p:nvGrpSpPr>
            <p:cNvPr id="38926" name="Group 65"/>
            <p:cNvGrpSpPr>
              <a:grpSpLocks/>
            </p:cNvGrpSpPr>
            <p:nvPr/>
          </p:nvGrpSpPr>
          <p:grpSpPr bwMode="auto">
            <a:xfrm>
              <a:off x="1775" y="1902"/>
              <a:ext cx="45" cy="132"/>
              <a:chOff x="1775" y="1902"/>
              <a:chExt cx="45" cy="132"/>
            </a:xfrm>
          </p:grpSpPr>
          <p:sp>
            <p:nvSpPr>
              <p:cNvPr id="38972" name="Freeform 31"/>
              <p:cNvSpPr>
                <a:spLocks noEditPoints="1"/>
              </p:cNvSpPr>
              <p:nvPr/>
            </p:nvSpPr>
            <p:spPr bwMode="auto">
              <a:xfrm>
                <a:off x="1775" y="1902"/>
                <a:ext cx="45" cy="132"/>
              </a:xfrm>
              <a:custGeom>
                <a:avLst/>
                <a:gdLst>
                  <a:gd name="T0" fmla="*/ 0 w 127"/>
                  <a:gd name="T1" fmla="*/ 0 h 385"/>
                  <a:gd name="T2" fmla="*/ 0 w 127"/>
                  <a:gd name="T3" fmla="*/ 0 h 385"/>
                  <a:gd name="T4" fmla="*/ 0 w 127"/>
                  <a:gd name="T5" fmla="*/ 0 h 385"/>
                  <a:gd name="T6" fmla="*/ 0 w 127"/>
                  <a:gd name="T7" fmla="*/ 0 h 385"/>
                  <a:gd name="T8" fmla="*/ 0 w 127"/>
                  <a:gd name="T9" fmla="*/ 0 h 385"/>
                  <a:gd name="T10" fmla="*/ 0 w 127"/>
                  <a:gd name="T11" fmla="*/ 0 h 385"/>
                  <a:gd name="T12" fmla="*/ 0 w 127"/>
                  <a:gd name="T13" fmla="*/ 0 h 385"/>
                  <a:gd name="T14" fmla="*/ 0 w 127"/>
                  <a:gd name="T15" fmla="*/ 0 h 385"/>
                  <a:gd name="T16" fmla="*/ 0 w 127"/>
                  <a:gd name="T17" fmla="*/ 0 h 385"/>
                  <a:gd name="T18" fmla="*/ 0 w 127"/>
                  <a:gd name="T19" fmla="*/ 0 h 385"/>
                  <a:gd name="T20" fmla="*/ 0 w 127"/>
                  <a:gd name="T21" fmla="*/ 0 h 3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7"/>
                  <a:gd name="T34" fmla="*/ 0 h 385"/>
                  <a:gd name="T35" fmla="*/ 127 w 127"/>
                  <a:gd name="T36" fmla="*/ 385 h 3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7" h="385">
                    <a:moveTo>
                      <a:pt x="73" y="10"/>
                    </a:moveTo>
                    <a:lnTo>
                      <a:pt x="74" y="280"/>
                    </a:lnTo>
                    <a:cubicBezTo>
                      <a:pt x="74" y="286"/>
                      <a:pt x="70" y="291"/>
                      <a:pt x="64" y="291"/>
                    </a:cubicBezTo>
                    <a:cubicBezTo>
                      <a:pt x="58" y="291"/>
                      <a:pt x="53" y="286"/>
                      <a:pt x="53" y="281"/>
                    </a:cubicBezTo>
                    <a:lnTo>
                      <a:pt x="52" y="10"/>
                    </a:lnTo>
                    <a:cubicBezTo>
                      <a:pt x="52" y="5"/>
                      <a:pt x="57" y="0"/>
                      <a:pt x="63" y="0"/>
                    </a:cubicBezTo>
                    <a:cubicBezTo>
                      <a:pt x="69" y="0"/>
                      <a:pt x="73" y="4"/>
                      <a:pt x="73" y="10"/>
                    </a:cubicBezTo>
                    <a:close/>
                    <a:moveTo>
                      <a:pt x="127" y="259"/>
                    </a:moveTo>
                    <a:lnTo>
                      <a:pt x="64" y="385"/>
                    </a:lnTo>
                    <a:lnTo>
                      <a:pt x="0" y="260"/>
                    </a:lnTo>
                    <a:lnTo>
                      <a:pt x="127" y="2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73" name="Freeform 32"/>
              <p:cNvSpPr>
                <a:spLocks noEditPoints="1"/>
              </p:cNvSpPr>
              <p:nvPr/>
            </p:nvSpPr>
            <p:spPr bwMode="auto">
              <a:xfrm>
                <a:off x="1775" y="1902"/>
                <a:ext cx="45" cy="132"/>
              </a:xfrm>
              <a:custGeom>
                <a:avLst/>
                <a:gdLst>
                  <a:gd name="T0" fmla="*/ 0 w 127"/>
                  <a:gd name="T1" fmla="*/ 0 h 385"/>
                  <a:gd name="T2" fmla="*/ 0 w 127"/>
                  <a:gd name="T3" fmla="*/ 0 h 385"/>
                  <a:gd name="T4" fmla="*/ 0 w 127"/>
                  <a:gd name="T5" fmla="*/ 0 h 385"/>
                  <a:gd name="T6" fmla="*/ 0 w 127"/>
                  <a:gd name="T7" fmla="*/ 0 h 385"/>
                  <a:gd name="T8" fmla="*/ 0 w 127"/>
                  <a:gd name="T9" fmla="*/ 0 h 385"/>
                  <a:gd name="T10" fmla="*/ 0 w 127"/>
                  <a:gd name="T11" fmla="*/ 0 h 385"/>
                  <a:gd name="T12" fmla="*/ 0 w 127"/>
                  <a:gd name="T13" fmla="*/ 0 h 385"/>
                  <a:gd name="T14" fmla="*/ 0 w 127"/>
                  <a:gd name="T15" fmla="*/ 0 h 385"/>
                  <a:gd name="T16" fmla="*/ 0 w 127"/>
                  <a:gd name="T17" fmla="*/ 0 h 385"/>
                  <a:gd name="T18" fmla="*/ 0 w 127"/>
                  <a:gd name="T19" fmla="*/ 0 h 385"/>
                  <a:gd name="T20" fmla="*/ 0 w 127"/>
                  <a:gd name="T21" fmla="*/ 0 h 3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7"/>
                  <a:gd name="T34" fmla="*/ 0 h 385"/>
                  <a:gd name="T35" fmla="*/ 127 w 127"/>
                  <a:gd name="T36" fmla="*/ 385 h 3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7" h="385">
                    <a:moveTo>
                      <a:pt x="73" y="10"/>
                    </a:moveTo>
                    <a:lnTo>
                      <a:pt x="74" y="280"/>
                    </a:lnTo>
                    <a:cubicBezTo>
                      <a:pt x="74" y="286"/>
                      <a:pt x="70" y="291"/>
                      <a:pt x="64" y="291"/>
                    </a:cubicBezTo>
                    <a:cubicBezTo>
                      <a:pt x="58" y="291"/>
                      <a:pt x="53" y="286"/>
                      <a:pt x="53" y="281"/>
                    </a:cubicBezTo>
                    <a:lnTo>
                      <a:pt x="52" y="10"/>
                    </a:lnTo>
                    <a:cubicBezTo>
                      <a:pt x="52" y="5"/>
                      <a:pt x="57" y="0"/>
                      <a:pt x="63" y="0"/>
                    </a:cubicBezTo>
                    <a:cubicBezTo>
                      <a:pt x="69" y="0"/>
                      <a:pt x="73" y="4"/>
                      <a:pt x="73" y="10"/>
                    </a:cubicBezTo>
                    <a:close/>
                    <a:moveTo>
                      <a:pt x="127" y="259"/>
                    </a:moveTo>
                    <a:lnTo>
                      <a:pt x="64" y="385"/>
                    </a:lnTo>
                    <a:lnTo>
                      <a:pt x="0" y="260"/>
                    </a:lnTo>
                    <a:lnTo>
                      <a:pt x="127" y="259"/>
                    </a:lnTo>
                    <a:close/>
                  </a:path>
                </a:pathLst>
              </a:custGeom>
              <a:noFill/>
              <a:ln w="158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8927" name="Group 69"/>
            <p:cNvGrpSpPr>
              <a:grpSpLocks/>
            </p:cNvGrpSpPr>
            <p:nvPr/>
          </p:nvGrpSpPr>
          <p:grpSpPr bwMode="auto">
            <a:xfrm>
              <a:off x="158" y="1637"/>
              <a:ext cx="2417" cy="2473"/>
              <a:chOff x="158" y="1637"/>
              <a:chExt cx="2417" cy="2473"/>
            </a:xfrm>
          </p:grpSpPr>
          <p:sp>
            <p:nvSpPr>
              <p:cNvPr id="38932" name="Freeform 17"/>
              <p:cNvSpPr>
                <a:spLocks/>
              </p:cNvSpPr>
              <p:nvPr/>
            </p:nvSpPr>
            <p:spPr bwMode="auto">
              <a:xfrm>
                <a:off x="202" y="2039"/>
                <a:ext cx="751" cy="264"/>
              </a:xfrm>
              <a:custGeom>
                <a:avLst/>
                <a:gdLst>
                  <a:gd name="T0" fmla="*/ 0 w 1346"/>
                  <a:gd name="T1" fmla="*/ 0 h 293"/>
                  <a:gd name="T2" fmla="*/ 0 w 1346"/>
                  <a:gd name="T3" fmla="*/ 103 h 293"/>
                  <a:gd name="T4" fmla="*/ 4 w 1346"/>
                  <a:gd name="T5" fmla="*/ 103 h 293"/>
                  <a:gd name="T6" fmla="*/ 4 w 1346"/>
                  <a:gd name="T7" fmla="*/ 0 h 293"/>
                  <a:gd name="T8" fmla="*/ 0 w 1346"/>
                  <a:gd name="T9" fmla="*/ 0 h 293"/>
                  <a:gd name="T10" fmla="*/ 0 w 1346"/>
                  <a:gd name="T11" fmla="*/ 0 h 2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46"/>
                  <a:gd name="T19" fmla="*/ 0 h 293"/>
                  <a:gd name="T20" fmla="*/ 1346 w 1346"/>
                  <a:gd name="T21" fmla="*/ 293 h 2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46" h="293">
                    <a:moveTo>
                      <a:pt x="0" y="0"/>
                    </a:moveTo>
                    <a:lnTo>
                      <a:pt x="0" y="293"/>
                    </a:lnTo>
                    <a:lnTo>
                      <a:pt x="1346" y="293"/>
                    </a:lnTo>
                    <a:lnTo>
                      <a:pt x="1346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33" name="Rectangle 18"/>
              <p:cNvSpPr>
                <a:spLocks noChangeArrowheads="1"/>
              </p:cNvSpPr>
              <p:nvPr/>
            </p:nvSpPr>
            <p:spPr bwMode="auto">
              <a:xfrm>
                <a:off x="158" y="2067"/>
                <a:ext cx="82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Selection of New Generation</a:t>
                </a:r>
                <a:endParaRPr lang="en-US" altLang="en-US"/>
              </a:p>
            </p:txBody>
          </p:sp>
          <p:sp>
            <p:nvSpPr>
              <p:cNvPr id="38934" name="Freeform 19"/>
              <p:cNvSpPr>
                <a:spLocks/>
              </p:cNvSpPr>
              <p:nvPr/>
            </p:nvSpPr>
            <p:spPr bwMode="auto">
              <a:xfrm>
                <a:off x="1194" y="2032"/>
                <a:ext cx="1274" cy="264"/>
              </a:xfrm>
              <a:custGeom>
                <a:avLst/>
                <a:gdLst>
                  <a:gd name="T0" fmla="*/ 0 w 1346"/>
                  <a:gd name="T1" fmla="*/ 0 h 293"/>
                  <a:gd name="T2" fmla="*/ 0 w 1346"/>
                  <a:gd name="T3" fmla="*/ 103 h 293"/>
                  <a:gd name="T4" fmla="*/ 776 w 1346"/>
                  <a:gd name="T5" fmla="*/ 103 h 293"/>
                  <a:gd name="T6" fmla="*/ 776 w 1346"/>
                  <a:gd name="T7" fmla="*/ 0 h 293"/>
                  <a:gd name="T8" fmla="*/ 0 w 1346"/>
                  <a:gd name="T9" fmla="*/ 0 h 293"/>
                  <a:gd name="T10" fmla="*/ 0 w 1346"/>
                  <a:gd name="T11" fmla="*/ 0 h 2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46"/>
                  <a:gd name="T19" fmla="*/ 0 h 293"/>
                  <a:gd name="T20" fmla="*/ 1346 w 1346"/>
                  <a:gd name="T21" fmla="*/ 293 h 2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46" h="293">
                    <a:moveTo>
                      <a:pt x="0" y="0"/>
                    </a:moveTo>
                    <a:lnTo>
                      <a:pt x="0" y="293"/>
                    </a:lnTo>
                    <a:lnTo>
                      <a:pt x="1346" y="293"/>
                    </a:lnTo>
                    <a:lnTo>
                      <a:pt x="13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35" name="Rectangle 20"/>
              <p:cNvSpPr>
                <a:spLocks noChangeArrowheads="1"/>
              </p:cNvSpPr>
              <p:nvPr/>
            </p:nvSpPr>
            <p:spPr bwMode="auto">
              <a:xfrm>
                <a:off x="1417" y="2114"/>
                <a:ext cx="46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Crossover </a:t>
                </a:r>
                <a:endParaRPr lang="en-US" altLang="en-US"/>
              </a:p>
            </p:txBody>
          </p:sp>
          <p:sp>
            <p:nvSpPr>
              <p:cNvPr id="38936" name="Rectangle 21"/>
              <p:cNvSpPr>
                <a:spLocks noChangeArrowheads="1"/>
              </p:cNvSpPr>
              <p:nvPr/>
            </p:nvSpPr>
            <p:spPr bwMode="auto">
              <a:xfrm>
                <a:off x="1849" y="2114"/>
                <a:ext cx="54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/ </a:t>
                </a:r>
                <a:endParaRPr lang="en-US" altLang="en-US"/>
              </a:p>
            </p:txBody>
          </p:sp>
          <p:sp>
            <p:nvSpPr>
              <p:cNvPr id="38937" name="Rectangle 22"/>
              <p:cNvSpPr>
                <a:spLocks noChangeArrowheads="1"/>
              </p:cNvSpPr>
              <p:nvPr/>
            </p:nvSpPr>
            <p:spPr bwMode="auto">
              <a:xfrm>
                <a:off x="1899" y="2114"/>
                <a:ext cx="36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Mutation</a:t>
                </a:r>
                <a:endParaRPr lang="en-US" altLang="en-US"/>
              </a:p>
            </p:txBody>
          </p:sp>
          <p:sp>
            <p:nvSpPr>
              <p:cNvPr id="38938" name="Rectangle 23"/>
              <p:cNvSpPr>
                <a:spLocks noChangeArrowheads="1"/>
              </p:cNvSpPr>
              <p:nvPr/>
            </p:nvSpPr>
            <p:spPr bwMode="auto">
              <a:xfrm>
                <a:off x="1194" y="2032"/>
                <a:ext cx="1274" cy="264"/>
              </a:xfrm>
              <a:prstGeom prst="rect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38939" name="Freeform 24"/>
              <p:cNvSpPr>
                <a:spLocks/>
              </p:cNvSpPr>
              <p:nvPr/>
            </p:nvSpPr>
            <p:spPr bwMode="auto">
              <a:xfrm>
                <a:off x="1194" y="2427"/>
                <a:ext cx="1274" cy="264"/>
              </a:xfrm>
              <a:custGeom>
                <a:avLst/>
                <a:gdLst>
                  <a:gd name="T0" fmla="*/ 0 w 1346"/>
                  <a:gd name="T1" fmla="*/ 0 h 293"/>
                  <a:gd name="T2" fmla="*/ 0 w 1346"/>
                  <a:gd name="T3" fmla="*/ 103 h 293"/>
                  <a:gd name="T4" fmla="*/ 776 w 1346"/>
                  <a:gd name="T5" fmla="*/ 103 h 293"/>
                  <a:gd name="T6" fmla="*/ 776 w 1346"/>
                  <a:gd name="T7" fmla="*/ 0 h 293"/>
                  <a:gd name="T8" fmla="*/ 0 w 1346"/>
                  <a:gd name="T9" fmla="*/ 0 h 293"/>
                  <a:gd name="T10" fmla="*/ 0 w 1346"/>
                  <a:gd name="T11" fmla="*/ 0 h 2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46"/>
                  <a:gd name="T19" fmla="*/ 0 h 293"/>
                  <a:gd name="T20" fmla="*/ 1346 w 1346"/>
                  <a:gd name="T21" fmla="*/ 293 h 2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46" h="293">
                    <a:moveTo>
                      <a:pt x="0" y="0"/>
                    </a:moveTo>
                    <a:lnTo>
                      <a:pt x="0" y="293"/>
                    </a:lnTo>
                    <a:lnTo>
                      <a:pt x="1346" y="293"/>
                    </a:lnTo>
                    <a:lnTo>
                      <a:pt x="13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40" name="Rectangle 25"/>
              <p:cNvSpPr>
                <a:spLocks noChangeArrowheads="1"/>
              </p:cNvSpPr>
              <p:nvPr/>
            </p:nvSpPr>
            <p:spPr bwMode="auto">
              <a:xfrm>
                <a:off x="1274" y="2437"/>
                <a:ext cx="111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Fitness evaluation </a:t>
                </a:r>
              </a:p>
              <a:p>
                <a:pPr algn="ctr"/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(evaluate decision criteria)</a:t>
                </a:r>
                <a:endParaRPr lang="en-US" altLang="en-US"/>
              </a:p>
            </p:txBody>
          </p:sp>
          <p:sp>
            <p:nvSpPr>
              <p:cNvPr id="38941" name="Rectangle 26"/>
              <p:cNvSpPr>
                <a:spLocks noChangeArrowheads="1"/>
              </p:cNvSpPr>
              <p:nvPr/>
            </p:nvSpPr>
            <p:spPr bwMode="auto">
              <a:xfrm>
                <a:off x="1194" y="2427"/>
                <a:ext cx="1274" cy="264"/>
              </a:xfrm>
              <a:prstGeom prst="rect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38942" name="Freeform 27"/>
              <p:cNvSpPr>
                <a:spLocks/>
              </p:cNvSpPr>
              <p:nvPr/>
            </p:nvSpPr>
            <p:spPr bwMode="auto">
              <a:xfrm>
                <a:off x="1194" y="1637"/>
                <a:ext cx="1274" cy="264"/>
              </a:xfrm>
              <a:custGeom>
                <a:avLst/>
                <a:gdLst>
                  <a:gd name="T0" fmla="*/ 0 w 1346"/>
                  <a:gd name="T1" fmla="*/ 0 h 293"/>
                  <a:gd name="T2" fmla="*/ 0 w 1346"/>
                  <a:gd name="T3" fmla="*/ 103 h 293"/>
                  <a:gd name="T4" fmla="*/ 776 w 1346"/>
                  <a:gd name="T5" fmla="*/ 103 h 293"/>
                  <a:gd name="T6" fmla="*/ 776 w 1346"/>
                  <a:gd name="T7" fmla="*/ 0 h 293"/>
                  <a:gd name="T8" fmla="*/ 0 w 1346"/>
                  <a:gd name="T9" fmla="*/ 0 h 293"/>
                  <a:gd name="T10" fmla="*/ 0 w 1346"/>
                  <a:gd name="T11" fmla="*/ 0 h 2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46"/>
                  <a:gd name="T19" fmla="*/ 0 h 293"/>
                  <a:gd name="T20" fmla="*/ 1346 w 1346"/>
                  <a:gd name="T21" fmla="*/ 293 h 2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46" h="293">
                    <a:moveTo>
                      <a:pt x="0" y="0"/>
                    </a:moveTo>
                    <a:lnTo>
                      <a:pt x="0" y="293"/>
                    </a:lnTo>
                    <a:lnTo>
                      <a:pt x="1346" y="293"/>
                    </a:lnTo>
                    <a:lnTo>
                      <a:pt x="13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43" name="Rectangle 28"/>
              <p:cNvSpPr>
                <a:spLocks noChangeArrowheads="1"/>
              </p:cNvSpPr>
              <p:nvPr/>
            </p:nvSpPr>
            <p:spPr bwMode="auto">
              <a:xfrm>
                <a:off x="1328" y="1665"/>
                <a:ext cx="1095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Initial population of repair </a:t>
                </a:r>
                <a:endParaRPr lang="en-US" altLang="en-US"/>
              </a:p>
            </p:txBody>
          </p:sp>
          <p:sp>
            <p:nvSpPr>
              <p:cNvPr id="38944" name="Rectangle 29"/>
              <p:cNvSpPr>
                <a:spLocks noChangeArrowheads="1"/>
              </p:cNvSpPr>
              <p:nvPr/>
            </p:nvSpPr>
            <p:spPr bwMode="auto">
              <a:xfrm>
                <a:off x="1653" y="1769"/>
                <a:ext cx="37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solutions</a:t>
                </a:r>
                <a:endParaRPr lang="en-US" altLang="en-US"/>
              </a:p>
            </p:txBody>
          </p:sp>
          <p:sp>
            <p:nvSpPr>
              <p:cNvPr id="38945" name="Rectangle 30"/>
              <p:cNvSpPr>
                <a:spLocks noChangeArrowheads="1"/>
              </p:cNvSpPr>
              <p:nvPr/>
            </p:nvSpPr>
            <p:spPr bwMode="auto">
              <a:xfrm>
                <a:off x="1194" y="1637"/>
                <a:ext cx="1274" cy="264"/>
              </a:xfrm>
              <a:prstGeom prst="rect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38946" name="Freeform 33"/>
              <p:cNvSpPr>
                <a:spLocks noEditPoints="1"/>
              </p:cNvSpPr>
              <p:nvPr/>
            </p:nvSpPr>
            <p:spPr bwMode="auto">
              <a:xfrm>
                <a:off x="1777" y="2298"/>
                <a:ext cx="44" cy="135"/>
              </a:xfrm>
              <a:custGeom>
                <a:avLst/>
                <a:gdLst>
                  <a:gd name="T0" fmla="*/ 0 w 128"/>
                  <a:gd name="T1" fmla="*/ 0 h 392"/>
                  <a:gd name="T2" fmla="*/ 0 w 128"/>
                  <a:gd name="T3" fmla="*/ 0 h 392"/>
                  <a:gd name="T4" fmla="*/ 0 w 128"/>
                  <a:gd name="T5" fmla="*/ 0 h 392"/>
                  <a:gd name="T6" fmla="*/ 0 w 128"/>
                  <a:gd name="T7" fmla="*/ 0 h 392"/>
                  <a:gd name="T8" fmla="*/ 0 w 128"/>
                  <a:gd name="T9" fmla="*/ 0 h 392"/>
                  <a:gd name="T10" fmla="*/ 0 w 128"/>
                  <a:gd name="T11" fmla="*/ 0 h 392"/>
                  <a:gd name="T12" fmla="*/ 0 w 128"/>
                  <a:gd name="T13" fmla="*/ 0 h 392"/>
                  <a:gd name="T14" fmla="*/ 0 w 128"/>
                  <a:gd name="T15" fmla="*/ 0 h 392"/>
                  <a:gd name="T16" fmla="*/ 0 w 128"/>
                  <a:gd name="T17" fmla="*/ 0 h 392"/>
                  <a:gd name="T18" fmla="*/ 0 w 128"/>
                  <a:gd name="T19" fmla="*/ 0 h 392"/>
                  <a:gd name="T20" fmla="*/ 0 w 128"/>
                  <a:gd name="T21" fmla="*/ 0 h 39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8"/>
                  <a:gd name="T34" fmla="*/ 0 h 392"/>
                  <a:gd name="T35" fmla="*/ 128 w 128"/>
                  <a:gd name="T36" fmla="*/ 392 h 39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8" h="392">
                    <a:moveTo>
                      <a:pt x="74" y="10"/>
                    </a:moveTo>
                    <a:lnTo>
                      <a:pt x="75" y="285"/>
                    </a:lnTo>
                    <a:cubicBezTo>
                      <a:pt x="75" y="291"/>
                      <a:pt x="70" y="296"/>
                      <a:pt x="64" y="296"/>
                    </a:cubicBezTo>
                    <a:cubicBezTo>
                      <a:pt x="58" y="296"/>
                      <a:pt x="53" y="291"/>
                      <a:pt x="53" y="286"/>
                    </a:cubicBezTo>
                    <a:lnTo>
                      <a:pt x="53" y="10"/>
                    </a:lnTo>
                    <a:cubicBezTo>
                      <a:pt x="53" y="4"/>
                      <a:pt x="57" y="0"/>
                      <a:pt x="63" y="0"/>
                    </a:cubicBezTo>
                    <a:cubicBezTo>
                      <a:pt x="69" y="0"/>
                      <a:pt x="74" y="4"/>
                      <a:pt x="74" y="10"/>
                    </a:cubicBezTo>
                    <a:close/>
                    <a:moveTo>
                      <a:pt x="128" y="264"/>
                    </a:moveTo>
                    <a:lnTo>
                      <a:pt x="64" y="392"/>
                    </a:lnTo>
                    <a:lnTo>
                      <a:pt x="0" y="264"/>
                    </a:lnTo>
                    <a:lnTo>
                      <a:pt x="128" y="26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47" name="Freeform 34"/>
              <p:cNvSpPr>
                <a:spLocks noEditPoints="1"/>
              </p:cNvSpPr>
              <p:nvPr/>
            </p:nvSpPr>
            <p:spPr bwMode="auto">
              <a:xfrm>
                <a:off x="1777" y="2298"/>
                <a:ext cx="44" cy="135"/>
              </a:xfrm>
              <a:custGeom>
                <a:avLst/>
                <a:gdLst>
                  <a:gd name="T0" fmla="*/ 0 w 128"/>
                  <a:gd name="T1" fmla="*/ 0 h 392"/>
                  <a:gd name="T2" fmla="*/ 0 w 128"/>
                  <a:gd name="T3" fmla="*/ 0 h 392"/>
                  <a:gd name="T4" fmla="*/ 0 w 128"/>
                  <a:gd name="T5" fmla="*/ 0 h 392"/>
                  <a:gd name="T6" fmla="*/ 0 w 128"/>
                  <a:gd name="T7" fmla="*/ 0 h 392"/>
                  <a:gd name="T8" fmla="*/ 0 w 128"/>
                  <a:gd name="T9" fmla="*/ 0 h 392"/>
                  <a:gd name="T10" fmla="*/ 0 w 128"/>
                  <a:gd name="T11" fmla="*/ 0 h 392"/>
                  <a:gd name="T12" fmla="*/ 0 w 128"/>
                  <a:gd name="T13" fmla="*/ 0 h 392"/>
                  <a:gd name="T14" fmla="*/ 0 w 128"/>
                  <a:gd name="T15" fmla="*/ 0 h 392"/>
                  <a:gd name="T16" fmla="*/ 0 w 128"/>
                  <a:gd name="T17" fmla="*/ 0 h 392"/>
                  <a:gd name="T18" fmla="*/ 0 w 128"/>
                  <a:gd name="T19" fmla="*/ 0 h 392"/>
                  <a:gd name="T20" fmla="*/ 0 w 128"/>
                  <a:gd name="T21" fmla="*/ 0 h 39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8"/>
                  <a:gd name="T34" fmla="*/ 0 h 392"/>
                  <a:gd name="T35" fmla="*/ 128 w 128"/>
                  <a:gd name="T36" fmla="*/ 392 h 39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8" h="392">
                    <a:moveTo>
                      <a:pt x="74" y="10"/>
                    </a:moveTo>
                    <a:lnTo>
                      <a:pt x="75" y="285"/>
                    </a:lnTo>
                    <a:cubicBezTo>
                      <a:pt x="75" y="291"/>
                      <a:pt x="70" y="296"/>
                      <a:pt x="64" y="296"/>
                    </a:cubicBezTo>
                    <a:cubicBezTo>
                      <a:pt x="58" y="296"/>
                      <a:pt x="53" y="291"/>
                      <a:pt x="53" y="286"/>
                    </a:cubicBezTo>
                    <a:lnTo>
                      <a:pt x="53" y="10"/>
                    </a:lnTo>
                    <a:cubicBezTo>
                      <a:pt x="53" y="4"/>
                      <a:pt x="57" y="0"/>
                      <a:pt x="63" y="0"/>
                    </a:cubicBezTo>
                    <a:cubicBezTo>
                      <a:pt x="69" y="0"/>
                      <a:pt x="74" y="4"/>
                      <a:pt x="74" y="10"/>
                    </a:cubicBezTo>
                    <a:close/>
                    <a:moveTo>
                      <a:pt x="128" y="264"/>
                    </a:moveTo>
                    <a:lnTo>
                      <a:pt x="64" y="392"/>
                    </a:lnTo>
                    <a:lnTo>
                      <a:pt x="0" y="264"/>
                    </a:lnTo>
                    <a:lnTo>
                      <a:pt x="128" y="264"/>
                    </a:lnTo>
                    <a:close/>
                  </a:path>
                </a:pathLst>
              </a:custGeom>
              <a:noFill/>
              <a:ln w="158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48" name="Freeform 35"/>
              <p:cNvSpPr>
                <a:spLocks noEditPoints="1"/>
              </p:cNvSpPr>
              <p:nvPr/>
            </p:nvSpPr>
            <p:spPr bwMode="auto">
              <a:xfrm>
                <a:off x="1777" y="2693"/>
                <a:ext cx="44" cy="132"/>
              </a:xfrm>
              <a:custGeom>
                <a:avLst/>
                <a:gdLst>
                  <a:gd name="T0" fmla="*/ 0 w 128"/>
                  <a:gd name="T1" fmla="*/ 0 h 386"/>
                  <a:gd name="T2" fmla="*/ 0 w 128"/>
                  <a:gd name="T3" fmla="*/ 0 h 386"/>
                  <a:gd name="T4" fmla="*/ 0 w 128"/>
                  <a:gd name="T5" fmla="*/ 0 h 386"/>
                  <a:gd name="T6" fmla="*/ 0 w 128"/>
                  <a:gd name="T7" fmla="*/ 0 h 386"/>
                  <a:gd name="T8" fmla="*/ 0 w 128"/>
                  <a:gd name="T9" fmla="*/ 0 h 386"/>
                  <a:gd name="T10" fmla="*/ 0 w 128"/>
                  <a:gd name="T11" fmla="*/ 0 h 386"/>
                  <a:gd name="T12" fmla="*/ 0 w 128"/>
                  <a:gd name="T13" fmla="*/ 0 h 386"/>
                  <a:gd name="T14" fmla="*/ 0 w 128"/>
                  <a:gd name="T15" fmla="*/ 0 h 386"/>
                  <a:gd name="T16" fmla="*/ 0 w 128"/>
                  <a:gd name="T17" fmla="*/ 0 h 386"/>
                  <a:gd name="T18" fmla="*/ 0 w 128"/>
                  <a:gd name="T19" fmla="*/ 0 h 386"/>
                  <a:gd name="T20" fmla="*/ 0 w 128"/>
                  <a:gd name="T21" fmla="*/ 0 h 3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8"/>
                  <a:gd name="T34" fmla="*/ 0 h 386"/>
                  <a:gd name="T35" fmla="*/ 128 w 128"/>
                  <a:gd name="T36" fmla="*/ 386 h 38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8" h="386">
                    <a:moveTo>
                      <a:pt x="74" y="10"/>
                    </a:moveTo>
                    <a:lnTo>
                      <a:pt x="75" y="281"/>
                    </a:lnTo>
                    <a:cubicBezTo>
                      <a:pt x="75" y="287"/>
                      <a:pt x="70" y="291"/>
                      <a:pt x="64" y="291"/>
                    </a:cubicBezTo>
                    <a:cubicBezTo>
                      <a:pt x="58" y="291"/>
                      <a:pt x="53" y="287"/>
                      <a:pt x="53" y="281"/>
                    </a:cubicBezTo>
                    <a:lnTo>
                      <a:pt x="53" y="11"/>
                    </a:lnTo>
                    <a:cubicBezTo>
                      <a:pt x="53" y="5"/>
                      <a:pt x="57" y="0"/>
                      <a:pt x="63" y="0"/>
                    </a:cubicBezTo>
                    <a:cubicBezTo>
                      <a:pt x="69" y="0"/>
                      <a:pt x="74" y="5"/>
                      <a:pt x="74" y="10"/>
                    </a:cubicBezTo>
                    <a:close/>
                    <a:moveTo>
                      <a:pt x="128" y="260"/>
                    </a:moveTo>
                    <a:lnTo>
                      <a:pt x="64" y="386"/>
                    </a:lnTo>
                    <a:lnTo>
                      <a:pt x="0" y="260"/>
                    </a:lnTo>
                    <a:lnTo>
                      <a:pt x="128" y="26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49" name="Freeform 36"/>
              <p:cNvSpPr>
                <a:spLocks noEditPoints="1"/>
              </p:cNvSpPr>
              <p:nvPr/>
            </p:nvSpPr>
            <p:spPr bwMode="auto">
              <a:xfrm>
                <a:off x="1777" y="2693"/>
                <a:ext cx="44" cy="132"/>
              </a:xfrm>
              <a:custGeom>
                <a:avLst/>
                <a:gdLst>
                  <a:gd name="T0" fmla="*/ 0 w 128"/>
                  <a:gd name="T1" fmla="*/ 0 h 386"/>
                  <a:gd name="T2" fmla="*/ 0 w 128"/>
                  <a:gd name="T3" fmla="*/ 0 h 386"/>
                  <a:gd name="T4" fmla="*/ 0 w 128"/>
                  <a:gd name="T5" fmla="*/ 0 h 386"/>
                  <a:gd name="T6" fmla="*/ 0 w 128"/>
                  <a:gd name="T7" fmla="*/ 0 h 386"/>
                  <a:gd name="T8" fmla="*/ 0 w 128"/>
                  <a:gd name="T9" fmla="*/ 0 h 386"/>
                  <a:gd name="T10" fmla="*/ 0 w 128"/>
                  <a:gd name="T11" fmla="*/ 0 h 386"/>
                  <a:gd name="T12" fmla="*/ 0 w 128"/>
                  <a:gd name="T13" fmla="*/ 0 h 386"/>
                  <a:gd name="T14" fmla="*/ 0 w 128"/>
                  <a:gd name="T15" fmla="*/ 0 h 386"/>
                  <a:gd name="T16" fmla="*/ 0 w 128"/>
                  <a:gd name="T17" fmla="*/ 0 h 386"/>
                  <a:gd name="T18" fmla="*/ 0 w 128"/>
                  <a:gd name="T19" fmla="*/ 0 h 386"/>
                  <a:gd name="T20" fmla="*/ 0 w 128"/>
                  <a:gd name="T21" fmla="*/ 0 h 3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8"/>
                  <a:gd name="T34" fmla="*/ 0 h 386"/>
                  <a:gd name="T35" fmla="*/ 128 w 128"/>
                  <a:gd name="T36" fmla="*/ 386 h 38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8" h="386">
                    <a:moveTo>
                      <a:pt x="74" y="10"/>
                    </a:moveTo>
                    <a:lnTo>
                      <a:pt x="75" y="281"/>
                    </a:lnTo>
                    <a:cubicBezTo>
                      <a:pt x="75" y="287"/>
                      <a:pt x="70" y="291"/>
                      <a:pt x="64" y="291"/>
                    </a:cubicBezTo>
                    <a:cubicBezTo>
                      <a:pt x="58" y="291"/>
                      <a:pt x="53" y="287"/>
                      <a:pt x="53" y="281"/>
                    </a:cubicBezTo>
                    <a:lnTo>
                      <a:pt x="53" y="11"/>
                    </a:lnTo>
                    <a:cubicBezTo>
                      <a:pt x="53" y="5"/>
                      <a:pt x="57" y="0"/>
                      <a:pt x="63" y="0"/>
                    </a:cubicBezTo>
                    <a:cubicBezTo>
                      <a:pt x="69" y="0"/>
                      <a:pt x="74" y="5"/>
                      <a:pt x="74" y="10"/>
                    </a:cubicBezTo>
                    <a:close/>
                    <a:moveTo>
                      <a:pt x="128" y="260"/>
                    </a:moveTo>
                    <a:lnTo>
                      <a:pt x="64" y="386"/>
                    </a:lnTo>
                    <a:lnTo>
                      <a:pt x="0" y="260"/>
                    </a:lnTo>
                    <a:lnTo>
                      <a:pt x="128" y="260"/>
                    </a:lnTo>
                    <a:close/>
                  </a:path>
                </a:pathLst>
              </a:custGeom>
              <a:noFill/>
              <a:ln w="158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50" name="Freeform 37"/>
              <p:cNvSpPr>
                <a:spLocks/>
              </p:cNvSpPr>
              <p:nvPr/>
            </p:nvSpPr>
            <p:spPr bwMode="auto">
              <a:xfrm>
                <a:off x="1205" y="3439"/>
                <a:ext cx="1274" cy="265"/>
              </a:xfrm>
              <a:custGeom>
                <a:avLst/>
                <a:gdLst>
                  <a:gd name="T0" fmla="*/ 0 w 1346"/>
                  <a:gd name="T1" fmla="*/ 0 h 294"/>
                  <a:gd name="T2" fmla="*/ 0 w 1346"/>
                  <a:gd name="T3" fmla="*/ 104 h 294"/>
                  <a:gd name="T4" fmla="*/ 776 w 1346"/>
                  <a:gd name="T5" fmla="*/ 104 h 294"/>
                  <a:gd name="T6" fmla="*/ 776 w 1346"/>
                  <a:gd name="T7" fmla="*/ 0 h 294"/>
                  <a:gd name="T8" fmla="*/ 0 w 1346"/>
                  <a:gd name="T9" fmla="*/ 0 h 294"/>
                  <a:gd name="T10" fmla="*/ 0 w 1346"/>
                  <a:gd name="T11" fmla="*/ 0 h 29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46"/>
                  <a:gd name="T19" fmla="*/ 0 h 294"/>
                  <a:gd name="T20" fmla="*/ 1346 w 1346"/>
                  <a:gd name="T21" fmla="*/ 294 h 29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46" h="294">
                    <a:moveTo>
                      <a:pt x="0" y="0"/>
                    </a:moveTo>
                    <a:lnTo>
                      <a:pt x="0" y="294"/>
                    </a:lnTo>
                    <a:lnTo>
                      <a:pt x="1346" y="294"/>
                    </a:lnTo>
                    <a:lnTo>
                      <a:pt x="13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51" name="Freeform 38"/>
              <p:cNvSpPr>
                <a:spLocks/>
              </p:cNvSpPr>
              <p:nvPr/>
            </p:nvSpPr>
            <p:spPr bwMode="auto">
              <a:xfrm>
                <a:off x="1205" y="3439"/>
                <a:ext cx="1274" cy="265"/>
              </a:xfrm>
              <a:custGeom>
                <a:avLst/>
                <a:gdLst>
                  <a:gd name="T0" fmla="*/ 0 w 1346"/>
                  <a:gd name="T1" fmla="*/ 0 h 294"/>
                  <a:gd name="T2" fmla="*/ 0 w 1346"/>
                  <a:gd name="T3" fmla="*/ 104 h 294"/>
                  <a:gd name="T4" fmla="*/ 776 w 1346"/>
                  <a:gd name="T5" fmla="*/ 104 h 294"/>
                  <a:gd name="T6" fmla="*/ 776 w 1346"/>
                  <a:gd name="T7" fmla="*/ 0 h 294"/>
                  <a:gd name="T8" fmla="*/ 0 w 1346"/>
                  <a:gd name="T9" fmla="*/ 0 h 294"/>
                  <a:gd name="T10" fmla="*/ 0 w 1346"/>
                  <a:gd name="T11" fmla="*/ 0 h 29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46"/>
                  <a:gd name="T19" fmla="*/ 0 h 294"/>
                  <a:gd name="T20" fmla="*/ 1346 w 1346"/>
                  <a:gd name="T21" fmla="*/ 294 h 29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46" h="294">
                    <a:moveTo>
                      <a:pt x="0" y="0"/>
                    </a:moveTo>
                    <a:lnTo>
                      <a:pt x="0" y="294"/>
                    </a:lnTo>
                    <a:lnTo>
                      <a:pt x="1346" y="294"/>
                    </a:lnTo>
                    <a:lnTo>
                      <a:pt x="1346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52" name="Rectangle 39"/>
              <p:cNvSpPr>
                <a:spLocks noChangeArrowheads="1"/>
              </p:cNvSpPr>
              <p:nvPr/>
            </p:nvSpPr>
            <p:spPr bwMode="auto">
              <a:xfrm>
                <a:off x="1287" y="3523"/>
                <a:ext cx="120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Create new FPGA mapping</a:t>
                </a:r>
                <a:endParaRPr lang="en-US" altLang="en-US"/>
              </a:p>
            </p:txBody>
          </p:sp>
          <p:sp>
            <p:nvSpPr>
              <p:cNvPr id="38953" name="Freeform 40"/>
              <p:cNvSpPr>
                <a:spLocks noEditPoints="1"/>
              </p:cNvSpPr>
              <p:nvPr/>
            </p:nvSpPr>
            <p:spPr bwMode="auto">
              <a:xfrm>
                <a:off x="1778" y="3295"/>
                <a:ext cx="44" cy="131"/>
              </a:xfrm>
              <a:custGeom>
                <a:avLst/>
                <a:gdLst>
                  <a:gd name="T0" fmla="*/ 0 w 128"/>
                  <a:gd name="T1" fmla="*/ 0 h 386"/>
                  <a:gd name="T2" fmla="*/ 0 w 128"/>
                  <a:gd name="T3" fmla="*/ 0 h 386"/>
                  <a:gd name="T4" fmla="*/ 0 w 128"/>
                  <a:gd name="T5" fmla="*/ 0 h 386"/>
                  <a:gd name="T6" fmla="*/ 0 w 128"/>
                  <a:gd name="T7" fmla="*/ 0 h 386"/>
                  <a:gd name="T8" fmla="*/ 0 w 128"/>
                  <a:gd name="T9" fmla="*/ 0 h 386"/>
                  <a:gd name="T10" fmla="*/ 0 w 128"/>
                  <a:gd name="T11" fmla="*/ 0 h 386"/>
                  <a:gd name="T12" fmla="*/ 0 w 128"/>
                  <a:gd name="T13" fmla="*/ 0 h 386"/>
                  <a:gd name="T14" fmla="*/ 0 w 128"/>
                  <a:gd name="T15" fmla="*/ 0 h 386"/>
                  <a:gd name="T16" fmla="*/ 0 w 128"/>
                  <a:gd name="T17" fmla="*/ 0 h 386"/>
                  <a:gd name="T18" fmla="*/ 0 w 128"/>
                  <a:gd name="T19" fmla="*/ 0 h 386"/>
                  <a:gd name="T20" fmla="*/ 0 w 128"/>
                  <a:gd name="T21" fmla="*/ 0 h 3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8"/>
                  <a:gd name="T34" fmla="*/ 0 h 386"/>
                  <a:gd name="T35" fmla="*/ 128 w 128"/>
                  <a:gd name="T36" fmla="*/ 386 h 38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8" h="386">
                    <a:moveTo>
                      <a:pt x="74" y="11"/>
                    </a:moveTo>
                    <a:lnTo>
                      <a:pt x="75" y="281"/>
                    </a:lnTo>
                    <a:cubicBezTo>
                      <a:pt x="75" y="287"/>
                      <a:pt x="70" y="291"/>
                      <a:pt x="64" y="291"/>
                    </a:cubicBezTo>
                    <a:cubicBezTo>
                      <a:pt x="58" y="291"/>
                      <a:pt x="53" y="287"/>
                      <a:pt x="53" y="281"/>
                    </a:cubicBezTo>
                    <a:lnTo>
                      <a:pt x="53" y="11"/>
                    </a:lnTo>
                    <a:cubicBezTo>
                      <a:pt x="53" y="5"/>
                      <a:pt x="57" y="0"/>
                      <a:pt x="63" y="0"/>
                    </a:cubicBezTo>
                    <a:cubicBezTo>
                      <a:pt x="69" y="0"/>
                      <a:pt x="74" y="5"/>
                      <a:pt x="74" y="11"/>
                    </a:cubicBezTo>
                    <a:close/>
                    <a:moveTo>
                      <a:pt x="128" y="260"/>
                    </a:moveTo>
                    <a:lnTo>
                      <a:pt x="64" y="386"/>
                    </a:lnTo>
                    <a:lnTo>
                      <a:pt x="0" y="260"/>
                    </a:lnTo>
                    <a:lnTo>
                      <a:pt x="128" y="26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54" name="Freeform 41"/>
              <p:cNvSpPr>
                <a:spLocks noEditPoints="1"/>
              </p:cNvSpPr>
              <p:nvPr/>
            </p:nvSpPr>
            <p:spPr bwMode="auto">
              <a:xfrm>
                <a:off x="1778" y="3295"/>
                <a:ext cx="44" cy="131"/>
              </a:xfrm>
              <a:custGeom>
                <a:avLst/>
                <a:gdLst>
                  <a:gd name="T0" fmla="*/ 0 w 128"/>
                  <a:gd name="T1" fmla="*/ 0 h 386"/>
                  <a:gd name="T2" fmla="*/ 0 w 128"/>
                  <a:gd name="T3" fmla="*/ 0 h 386"/>
                  <a:gd name="T4" fmla="*/ 0 w 128"/>
                  <a:gd name="T5" fmla="*/ 0 h 386"/>
                  <a:gd name="T6" fmla="*/ 0 w 128"/>
                  <a:gd name="T7" fmla="*/ 0 h 386"/>
                  <a:gd name="T8" fmla="*/ 0 w 128"/>
                  <a:gd name="T9" fmla="*/ 0 h 386"/>
                  <a:gd name="T10" fmla="*/ 0 w 128"/>
                  <a:gd name="T11" fmla="*/ 0 h 386"/>
                  <a:gd name="T12" fmla="*/ 0 w 128"/>
                  <a:gd name="T13" fmla="*/ 0 h 386"/>
                  <a:gd name="T14" fmla="*/ 0 w 128"/>
                  <a:gd name="T15" fmla="*/ 0 h 386"/>
                  <a:gd name="T16" fmla="*/ 0 w 128"/>
                  <a:gd name="T17" fmla="*/ 0 h 386"/>
                  <a:gd name="T18" fmla="*/ 0 w 128"/>
                  <a:gd name="T19" fmla="*/ 0 h 386"/>
                  <a:gd name="T20" fmla="*/ 0 w 128"/>
                  <a:gd name="T21" fmla="*/ 0 h 3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8"/>
                  <a:gd name="T34" fmla="*/ 0 h 386"/>
                  <a:gd name="T35" fmla="*/ 128 w 128"/>
                  <a:gd name="T36" fmla="*/ 386 h 38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8" h="386">
                    <a:moveTo>
                      <a:pt x="74" y="11"/>
                    </a:moveTo>
                    <a:lnTo>
                      <a:pt x="75" y="281"/>
                    </a:lnTo>
                    <a:cubicBezTo>
                      <a:pt x="75" y="287"/>
                      <a:pt x="70" y="291"/>
                      <a:pt x="64" y="291"/>
                    </a:cubicBezTo>
                    <a:cubicBezTo>
                      <a:pt x="58" y="291"/>
                      <a:pt x="53" y="287"/>
                      <a:pt x="53" y="281"/>
                    </a:cubicBezTo>
                    <a:lnTo>
                      <a:pt x="53" y="11"/>
                    </a:lnTo>
                    <a:cubicBezTo>
                      <a:pt x="53" y="5"/>
                      <a:pt x="57" y="0"/>
                      <a:pt x="63" y="0"/>
                    </a:cubicBezTo>
                    <a:cubicBezTo>
                      <a:pt x="69" y="0"/>
                      <a:pt x="74" y="5"/>
                      <a:pt x="74" y="11"/>
                    </a:cubicBezTo>
                    <a:close/>
                    <a:moveTo>
                      <a:pt x="128" y="260"/>
                    </a:moveTo>
                    <a:lnTo>
                      <a:pt x="64" y="386"/>
                    </a:lnTo>
                    <a:lnTo>
                      <a:pt x="0" y="260"/>
                    </a:lnTo>
                    <a:lnTo>
                      <a:pt x="128" y="260"/>
                    </a:lnTo>
                    <a:close/>
                  </a:path>
                </a:pathLst>
              </a:custGeom>
              <a:noFill/>
              <a:ln w="158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55" name="Freeform 42"/>
              <p:cNvSpPr>
                <a:spLocks/>
              </p:cNvSpPr>
              <p:nvPr/>
            </p:nvSpPr>
            <p:spPr bwMode="auto">
              <a:xfrm>
                <a:off x="1202" y="3846"/>
                <a:ext cx="1275" cy="264"/>
              </a:xfrm>
              <a:custGeom>
                <a:avLst/>
                <a:gdLst>
                  <a:gd name="T0" fmla="*/ 0 w 1346"/>
                  <a:gd name="T1" fmla="*/ 0 h 293"/>
                  <a:gd name="T2" fmla="*/ 0 w 1346"/>
                  <a:gd name="T3" fmla="*/ 103 h 293"/>
                  <a:gd name="T4" fmla="*/ 783 w 1346"/>
                  <a:gd name="T5" fmla="*/ 103 h 293"/>
                  <a:gd name="T6" fmla="*/ 783 w 1346"/>
                  <a:gd name="T7" fmla="*/ 0 h 293"/>
                  <a:gd name="T8" fmla="*/ 0 w 1346"/>
                  <a:gd name="T9" fmla="*/ 0 h 293"/>
                  <a:gd name="T10" fmla="*/ 0 w 1346"/>
                  <a:gd name="T11" fmla="*/ 0 h 2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46"/>
                  <a:gd name="T19" fmla="*/ 0 h 293"/>
                  <a:gd name="T20" fmla="*/ 1346 w 1346"/>
                  <a:gd name="T21" fmla="*/ 293 h 2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46" h="293">
                    <a:moveTo>
                      <a:pt x="0" y="0"/>
                    </a:moveTo>
                    <a:lnTo>
                      <a:pt x="0" y="293"/>
                    </a:lnTo>
                    <a:lnTo>
                      <a:pt x="1346" y="293"/>
                    </a:lnTo>
                    <a:lnTo>
                      <a:pt x="13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56" name="Freeform 43"/>
              <p:cNvSpPr>
                <a:spLocks/>
              </p:cNvSpPr>
              <p:nvPr/>
            </p:nvSpPr>
            <p:spPr bwMode="auto">
              <a:xfrm>
                <a:off x="1202" y="3846"/>
                <a:ext cx="1275" cy="264"/>
              </a:xfrm>
              <a:custGeom>
                <a:avLst/>
                <a:gdLst>
                  <a:gd name="T0" fmla="*/ 0 w 1346"/>
                  <a:gd name="T1" fmla="*/ 0 h 293"/>
                  <a:gd name="T2" fmla="*/ 0 w 1346"/>
                  <a:gd name="T3" fmla="*/ 103 h 293"/>
                  <a:gd name="T4" fmla="*/ 783 w 1346"/>
                  <a:gd name="T5" fmla="*/ 103 h 293"/>
                  <a:gd name="T6" fmla="*/ 783 w 1346"/>
                  <a:gd name="T7" fmla="*/ 0 h 293"/>
                  <a:gd name="T8" fmla="*/ 0 w 1346"/>
                  <a:gd name="T9" fmla="*/ 0 h 293"/>
                  <a:gd name="T10" fmla="*/ 0 w 1346"/>
                  <a:gd name="T11" fmla="*/ 0 h 29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46"/>
                  <a:gd name="T19" fmla="*/ 0 h 293"/>
                  <a:gd name="T20" fmla="*/ 1346 w 1346"/>
                  <a:gd name="T21" fmla="*/ 293 h 29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46" h="293">
                    <a:moveTo>
                      <a:pt x="0" y="0"/>
                    </a:moveTo>
                    <a:lnTo>
                      <a:pt x="0" y="293"/>
                    </a:lnTo>
                    <a:lnTo>
                      <a:pt x="1346" y="293"/>
                    </a:lnTo>
                    <a:lnTo>
                      <a:pt x="1346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57" name="Freeform 44"/>
              <p:cNvSpPr>
                <a:spLocks noEditPoints="1"/>
              </p:cNvSpPr>
              <p:nvPr/>
            </p:nvSpPr>
            <p:spPr bwMode="auto">
              <a:xfrm>
                <a:off x="1775" y="3701"/>
                <a:ext cx="45" cy="132"/>
              </a:xfrm>
              <a:custGeom>
                <a:avLst/>
                <a:gdLst>
                  <a:gd name="T0" fmla="*/ 0 w 128"/>
                  <a:gd name="T1" fmla="*/ 0 h 385"/>
                  <a:gd name="T2" fmla="*/ 0 w 128"/>
                  <a:gd name="T3" fmla="*/ 0 h 385"/>
                  <a:gd name="T4" fmla="*/ 0 w 128"/>
                  <a:gd name="T5" fmla="*/ 0 h 385"/>
                  <a:gd name="T6" fmla="*/ 0 w 128"/>
                  <a:gd name="T7" fmla="*/ 0 h 385"/>
                  <a:gd name="T8" fmla="*/ 0 w 128"/>
                  <a:gd name="T9" fmla="*/ 0 h 385"/>
                  <a:gd name="T10" fmla="*/ 0 w 128"/>
                  <a:gd name="T11" fmla="*/ 0 h 385"/>
                  <a:gd name="T12" fmla="*/ 0 w 128"/>
                  <a:gd name="T13" fmla="*/ 0 h 385"/>
                  <a:gd name="T14" fmla="*/ 0 w 128"/>
                  <a:gd name="T15" fmla="*/ 0 h 385"/>
                  <a:gd name="T16" fmla="*/ 0 w 128"/>
                  <a:gd name="T17" fmla="*/ 0 h 385"/>
                  <a:gd name="T18" fmla="*/ 0 w 128"/>
                  <a:gd name="T19" fmla="*/ 0 h 385"/>
                  <a:gd name="T20" fmla="*/ 0 w 128"/>
                  <a:gd name="T21" fmla="*/ 0 h 3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8"/>
                  <a:gd name="T34" fmla="*/ 0 h 385"/>
                  <a:gd name="T35" fmla="*/ 128 w 128"/>
                  <a:gd name="T36" fmla="*/ 385 h 3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8" h="385">
                    <a:moveTo>
                      <a:pt x="74" y="10"/>
                    </a:moveTo>
                    <a:lnTo>
                      <a:pt x="75" y="280"/>
                    </a:lnTo>
                    <a:cubicBezTo>
                      <a:pt x="75" y="286"/>
                      <a:pt x="70" y="291"/>
                      <a:pt x="64" y="291"/>
                    </a:cubicBezTo>
                    <a:cubicBezTo>
                      <a:pt x="58" y="291"/>
                      <a:pt x="53" y="286"/>
                      <a:pt x="53" y="281"/>
                    </a:cubicBezTo>
                    <a:lnTo>
                      <a:pt x="53" y="10"/>
                    </a:lnTo>
                    <a:cubicBezTo>
                      <a:pt x="53" y="5"/>
                      <a:pt x="57" y="0"/>
                      <a:pt x="63" y="0"/>
                    </a:cubicBezTo>
                    <a:cubicBezTo>
                      <a:pt x="69" y="0"/>
                      <a:pt x="74" y="4"/>
                      <a:pt x="74" y="10"/>
                    </a:cubicBezTo>
                    <a:close/>
                    <a:moveTo>
                      <a:pt x="128" y="259"/>
                    </a:moveTo>
                    <a:lnTo>
                      <a:pt x="64" y="385"/>
                    </a:lnTo>
                    <a:lnTo>
                      <a:pt x="0" y="260"/>
                    </a:lnTo>
                    <a:lnTo>
                      <a:pt x="128" y="2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58" name="Freeform 45"/>
              <p:cNvSpPr>
                <a:spLocks noEditPoints="1"/>
              </p:cNvSpPr>
              <p:nvPr/>
            </p:nvSpPr>
            <p:spPr bwMode="auto">
              <a:xfrm>
                <a:off x="1775" y="3701"/>
                <a:ext cx="45" cy="132"/>
              </a:xfrm>
              <a:custGeom>
                <a:avLst/>
                <a:gdLst>
                  <a:gd name="T0" fmla="*/ 0 w 128"/>
                  <a:gd name="T1" fmla="*/ 0 h 385"/>
                  <a:gd name="T2" fmla="*/ 0 w 128"/>
                  <a:gd name="T3" fmla="*/ 0 h 385"/>
                  <a:gd name="T4" fmla="*/ 0 w 128"/>
                  <a:gd name="T5" fmla="*/ 0 h 385"/>
                  <a:gd name="T6" fmla="*/ 0 w 128"/>
                  <a:gd name="T7" fmla="*/ 0 h 385"/>
                  <a:gd name="T8" fmla="*/ 0 w 128"/>
                  <a:gd name="T9" fmla="*/ 0 h 385"/>
                  <a:gd name="T10" fmla="*/ 0 w 128"/>
                  <a:gd name="T11" fmla="*/ 0 h 385"/>
                  <a:gd name="T12" fmla="*/ 0 w 128"/>
                  <a:gd name="T13" fmla="*/ 0 h 385"/>
                  <a:gd name="T14" fmla="*/ 0 w 128"/>
                  <a:gd name="T15" fmla="*/ 0 h 385"/>
                  <a:gd name="T16" fmla="*/ 0 w 128"/>
                  <a:gd name="T17" fmla="*/ 0 h 385"/>
                  <a:gd name="T18" fmla="*/ 0 w 128"/>
                  <a:gd name="T19" fmla="*/ 0 h 385"/>
                  <a:gd name="T20" fmla="*/ 0 w 128"/>
                  <a:gd name="T21" fmla="*/ 0 h 3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8"/>
                  <a:gd name="T34" fmla="*/ 0 h 385"/>
                  <a:gd name="T35" fmla="*/ 128 w 128"/>
                  <a:gd name="T36" fmla="*/ 385 h 3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8" h="385">
                    <a:moveTo>
                      <a:pt x="74" y="10"/>
                    </a:moveTo>
                    <a:lnTo>
                      <a:pt x="75" y="280"/>
                    </a:lnTo>
                    <a:cubicBezTo>
                      <a:pt x="75" y="286"/>
                      <a:pt x="70" y="291"/>
                      <a:pt x="64" y="291"/>
                    </a:cubicBezTo>
                    <a:cubicBezTo>
                      <a:pt x="58" y="291"/>
                      <a:pt x="53" y="286"/>
                      <a:pt x="53" y="281"/>
                    </a:cubicBezTo>
                    <a:lnTo>
                      <a:pt x="53" y="10"/>
                    </a:lnTo>
                    <a:cubicBezTo>
                      <a:pt x="53" y="5"/>
                      <a:pt x="57" y="0"/>
                      <a:pt x="63" y="0"/>
                    </a:cubicBezTo>
                    <a:cubicBezTo>
                      <a:pt x="69" y="0"/>
                      <a:pt x="74" y="4"/>
                      <a:pt x="74" y="10"/>
                    </a:cubicBezTo>
                    <a:close/>
                    <a:moveTo>
                      <a:pt x="128" y="259"/>
                    </a:moveTo>
                    <a:lnTo>
                      <a:pt x="64" y="385"/>
                    </a:lnTo>
                    <a:lnTo>
                      <a:pt x="0" y="260"/>
                    </a:lnTo>
                    <a:lnTo>
                      <a:pt x="128" y="259"/>
                    </a:lnTo>
                    <a:close/>
                  </a:path>
                </a:pathLst>
              </a:custGeom>
              <a:noFill/>
              <a:ln w="158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59" name="Freeform 46"/>
              <p:cNvSpPr>
                <a:spLocks/>
              </p:cNvSpPr>
              <p:nvPr/>
            </p:nvSpPr>
            <p:spPr bwMode="auto">
              <a:xfrm>
                <a:off x="1559" y="2832"/>
                <a:ext cx="473" cy="463"/>
              </a:xfrm>
              <a:custGeom>
                <a:avLst/>
                <a:gdLst>
                  <a:gd name="T0" fmla="*/ 0 w 499"/>
                  <a:gd name="T1" fmla="*/ 90 h 514"/>
                  <a:gd name="T2" fmla="*/ 147 w 499"/>
                  <a:gd name="T3" fmla="*/ 181 h 514"/>
                  <a:gd name="T4" fmla="*/ 292 w 499"/>
                  <a:gd name="T5" fmla="*/ 90 h 514"/>
                  <a:gd name="T6" fmla="*/ 147 w 499"/>
                  <a:gd name="T7" fmla="*/ 0 h 514"/>
                  <a:gd name="T8" fmla="*/ 0 w 499"/>
                  <a:gd name="T9" fmla="*/ 90 h 5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9"/>
                  <a:gd name="T16" fmla="*/ 0 h 514"/>
                  <a:gd name="T17" fmla="*/ 499 w 499"/>
                  <a:gd name="T18" fmla="*/ 514 h 5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9" h="514">
                    <a:moveTo>
                      <a:pt x="0" y="257"/>
                    </a:moveTo>
                    <a:lnTo>
                      <a:pt x="249" y="514"/>
                    </a:lnTo>
                    <a:lnTo>
                      <a:pt x="499" y="257"/>
                    </a:lnTo>
                    <a:lnTo>
                      <a:pt x="249" y="0"/>
                    </a:lnTo>
                    <a:lnTo>
                      <a:pt x="0" y="25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60" name="Freeform 47"/>
              <p:cNvSpPr>
                <a:spLocks/>
              </p:cNvSpPr>
              <p:nvPr/>
            </p:nvSpPr>
            <p:spPr bwMode="auto">
              <a:xfrm>
                <a:off x="1559" y="2832"/>
                <a:ext cx="473" cy="463"/>
              </a:xfrm>
              <a:custGeom>
                <a:avLst/>
                <a:gdLst>
                  <a:gd name="T0" fmla="*/ 0 w 499"/>
                  <a:gd name="T1" fmla="*/ 90 h 514"/>
                  <a:gd name="T2" fmla="*/ 147 w 499"/>
                  <a:gd name="T3" fmla="*/ 181 h 514"/>
                  <a:gd name="T4" fmla="*/ 292 w 499"/>
                  <a:gd name="T5" fmla="*/ 90 h 514"/>
                  <a:gd name="T6" fmla="*/ 147 w 499"/>
                  <a:gd name="T7" fmla="*/ 0 h 514"/>
                  <a:gd name="T8" fmla="*/ 0 w 499"/>
                  <a:gd name="T9" fmla="*/ 90 h 5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9"/>
                  <a:gd name="T16" fmla="*/ 0 h 514"/>
                  <a:gd name="T17" fmla="*/ 499 w 499"/>
                  <a:gd name="T18" fmla="*/ 514 h 5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9" h="514">
                    <a:moveTo>
                      <a:pt x="0" y="257"/>
                    </a:moveTo>
                    <a:lnTo>
                      <a:pt x="249" y="514"/>
                    </a:lnTo>
                    <a:lnTo>
                      <a:pt x="499" y="257"/>
                    </a:lnTo>
                    <a:lnTo>
                      <a:pt x="249" y="0"/>
                    </a:lnTo>
                    <a:lnTo>
                      <a:pt x="0" y="257"/>
                    </a:ln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61" name="Rectangle 48"/>
              <p:cNvSpPr>
                <a:spLocks noChangeArrowheads="1"/>
              </p:cNvSpPr>
              <p:nvPr/>
            </p:nvSpPr>
            <p:spPr bwMode="auto">
              <a:xfrm>
                <a:off x="1490" y="3933"/>
                <a:ext cx="87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Implement the repair</a:t>
                </a:r>
                <a:endParaRPr lang="en-US" altLang="en-US"/>
              </a:p>
            </p:txBody>
          </p:sp>
          <p:sp>
            <p:nvSpPr>
              <p:cNvPr id="38962" name="Rectangle 49"/>
              <p:cNvSpPr>
                <a:spLocks noChangeArrowheads="1"/>
              </p:cNvSpPr>
              <p:nvPr/>
            </p:nvSpPr>
            <p:spPr bwMode="auto">
              <a:xfrm>
                <a:off x="1921" y="3304"/>
                <a:ext cx="165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Yes</a:t>
                </a:r>
                <a:endParaRPr lang="en-US" altLang="en-US"/>
              </a:p>
            </p:txBody>
          </p:sp>
          <p:sp>
            <p:nvSpPr>
              <p:cNvPr id="38963" name="Rectangle 50"/>
              <p:cNvSpPr>
                <a:spLocks noChangeArrowheads="1"/>
              </p:cNvSpPr>
              <p:nvPr/>
            </p:nvSpPr>
            <p:spPr bwMode="auto">
              <a:xfrm>
                <a:off x="1630" y="2969"/>
                <a:ext cx="313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0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Stopping</a:t>
                </a:r>
                <a:endParaRPr lang="en-US" altLang="en-US" sz="1000"/>
              </a:p>
            </p:txBody>
          </p:sp>
          <p:sp>
            <p:nvSpPr>
              <p:cNvPr id="38964" name="Rectangle 51"/>
              <p:cNvSpPr>
                <a:spLocks noChangeArrowheads="1"/>
              </p:cNvSpPr>
              <p:nvPr/>
            </p:nvSpPr>
            <p:spPr bwMode="auto">
              <a:xfrm>
                <a:off x="1636" y="3078"/>
                <a:ext cx="258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0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Criteria</a:t>
                </a:r>
                <a:endParaRPr lang="en-US" altLang="en-US" sz="1000"/>
              </a:p>
            </p:txBody>
          </p:sp>
          <p:sp>
            <p:nvSpPr>
              <p:cNvPr id="38965" name="Rectangle 52"/>
              <p:cNvSpPr>
                <a:spLocks noChangeArrowheads="1"/>
              </p:cNvSpPr>
              <p:nvPr/>
            </p:nvSpPr>
            <p:spPr bwMode="auto">
              <a:xfrm>
                <a:off x="1888" y="3051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?</a:t>
                </a:r>
                <a:endParaRPr lang="en-US" altLang="en-US"/>
              </a:p>
            </p:txBody>
          </p:sp>
          <p:sp>
            <p:nvSpPr>
              <p:cNvPr id="38966" name="Freeform 53"/>
              <p:cNvSpPr>
                <a:spLocks/>
              </p:cNvSpPr>
              <p:nvPr/>
            </p:nvSpPr>
            <p:spPr bwMode="auto">
              <a:xfrm>
                <a:off x="643" y="2369"/>
                <a:ext cx="901" cy="694"/>
              </a:xfrm>
              <a:custGeom>
                <a:avLst/>
                <a:gdLst>
                  <a:gd name="T0" fmla="*/ 20 w 1373"/>
                  <a:gd name="T1" fmla="*/ 269 h 771"/>
                  <a:gd name="T2" fmla="*/ 0 w 1373"/>
                  <a:gd name="T3" fmla="*/ 269 h 771"/>
                  <a:gd name="T4" fmla="*/ 0 w 1373"/>
                  <a:gd name="T5" fmla="*/ 0 h 771"/>
                  <a:gd name="T6" fmla="*/ 0 60000 65536"/>
                  <a:gd name="T7" fmla="*/ 0 60000 65536"/>
                  <a:gd name="T8" fmla="*/ 0 60000 65536"/>
                  <a:gd name="T9" fmla="*/ 0 w 1373"/>
                  <a:gd name="T10" fmla="*/ 0 h 771"/>
                  <a:gd name="T11" fmla="*/ 1373 w 1373"/>
                  <a:gd name="T12" fmla="*/ 771 h 77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73" h="771">
                    <a:moveTo>
                      <a:pt x="1373" y="771"/>
                    </a:moveTo>
                    <a:lnTo>
                      <a:pt x="0" y="771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67" name="Freeform 54"/>
              <p:cNvSpPr>
                <a:spLocks/>
              </p:cNvSpPr>
              <p:nvPr/>
            </p:nvSpPr>
            <p:spPr bwMode="auto">
              <a:xfrm>
                <a:off x="609" y="2302"/>
                <a:ext cx="61" cy="71"/>
              </a:xfrm>
              <a:custGeom>
                <a:avLst/>
                <a:gdLst>
                  <a:gd name="T0" fmla="*/ 0 w 51"/>
                  <a:gd name="T1" fmla="*/ 28 h 79"/>
                  <a:gd name="T2" fmla="*/ 154 w 51"/>
                  <a:gd name="T3" fmla="*/ 0 h 79"/>
                  <a:gd name="T4" fmla="*/ 304 w 51"/>
                  <a:gd name="T5" fmla="*/ 28 h 79"/>
                  <a:gd name="T6" fmla="*/ 0 w 51"/>
                  <a:gd name="T7" fmla="*/ 28 h 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1"/>
                  <a:gd name="T13" fmla="*/ 0 h 79"/>
                  <a:gd name="T14" fmla="*/ 51 w 51"/>
                  <a:gd name="T15" fmla="*/ 79 h 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1" h="79">
                    <a:moveTo>
                      <a:pt x="0" y="79"/>
                    </a:moveTo>
                    <a:lnTo>
                      <a:pt x="26" y="0"/>
                    </a:lnTo>
                    <a:lnTo>
                      <a:pt x="51" y="79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68" name="Line 55"/>
              <p:cNvSpPr>
                <a:spLocks noChangeShapeType="1"/>
              </p:cNvSpPr>
              <p:nvPr/>
            </p:nvSpPr>
            <p:spPr bwMode="auto">
              <a:xfrm>
                <a:off x="966" y="2142"/>
                <a:ext cx="161" cy="1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69" name="Freeform 56"/>
              <p:cNvSpPr>
                <a:spLocks/>
              </p:cNvSpPr>
              <p:nvPr/>
            </p:nvSpPr>
            <p:spPr bwMode="auto">
              <a:xfrm>
                <a:off x="1121" y="2118"/>
                <a:ext cx="73" cy="48"/>
              </a:xfrm>
              <a:custGeom>
                <a:avLst/>
                <a:gdLst>
                  <a:gd name="T0" fmla="*/ 0 w 77"/>
                  <a:gd name="T1" fmla="*/ 0 h 53"/>
                  <a:gd name="T2" fmla="*/ 45 w 77"/>
                  <a:gd name="T3" fmla="*/ 10 h 53"/>
                  <a:gd name="T4" fmla="*/ 0 w 77"/>
                  <a:gd name="T5" fmla="*/ 20 h 53"/>
                  <a:gd name="T6" fmla="*/ 0 w 77"/>
                  <a:gd name="T7" fmla="*/ 0 h 5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7"/>
                  <a:gd name="T13" fmla="*/ 0 h 53"/>
                  <a:gd name="T14" fmla="*/ 77 w 77"/>
                  <a:gd name="T15" fmla="*/ 53 h 5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7" h="53">
                    <a:moveTo>
                      <a:pt x="0" y="0"/>
                    </a:moveTo>
                    <a:lnTo>
                      <a:pt x="77" y="27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70" name="Rectangle 57"/>
              <p:cNvSpPr>
                <a:spLocks noChangeArrowheads="1"/>
              </p:cNvSpPr>
              <p:nvPr/>
            </p:nvSpPr>
            <p:spPr bwMode="auto">
              <a:xfrm>
                <a:off x="1284" y="2920"/>
                <a:ext cx="12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200" b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No</a:t>
                </a:r>
                <a:endParaRPr lang="en-US" altLang="en-US"/>
              </a:p>
            </p:txBody>
          </p:sp>
          <p:sp>
            <p:nvSpPr>
              <p:cNvPr id="38971" name="Text Box 58"/>
              <p:cNvSpPr txBox="1">
                <a:spLocks noChangeArrowheads="1"/>
              </p:cNvSpPr>
              <p:nvPr/>
            </p:nvSpPr>
            <p:spPr bwMode="auto">
              <a:xfrm>
                <a:off x="1931" y="3214"/>
                <a:ext cx="64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en-GB" altLang="en-US" sz="800" b="0">
                    <a:latin typeface="Tahoma" panose="020B0604030504040204" pitchFamily="34" charset="0"/>
                  </a:rPr>
                  <a:t>(Optimum solution found)</a:t>
                </a:r>
                <a:endParaRPr lang="en-US" altLang="en-US" sz="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8928" name="Group 66"/>
            <p:cNvGrpSpPr>
              <a:grpSpLocks/>
            </p:cNvGrpSpPr>
            <p:nvPr/>
          </p:nvGrpSpPr>
          <p:grpSpPr bwMode="auto">
            <a:xfrm>
              <a:off x="1791" y="1480"/>
              <a:ext cx="45" cy="132"/>
              <a:chOff x="1775" y="1902"/>
              <a:chExt cx="45" cy="132"/>
            </a:xfrm>
          </p:grpSpPr>
          <p:sp>
            <p:nvSpPr>
              <p:cNvPr id="38930" name="Freeform 67"/>
              <p:cNvSpPr>
                <a:spLocks noEditPoints="1"/>
              </p:cNvSpPr>
              <p:nvPr/>
            </p:nvSpPr>
            <p:spPr bwMode="auto">
              <a:xfrm>
                <a:off x="1775" y="1902"/>
                <a:ext cx="45" cy="132"/>
              </a:xfrm>
              <a:custGeom>
                <a:avLst/>
                <a:gdLst>
                  <a:gd name="T0" fmla="*/ 0 w 127"/>
                  <a:gd name="T1" fmla="*/ 0 h 385"/>
                  <a:gd name="T2" fmla="*/ 0 w 127"/>
                  <a:gd name="T3" fmla="*/ 0 h 385"/>
                  <a:gd name="T4" fmla="*/ 0 w 127"/>
                  <a:gd name="T5" fmla="*/ 0 h 385"/>
                  <a:gd name="T6" fmla="*/ 0 w 127"/>
                  <a:gd name="T7" fmla="*/ 0 h 385"/>
                  <a:gd name="T8" fmla="*/ 0 w 127"/>
                  <a:gd name="T9" fmla="*/ 0 h 385"/>
                  <a:gd name="T10" fmla="*/ 0 w 127"/>
                  <a:gd name="T11" fmla="*/ 0 h 385"/>
                  <a:gd name="T12" fmla="*/ 0 w 127"/>
                  <a:gd name="T13" fmla="*/ 0 h 385"/>
                  <a:gd name="T14" fmla="*/ 0 w 127"/>
                  <a:gd name="T15" fmla="*/ 0 h 385"/>
                  <a:gd name="T16" fmla="*/ 0 w 127"/>
                  <a:gd name="T17" fmla="*/ 0 h 385"/>
                  <a:gd name="T18" fmla="*/ 0 w 127"/>
                  <a:gd name="T19" fmla="*/ 0 h 385"/>
                  <a:gd name="T20" fmla="*/ 0 w 127"/>
                  <a:gd name="T21" fmla="*/ 0 h 3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7"/>
                  <a:gd name="T34" fmla="*/ 0 h 385"/>
                  <a:gd name="T35" fmla="*/ 127 w 127"/>
                  <a:gd name="T36" fmla="*/ 385 h 3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7" h="385">
                    <a:moveTo>
                      <a:pt x="73" y="10"/>
                    </a:moveTo>
                    <a:lnTo>
                      <a:pt x="74" y="280"/>
                    </a:lnTo>
                    <a:cubicBezTo>
                      <a:pt x="74" y="286"/>
                      <a:pt x="70" y="291"/>
                      <a:pt x="64" y="291"/>
                    </a:cubicBezTo>
                    <a:cubicBezTo>
                      <a:pt x="58" y="291"/>
                      <a:pt x="53" y="286"/>
                      <a:pt x="53" y="281"/>
                    </a:cubicBezTo>
                    <a:lnTo>
                      <a:pt x="52" y="10"/>
                    </a:lnTo>
                    <a:cubicBezTo>
                      <a:pt x="52" y="5"/>
                      <a:pt x="57" y="0"/>
                      <a:pt x="63" y="0"/>
                    </a:cubicBezTo>
                    <a:cubicBezTo>
                      <a:pt x="69" y="0"/>
                      <a:pt x="73" y="4"/>
                      <a:pt x="73" y="10"/>
                    </a:cubicBezTo>
                    <a:close/>
                    <a:moveTo>
                      <a:pt x="127" y="259"/>
                    </a:moveTo>
                    <a:lnTo>
                      <a:pt x="64" y="385"/>
                    </a:lnTo>
                    <a:lnTo>
                      <a:pt x="0" y="260"/>
                    </a:lnTo>
                    <a:lnTo>
                      <a:pt x="127" y="2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31" name="Freeform 68"/>
              <p:cNvSpPr>
                <a:spLocks noEditPoints="1"/>
              </p:cNvSpPr>
              <p:nvPr/>
            </p:nvSpPr>
            <p:spPr bwMode="auto">
              <a:xfrm>
                <a:off x="1775" y="1902"/>
                <a:ext cx="45" cy="132"/>
              </a:xfrm>
              <a:custGeom>
                <a:avLst/>
                <a:gdLst>
                  <a:gd name="T0" fmla="*/ 0 w 127"/>
                  <a:gd name="T1" fmla="*/ 0 h 385"/>
                  <a:gd name="T2" fmla="*/ 0 w 127"/>
                  <a:gd name="T3" fmla="*/ 0 h 385"/>
                  <a:gd name="T4" fmla="*/ 0 w 127"/>
                  <a:gd name="T5" fmla="*/ 0 h 385"/>
                  <a:gd name="T6" fmla="*/ 0 w 127"/>
                  <a:gd name="T7" fmla="*/ 0 h 385"/>
                  <a:gd name="T8" fmla="*/ 0 w 127"/>
                  <a:gd name="T9" fmla="*/ 0 h 385"/>
                  <a:gd name="T10" fmla="*/ 0 w 127"/>
                  <a:gd name="T11" fmla="*/ 0 h 385"/>
                  <a:gd name="T12" fmla="*/ 0 w 127"/>
                  <a:gd name="T13" fmla="*/ 0 h 385"/>
                  <a:gd name="T14" fmla="*/ 0 w 127"/>
                  <a:gd name="T15" fmla="*/ 0 h 385"/>
                  <a:gd name="T16" fmla="*/ 0 w 127"/>
                  <a:gd name="T17" fmla="*/ 0 h 385"/>
                  <a:gd name="T18" fmla="*/ 0 w 127"/>
                  <a:gd name="T19" fmla="*/ 0 h 385"/>
                  <a:gd name="T20" fmla="*/ 0 w 127"/>
                  <a:gd name="T21" fmla="*/ 0 h 3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7"/>
                  <a:gd name="T34" fmla="*/ 0 h 385"/>
                  <a:gd name="T35" fmla="*/ 127 w 127"/>
                  <a:gd name="T36" fmla="*/ 385 h 3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7" h="385">
                    <a:moveTo>
                      <a:pt x="73" y="10"/>
                    </a:moveTo>
                    <a:lnTo>
                      <a:pt x="74" y="280"/>
                    </a:lnTo>
                    <a:cubicBezTo>
                      <a:pt x="74" y="286"/>
                      <a:pt x="70" y="291"/>
                      <a:pt x="64" y="291"/>
                    </a:cubicBezTo>
                    <a:cubicBezTo>
                      <a:pt x="58" y="291"/>
                      <a:pt x="53" y="286"/>
                      <a:pt x="53" y="281"/>
                    </a:cubicBezTo>
                    <a:lnTo>
                      <a:pt x="52" y="10"/>
                    </a:lnTo>
                    <a:cubicBezTo>
                      <a:pt x="52" y="5"/>
                      <a:pt x="57" y="0"/>
                      <a:pt x="63" y="0"/>
                    </a:cubicBezTo>
                    <a:cubicBezTo>
                      <a:pt x="69" y="0"/>
                      <a:pt x="73" y="4"/>
                      <a:pt x="73" y="10"/>
                    </a:cubicBezTo>
                    <a:close/>
                    <a:moveTo>
                      <a:pt x="127" y="259"/>
                    </a:moveTo>
                    <a:lnTo>
                      <a:pt x="64" y="385"/>
                    </a:lnTo>
                    <a:lnTo>
                      <a:pt x="0" y="260"/>
                    </a:lnTo>
                    <a:lnTo>
                      <a:pt x="127" y="259"/>
                    </a:lnTo>
                    <a:close/>
                  </a:path>
                </a:pathLst>
              </a:custGeom>
              <a:noFill/>
              <a:ln w="158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38929" name="Text Box 70"/>
            <p:cNvSpPr txBox="1">
              <a:spLocks noChangeArrowheads="1"/>
            </p:cNvSpPr>
            <p:nvPr/>
          </p:nvSpPr>
          <p:spPr bwMode="auto">
            <a:xfrm>
              <a:off x="1112" y="1307"/>
              <a:ext cx="14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GB" altLang="en-US" sz="1200" b="0">
                  <a:latin typeface="Tahoma" panose="020B0604030504040204" pitchFamily="34" charset="0"/>
                </a:rPr>
                <a:t>(Info from diagnostic process)</a:t>
              </a:r>
              <a:endParaRPr lang="en-US" altLang="en-US" sz="1200" b="0">
                <a:latin typeface="Tahoma" panose="020B0604030504040204" pitchFamily="34" charset="0"/>
              </a:endParaRPr>
            </a:p>
          </p:txBody>
        </p:sp>
      </p:grpSp>
      <p:sp>
        <p:nvSpPr>
          <p:cNvPr id="38920" name="Text Box 72"/>
          <p:cNvSpPr txBox="1">
            <a:spLocks noChangeArrowheads="1"/>
          </p:cNvSpPr>
          <p:nvPr/>
        </p:nvSpPr>
        <p:spPr bwMode="auto">
          <a:xfrm>
            <a:off x="155576" y="2225258"/>
            <a:ext cx="200025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Intelligent </a:t>
            </a:r>
            <a:r>
              <a:rPr lang="en-GB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Repair </a:t>
            </a:r>
            <a:endParaRPr lang="en-GB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altLang="en-US" sz="1800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decision making)</a:t>
            </a:r>
            <a:endParaRPr lang="en-US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8921" name="Group 81"/>
          <p:cNvGrpSpPr>
            <a:grpSpLocks/>
          </p:cNvGrpSpPr>
          <p:nvPr/>
        </p:nvGrpSpPr>
        <p:grpSpPr bwMode="auto">
          <a:xfrm>
            <a:off x="5364163" y="1989138"/>
            <a:ext cx="3294062" cy="2427287"/>
            <a:chOff x="3379" y="1639"/>
            <a:chExt cx="2075" cy="1529"/>
          </a:xfrm>
        </p:grpSpPr>
        <p:graphicFrame>
          <p:nvGraphicFramePr>
            <p:cNvPr id="38923" name="Object 2"/>
            <p:cNvGraphicFramePr>
              <a:graphicFrameLocks noChangeAspect="1"/>
            </p:cNvGraphicFramePr>
            <p:nvPr/>
          </p:nvGraphicFramePr>
          <p:xfrm>
            <a:off x="3379" y="1639"/>
            <a:ext cx="2075" cy="15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5" name="Visio" r:id="rId4" imgW="3421761" imgH="2521712" progId="Visio.Drawing.11">
                    <p:embed/>
                  </p:oleObj>
                </mc:Choice>
                <mc:Fallback>
                  <p:oleObj name="Visio" r:id="rId4" imgW="3421761" imgH="2521712" progId="Visio.Drawing.11">
                    <p:embed/>
                    <p:pic>
                      <p:nvPicPr>
                        <p:cNvPr id="38923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9" y="1639"/>
                          <a:ext cx="2075" cy="15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4" name="Rectangle 79"/>
            <p:cNvSpPr>
              <a:spLocks noChangeArrowheads="1"/>
            </p:cNvSpPr>
            <p:nvPr/>
          </p:nvSpPr>
          <p:spPr bwMode="auto">
            <a:xfrm>
              <a:off x="4483" y="2746"/>
              <a:ext cx="607" cy="408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38925" name="Rectangle 80"/>
            <p:cNvSpPr>
              <a:spLocks noChangeArrowheads="1"/>
            </p:cNvSpPr>
            <p:nvPr/>
          </p:nvSpPr>
          <p:spPr bwMode="auto">
            <a:xfrm>
              <a:off x="3560" y="2750"/>
              <a:ext cx="721" cy="301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GB" altLang="en-US"/>
            </a:p>
          </p:txBody>
        </p:sp>
      </p:grpSp>
      <p:sp>
        <p:nvSpPr>
          <p:cNvPr id="38922" name="Rectangle 82"/>
          <p:cNvSpPr>
            <a:spLocks noChangeArrowheads="1"/>
          </p:cNvSpPr>
          <p:nvPr/>
        </p:nvSpPr>
        <p:spPr bwMode="auto">
          <a:xfrm>
            <a:off x="5076825" y="4797425"/>
            <a:ext cx="378936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GB" alt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GA iterates to find a good solution which will repair the system and meet any real-time performance constraints, access to I/O, minimise system computing delays etc.</a:t>
            </a:r>
            <a:endParaRPr lang="en-US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844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0456" y="6491706"/>
            <a:ext cx="989286" cy="3151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52388" y="161925"/>
            <a:ext cx="9024937" cy="666750"/>
          </a:xfrm>
        </p:spPr>
        <p:txBody>
          <a:bodyPr/>
          <a:lstStyle/>
          <a:p>
            <a:pPr algn="ctr" eaLnBrk="1" hangingPunct="1"/>
            <a:r>
              <a:rPr lang="en-GB" altLang="en-US" b="1" dirty="0" smtClean="0">
                <a:latin typeface="+mj-lt"/>
                <a:cs typeface="+mj-cs"/>
              </a:rPr>
              <a:t>Challenges</a:t>
            </a:r>
            <a:endParaRPr lang="en-GB" altLang="en-US" b="1" dirty="0">
              <a:latin typeface="+mj-lt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8656" y="1244427"/>
            <a:ext cx="683753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6912" lvl="1" indent="-342900">
              <a:spcBef>
                <a:spcPts val="575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Ø"/>
            </a:pPr>
            <a:r>
              <a:rPr lang="en-GB" sz="2000" b="1" dirty="0" smtClean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number </a:t>
            </a:r>
            <a:r>
              <a:rPr lang="en-GB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faults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that can be </a:t>
            </a:r>
            <a:r>
              <a:rPr lang="en-GB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tolerated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96912" lvl="1" indent="-342900">
              <a:spcBef>
                <a:spcPts val="575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Ø"/>
            </a:pPr>
            <a:r>
              <a:rPr lang="en-GB" sz="2000" b="1" dirty="0" smtClean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Coarse level </a:t>
            </a:r>
            <a:r>
              <a:rPr lang="en-GB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sz="2000" b="1" dirty="0" smtClean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granularity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96912" lvl="1" indent="-342900">
              <a:spcBef>
                <a:spcPts val="575"/>
              </a:spcBef>
              <a:buSzPct val="85000"/>
              <a:buFont typeface="Wingdings" panose="05000000000000000000" pitchFamily="2" charset="2"/>
              <a:buChar char="Ø"/>
            </a:pPr>
            <a:r>
              <a:rPr lang="en-GB" sz="2000" b="1" dirty="0" smtClean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Central </a:t>
            </a:r>
            <a:r>
              <a:rPr lang="en-GB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repair mechanism </a:t>
            </a:r>
            <a:r>
              <a:rPr lang="en-GB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(fault-prone)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 descr="http://blog.qatestlab.com/wp-content/uploads/2011/12/Software-Fault-Tolerance-Method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609" y="2962315"/>
            <a:ext cx="1496248" cy="126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popsci.com/sites/popsci.com/files/import/2013/images/2009/11/neurogri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85" y="2829730"/>
            <a:ext cx="2229225" cy="13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F46337-351D-46FD-8270-07E31F485EBF}"/>
              </a:ext>
            </a:extLst>
          </p:cNvPr>
          <p:cNvSpPr/>
          <p:nvPr/>
        </p:nvSpPr>
        <p:spPr>
          <a:xfrm>
            <a:off x="6571743" y="3069284"/>
            <a:ext cx="14725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self-monitor</a:t>
            </a:r>
          </a:p>
          <a:p>
            <a:r>
              <a:rPr lang="en-GB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self-detect</a:t>
            </a:r>
          </a:p>
          <a:p>
            <a:r>
              <a:rPr lang="en-GB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self-repair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83AF259-7322-449E-BB4A-83CF877F180F}"/>
              </a:ext>
            </a:extLst>
          </p:cNvPr>
          <p:cNvSpPr/>
          <p:nvPr/>
        </p:nvSpPr>
        <p:spPr bwMode="auto">
          <a:xfrm>
            <a:off x="6221826" y="3276172"/>
            <a:ext cx="258619" cy="666750"/>
          </a:xfrm>
          <a:prstGeom prst="lef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AE4A0F-4592-4B40-978F-055E438DEEA8}"/>
              </a:ext>
            </a:extLst>
          </p:cNvPr>
          <p:cNvSpPr/>
          <p:nvPr/>
        </p:nvSpPr>
        <p:spPr>
          <a:xfrm>
            <a:off x="5383135" y="3409492"/>
            <a:ext cx="8386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Self-X </a:t>
            </a:r>
          </a:p>
        </p:txBody>
      </p:sp>
    </p:spTree>
    <p:extLst>
      <p:ext uri="{BB962C8B-B14F-4D97-AF65-F5344CB8AC3E}">
        <p14:creationId xmlns:p14="http://schemas.microsoft.com/office/powerpoint/2010/main" val="1128433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gray">
          <a:xfrm>
            <a:off x="968787" y="1984115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</a:t>
            </a:r>
            <a:r>
              <a:rPr lang="en-US" altLang="en-US" sz="1600" b="1" dirty="0" smtClean="0"/>
              <a:t>Hardware</a:t>
            </a:r>
            <a:endParaRPr lang="en-US" altLang="en-US" sz="1600" b="1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gray">
          <a:xfrm>
            <a:off x="968787" y="3473143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</a:t>
            </a:r>
            <a:r>
              <a:rPr lang="en-US" altLang="en-US" sz="1600" b="1" dirty="0" smtClean="0"/>
              <a:t> Reliability </a:t>
            </a:r>
            <a:r>
              <a:rPr lang="en-US" altLang="en-US" sz="1600" b="1" dirty="0"/>
              <a:t>via </a:t>
            </a:r>
            <a:r>
              <a:rPr lang="en-US" altLang="en-US" sz="1600" b="1" dirty="0">
                <a:latin typeface="Arial" panose="020B0604020202020204" pitchFamily="34" charset="0"/>
              </a:rPr>
              <a:t>Self-repair (the concept)</a:t>
            </a:r>
            <a:endParaRPr lang="en-US" altLang="en-US" sz="1400" b="1" i="1" dirty="0"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gray">
          <a:xfrm>
            <a:off x="957357" y="4217680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>
                <a:latin typeface="Arial" panose="020B0604020202020204" pitchFamily="34" charset="0"/>
              </a:rPr>
              <a:t> </a:t>
            </a:r>
            <a:r>
              <a:rPr lang="en-US" altLang="en-US" sz="1600" b="1" dirty="0" smtClean="0">
                <a:latin typeface="Arial" panose="020B0604020202020204" pitchFamily="34" charset="0"/>
              </a:rPr>
              <a:t> Building </a:t>
            </a:r>
            <a:r>
              <a:rPr lang="en-US" altLang="en-US" sz="1600" b="1" dirty="0">
                <a:latin typeface="Arial" panose="020B0604020202020204" pitchFamily="34" charset="0"/>
              </a:rPr>
              <a:t>Self-repairing </a:t>
            </a:r>
            <a:r>
              <a:rPr lang="en-US" altLang="en-US" sz="1600" b="1" dirty="0"/>
              <a:t>Hardware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gray">
          <a:xfrm>
            <a:off x="968787" y="496691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</a:t>
            </a:r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</a:t>
            </a:r>
            <a:r>
              <a:rPr lang="en-US" altLang="en-US" sz="1600" b="1" dirty="0" smtClean="0"/>
              <a:t> On-chip </a:t>
            </a:r>
            <a:r>
              <a:rPr lang="en-GB" altLang="en-US" sz="1600" b="1" dirty="0"/>
              <a:t>Communication </a:t>
            </a:r>
            <a:r>
              <a:rPr lang="en-GB" altLang="en-US" sz="1600" b="1" dirty="0" smtClean="0"/>
              <a:t>Challenge and NoC Solution</a:t>
            </a:r>
            <a:endParaRPr lang="en-US" altLang="en-US" sz="1600" b="1" dirty="0"/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gray">
          <a:xfrm>
            <a:off x="968787" y="1255452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/>
          <a:p>
            <a:pPr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>
                <a:latin typeface="Arial" panose="020B0604020202020204" pitchFamily="34" charset="0"/>
              </a:rPr>
              <a:t>   </a:t>
            </a:r>
            <a:r>
              <a:rPr lang="en-US" altLang="en-US" sz="1600" b="1" dirty="0" smtClean="0">
                <a:latin typeface="Arial" panose="020B0604020202020204" pitchFamily="34" charset="0"/>
              </a:rPr>
              <a:t>Reliability Challenge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14B19-689A-4BAA-A4D9-505B6217DE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7357" y="574397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</a:t>
            </a:r>
            <a:r>
              <a:rPr lang="en-US" altLang="en-US" sz="1600" b="1" dirty="0"/>
              <a:t>The Opportunities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gray">
          <a:xfrm>
            <a:off x="957356" y="2717869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Information Processing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91570" y="1069280"/>
            <a:ext cx="7811069" cy="777923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68738" y="2624264"/>
            <a:ext cx="7811069" cy="3771987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3970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Content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968787" y="1984115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</a:t>
            </a:r>
            <a:r>
              <a:rPr lang="en-US" altLang="en-US" sz="1600" b="1" dirty="0" smtClean="0"/>
              <a:t>Hardware</a:t>
            </a:r>
            <a:endParaRPr lang="en-US" altLang="en-US" sz="1600" b="1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968787" y="3473143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</a:t>
            </a:r>
            <a:r>
              <a:rPr lang="en-US" altLang="en-US" sz="1600" b="1" dirty="0" smtClean="0"/>
              <a:t> Reliability </a:t>
            </a:r>
            <a:r>
              <a:rPr lang="en-US" altLang="en-US" sz="1600" b="1" dirty="0"/>
              <a:t>via </a:t>
            </a:r>
            <a:r>
              <a:rPr lang="en-US" altLang="en-US" sz="1600" b="1" dirty="0">
                <a:latin typeface="Arial" panose="020B0604020202020204" pitchFamily="34" charset="0"/>
              </a:rPr>
              <a:t>Self-repair (the concept)</a:t>
            </a:r>
            <a:endParaRPr lang="en-US" altLang="en-US" sz="1400" b="1" i="1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gray">
          <a:xfrm>
            <a:off x="957357" y="4217680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>
                <a:latin typeface="Arial" panose="020B0604020202020204" pitchFamily="34" charset="0"/>
              </a:rPr>
              <a:t> </a:t>
            </a:r>
            <a:r>
              <a:rPr lang="en-US" altLang="en-US" sz="1600" b="1" dirty="0" smtClean="0">
                <a:latin typeface="Arial" panose="020B0604020202020204" pitchFamily="34" charset="0"/>
              </a:rPr>
              <a:t> Building </a:t>
            </a:r>
            <a:r>
              <a:rPr lang="en-US" altLang="en-US" sz="1600" b="1" dirty="0">
                <a:latin typeface="Arial" panose="020B0604020202020204" pitchFamily="34" charset="0"/>
              </a:rPr>
              <a:t>Self-repairing </a:t>
            </a:r>
            <a:r>
              <a:rPr lang="en-US" altLang="en-US" sz="1600" b="1" dirty="0"/>
              <a:t>Hardware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gray">
          <a:xfrm>
            <a:off x="968787" y="496691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</a:t>
            </a:r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</a:t>
            </a:r>
            <a:r>
              <a:rPr lang="en-US" altLang="en-US" sz="1600" b="1" dirty="0" smtClean="0"/>
              <a:t> On-chip </a:t>
            </a:r>
            <a:r>
              <a:rPr lang="en-GB" altLang="en-US" sz="1600" b="1" dirty="0"/>
              <a:t>Communication </a:t>
            </a:r>
            <a:r>
              <a:rPr lang="en-GB" altLang="en-US" sz="1600" b="1" dirty="0" smtClean="0"/>
              <a:t>Challenge and NoC Solution</a:t>
            </a:r>
            <a:endParaRPr lang="en-US" altLang="en-US" sz="1600" b="1" dirty="0"/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gray">
          <a:xfrm>
            <a:off x="968787" y="1255452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/>
          <a:p>
            <a:pPr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>
                <a:latin typeface="Arial" panose="020B0604020202020204" pitchFamily="34" charset="0"/>
              </a:rPr>
              <a:t>   </a:t>
            </a:r>
            <a:r>
              <a:rPr lang="en-US" altLang="en-US" sz="1600" b="1" dirty="0" smtClean="0">
                <a:latin typeface="Arial" panose="020B0604020202020204" pitchFamily="34" charset="0"/>
              </a:rPr>
              <a:t>Reliability Challenge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A14B19-689A-4BAA-A4D9-505B6217DE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7357" y="574397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</a:t>
            </a:r>
            <a:r>
              <a:rPr lang="en-US" altLang="en-US" sz="1600" b="1" dirty="0"/>
              <a:t>The Opportunities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gray">
          <a:xfrm>
            <a:off x="957356" y="2717869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Information Processing</a:t>
            </a:r>
          </a:p>
        </p:txBody>
      </p:sp>
    </p:spTree>
    <p:extLst>
      <p:ext uri="{BB962C8B-B14F-4D97-AF65-F5344CB8AC3E}">
        <p14:creationId xmlns:p14="http://schemas.microsoft.com/office/powerpoint/2010/main" val="27937730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DB067E-E107-8B49-B4A0-A51C882DDC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2685" y="1535267"/>
            <a:ext cx="7684399" cy="1326575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Taxonomy of AI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A59BC-8A0A-7A4C-A9EC-349C78CDE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FE12C-F5A5-AD4D-A272-3B2E21E48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Next Computing and Engineering Wave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EB5F0-5682-4833-888E-9A2C0C1F7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85" y="2007783"/>
            <a:ext cx="4200525" cy="38004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DFCD36-0D6F-47C8-90BD-D5D91BA58139}"/>
              </a:ext>
            </a:extLst>
          </p:cNvPr>
          <p:cNvSpPr/>
          <p:nvPr/>
        </p:nvSpPr>
        <p:spPr>
          <a:xfrm>
            <a:off x="1548593" y="6505083"/>
            <a:ext cx="62881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"A State-of-the-Art Survey on Deep Learning Theory and Architectures", Electronics 2019, 8, 292.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577F74-66EA-49EE-8146-C384F9213532}"/>
              </a:ext>
            </a:extLst>
          </p:cNvPr>
          <p:cNvSpPr/>
          <p:nvPr/>
        </p:nvSpPr>
        <p:spPr>
          <a:xfrm>
            <a:off x="5441339" y="3072214"/>
            <a:ext cx="39168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ML: Machine Learning 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NN: Neural Networks 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DL: Deep Learning 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SNN: Spiking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50683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DB067E-E107-8B49-B4A0-A51C882DDC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2685" y="1138626"/>
            <a:ext cx="7684399" cy="1326575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CNN/DNN – popular in image recognition/speech processing, machine translation. 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A59BC-8A0A-7A4C-A9EC-349C78CDE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2685" y="234469"/>
            <a:ext cx="6453371" cy="4760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7585AE5-5200-446F-84B8-313DEC5C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8" y="2188678"/>
            <a:ext cx="7385537" cy="22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12E7C7-A7EB-43A8-8DEF-27C73AEB8457}"/>
              </a:ext>
            </a:extLst>
          </p:cNvPr>
          <p:cNvSpPr/>
          <p:nvPr/>
        </p:nvSpPr>
        <p:spPr>
          <a:xfrm>
            <a:off x="226601" y="4350536"/>
            <a:ext cx="7385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Source: "</a:t>
            </a:r>
            <a:r>
              <a:rPr lang="en-GB" sz="1000" i="1" dirty="0">
                <a:latin typeface="Calibri" panose="020F0502020204030204" pitchFamily="34" charset="0"/>
                <a:cs typeface="Calibri" panose="020F0502020204030204" pitchFamily="34" charset="0"/>
              </a:rPr>
              <a:t>Understanding Deep Learning: DNN, RNN, LSTM, CNN and R-CNN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" (2019)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D39EA8-8BC9-40E3-9E86-97ED61A789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2685" y="710502"/>
            <a:ext cx="7020300" cy="593725"/>
          </a:xfrm>
        </p:spPr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A3DB32-7703-4593-9292-CC9AC1DC1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85" y="4840301"/>
            <a:ext cx="6691704" cy="19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5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5850340" y="1"/>
            <a:ext cx="3333990" cy="304914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A59BC-8A0A-7A4C-A9EC-349C78CDE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2685" y="234469"/>
            <a:ext cx="6453371" cy="4760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2E7C7-A7EB-43A8-8DEF-27C73AEB8457}"/>
              </a:ext>
            </a:extLst>
          </p:cNvPr>
          <p:cNvSpPr/>
          <p:nvPr/>
        </p:nvSpPr>
        <p:spPr>
          <a:xfrm>
            <a:off x="226601" y="4646457"/>
            <a:ext cx="7385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Source: "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MLPerf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 Inference Benchmark“, https://mlperf.org/ (2020)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C18E5-475A-4E29-B97D-DFEDB28AE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22217"/>
            <a:ext cx="5418480" cy="3427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DB4597-D543-4234-8F39-AF639E020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85" y="4840301"/>
            <a:ext cx="6691704" cy="19798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4B100C-3F7A-4608-8E2F-71C8F3FA1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931" y="2631458"/>
            <a:ext cx="3728399" cy="17995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673CCF-7CA4-498A-9DF0-F46A43788A74}"/>
              </a:ext>
            </a:extLst>
          </p:cNvPr>
          <p:cNvSpPr/>
          <p:nvPr/>
        </p:nvSpPr>
        <p:spPr>
          <a:xfrm>
            <a:off x="5648138" y="4431013"/>
            <a:ext cx="392782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Md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Zahangir</a:t>
            </a:r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800" dirty="0" err="1">
                <a:latin typeface="Calibri" panose="020F0502020204030204" pitchFamily="34" charset="0"/>
                <a:cs typeface="Calibri" panose="020F0502020204030204" pitchFamily="34" charset="0"/>
              </a:rPr>
              <a:t>Alom</a:t>
            </a:r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, Electronics, 2019 (doi:10.3390/electronics8030292)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650" y="98368"/>
            <a:ext cx="3386680" cy="21422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78461" y="2200570"/>
            <a:ext cx="29310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IEEE International Roadmap for Devices and Systems (IRDS), 2020</a:t>
            </a:r>
          </a:p>
        </p:txBody>
      </p:sp>
    </p:spTree>
    <p:extLst>
      <p:ext uri="{BB962C8B-B14F-4D97-AF65-F5344CB8AC3E}">
        <p14:creationId xmlns:p14="http://schemas.microsoft.com/office/powerpoint/2010/main" val="388370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86C47A-B8BC-455F-A8A9-2CCEDDC9E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133" y="5546501"/>
            <a:ext cx="1533525" cy="676275"/>
          </a:xfrm>
          <a:prstGeom prst="rect">
            <a:avLst/>
          </a:prstGeom>
        </p:spPr>
      </p:pic>
      <p:pic>
        <p:nvPicPr>
          <p:cNvPr id="11270" name="Picture 6" descr="ARM announces Cortex M55 CPU &amp; Ethos-U55 NPU IP - AbhiFX">
            <a:extLst>
              <a:ext uri="{FF2B5EF4-FFF2-40B4-BE49-F238E27FC236}">
                <a16:creationId xmlns:a16="http://schemas.microsoft.com/office/drawing/2014/main" id="{F3F9B103-9E18-44D3-A9FE-03215E9C8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855" y="6024037"/>
            <a:ext cx="1533525" cy="85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ntel Movidius Neural Compute Stick – Pi Supply">
            <a:extLst>
              <a:ext uri="{FF2B5EF4-FFF2-40B4-BE49-F238E27FC236}">
                <a16:creationId xmlns:a16="http://schemas.microsoft.com/office/drawing/2014/main" id="{DB5D7A2B-4001-4F77-941D-458D6A348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226" y="5507953"/>
            <a:ext cx="1267691" cy="126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A59BC-8A0A-7A4C-A9EC-349C78CDE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690" y="407451"/>
            <a:ext cx="6453371" cy="4760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FE12C-F5A5-AD4D-A272-3B2E21E48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8690" y="883484"/>
            <a:ext cx="7020300" cy="593725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Embedded AI (Hardware)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2DEF65-89E4-40C3-9052-400841A7C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7" y="1497923"/>
            <a:ext cx="6518473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q"/>
              <a:defRPr/>
            </a:pPr>
            <a:r>
              <a:rPr lang="en-GB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Acceleration of network inference                 and/or training</a:t>
            </a: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q"/>
              <a:defRPr/>
            </a:pPr>
            <a:r>
              <a:rPr lang="en-GB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power</a:t>
            </a: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sz="20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Movidius</a:t>
            </a:r>
            <a:r>
              <a:rPr lang="en-GB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Myriad 2 - 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GB" altLang="en-US" sz="2000" b="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eep learning</a:t>
            </a:r>
            <a:endParaRPr lang="en-GB" sz="20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Huawei’s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Processing Unit (NPU) (Kirin 970)</a:t>
            </a: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ARM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Ethos-U55 NPU (Edge AI - CortexM55)</a:t>
            </a: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Pixel Neural Core (Google Pixel)</a:t>
            </a: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Qualcomm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Hexagon DSP (AI Engine\Snapdragon 865)</a:t>
            </a: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Habana Labs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Gaudi and Goya neural processors 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(replaces </a:t>
            </a:r>
            <a:r>
              <a:rPr lang="en-GB" altLang="en-US" sz="20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Nervana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alt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4B2C89-89E1-453C-B1BC-D9DF2F105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1223" y="405289"/>
            <a:ext cx="4062777" cy="2479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9797B3-9907-4C53-BAB4-E7546546A308}"/>
              </a:ext>
            </a:extLst>
          </p:cNvPr>
          <p:cNvSpPr/>
          <p:nvPr/>
        </p:nvSpPr>
        <p:spPr>
          <a:xfrm>
            <a:off x="6572026" y="2892418"/>
            <a:ext cx="24427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(2017) </a:t>
            </a:r>
            <a:r>
              <a:rPr lang="en-GB" sz="900" dirty="0">
                <a:hlinkClick r:id="rId7"/>
              </a:rPr>
              <a:t>https://medium.com/@shan.tang.g/a-list-of-chip-ip-for-deep-learning-48d05f1759ae</a:t>
            </a:r>
            <a:endParaRPr lang="en-GB" sz="900" dirty="0"/>
          </a:p>
          <a:p>
            <a:endParaRPr lang="en-GB" sz="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4D6311-A421-46E5-B6B0-9F03AB15B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335" y="5765954"/>
            <a:ext cx="1473953" cy="989742"/>
          </a:xfrm>
          <a:prstGeom prst="rect">
            <a:avLst/>
          </a:prstGeom>
        </p:spPr>
      </p:pic>
      <p:pic>
        <p:nvPicPr>
          <p:cNvPr id="14" name="Picture 6" descr="https://www.altera.com/content/dam/altera-www/global/en_US/images/altera-new/product-stratix10-applications-data-center-acceleration.png">
            <a:extLst>
              <a:ext uri="{FF2B5EF4-FFF2-40B4-BE49-F238E27FC236}">
                <a16:creationId xmlns:a16="http://schemas.microsoft.com/office/drawing/2014/main" id="{F8CC6F0B-DA15-4E46-BADC-9B36971F4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28" y="5445721"/>
            <a:ext cx="2508493" cy="139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3A992325-DC52-4283-819A-922713752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410" y="3429000"/>
            <a:ext cx="2336356" cy="166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21C2C4-7585-4553-9B6A-734E3A54D3EE}"/>
              </a:ext>
            </a:extLst>
          </p:cNvPr>
          <p:cNvSpPr/>
          <p:nvPr/>
        </p:nvSpPr>
        <p:spPr>
          <a:xfrm>
            <a:off x="6770241" y="5024897"/>
            <a:ext cx="2244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000" b="1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Xilinx/Altera FPGAs</a:t>
            </a:r>
            <a:endParaRPr lang="en-GB" sz="2000" b="1" dirty="0">
              <a:solidFill>
                <a:srgbClr val="CC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7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86C47A-B8BC-455F-A8A9-2CCEDDC9E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133" y="5546501"/>
            <a:ext cx="1533525" cy="676275"/>
          </a:xfrm>
          <a:prstGeom prst="rect">
            <a:avLst/>
          </a:prstGeom>
        </p:spPr>
      </p:pic>
      <p:pic>
        <p:nvPicPr>
          <p:cNvPr id="11270" name="Picture 6" descr="ARM announces Cortex M55 CPU &amp; Ethos-U55 NPU IP - AbhiFX">
            <a:extLst>
              <a:ext uri="{FF2B5EF4-FFF2-40B4-BE49-F238E27FC236}">
                <a16:creationId xmlns:a16="http://schemas.microsoft.com/office/drawing/2014/main" id="{F3F9B103-9E18-44D3-A9FE-03215E9C8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855" y="6024037"/>
            <a:ext cx="1533525" cy="85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ntel Movidius Neural Compute Stick – Pi Supply">
            <a:extLst>
              <a:ext uri="{FF2B5EF4-FFF2-40B4-BE49-F238E27FC236}">
                <a16:creationId xmlns:a16="http://schemas.microsoft.com/office/drawing/2014/main" id="{DB5D7A2B-4001-4F77-941D-458D6A348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226" y="5507953"/>
            <a:ext cx="1267691" cy="126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A59BC-8A0A-7A4C-A9EC-349C78CDE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690" y="407451"/>
            <a:ext cx="6453371" cy="4760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FE12C-F5A5-AD4D-A272-3B2E21E48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8690" y="883484"/>
            <a:ext cx="7020300" cy="593725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Embedded AI (Hardware)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2DEF65-89E4-40C3-9052-400841A7C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97" y="1497923"/>
            <a:ext cx="6518473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q"/>
              <a:defRPr/>
            </a:pPr>
            <a:r>
              <a:rPr lang="en-GB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Acceleration of network inference                 and/or training</a:t>
            </a: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q"/>
              <a:defRPr/>
            </a:pPr>
            <a:r>
              <a:rPr lang="en-GB" sz="24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power</a:t>
            </a: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sz="20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Movidius</a:t>
            </a:r>
            <a:r>
              <a:rPr lang="en-GB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Myriad 2 - 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GB" alt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eep learning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Huawei’s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Neural Processing Unit (NPU) (Kirin 970)</a:t>
            </a: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ARM 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Ethos-U55 NPU (Edge AI - CortexM55)</a:t>
            </a: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Pixel Neural Core (Google Pixel)</a:t>
            </a: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Qualcomm 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Hexagon DSP (AI Engine\Snapdragon 865)</a:t>
            </a:r>
          </a:p>
          <a:p>
            <a:pPr marL="803275" lvl="1" indent="-442913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Habana Labs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 Gaudi and Goya neural processors (replaces </a:t>
            </a:r>
            <a:r>
              <a:rPr lang="en-GB" altLang="en-US" sz="20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Nervana</a:t>
            </a:r>
            <a:r>
              <a:rPr lang="en-GB" alt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alt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4B2C89-89E1-453C-B1BC-D9DF2F105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1223" y="405289"/>
            <a:ext cx="4062777" cy="24797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9797B3-9907-4C53-BAB4-E7546546A308}"/>
              </a:ext>
            </a:extLst>
          </p:cNvPr>
          <p:cNvSpPr/>
          <p:nvPr/>
        </p:nvSpPr>
        <p:spPr>
          <a:xfrm>
            <a:off x="6572026" y="2892418"/>
            <a:ext cx="24427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(2017) </a:t>
            </a:r>
            <a:r>
              <a:rPr lang="en-GB" sz="900" dirty="0">
                <a:hlinkClick r:id="rId7"/>
              </a:rPr>
              <a:t>https://medium.com/@shan.tang.g/a-list-of-chip-ip-for-deep-learning-48d05f1759ae</a:t>
            </a:r>
            <a:endParaRPr lang="en-GB" sz="900" dirty="0"/>
          </a:p>
          <a:p>
            <a:endParaRPr lang="en-GB" sz="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4D6311-A421-46E5-B6B0-9F03AB15B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335" y="5765954"/>
            <a:ext cx="1473953" cy="989742"/>
          </a:xfrm>
          <a:prstGeom prst="rect">
            <a:avLst/>
          </a:prstGeom>
        </p:spPr>
      </p:pic>
      <p:pic>
        <p:nvPicPr>
          <p:cNvPr id="14" name="Picture 6" descr="https://www.altera.com/content/dam/altera-www/global/en_US/images/altera-new/product-stratix10-applications-data-center-acceleration.png">
            <a:extLst>
              <a:ext uri="{FF2B5EF4-FFF2-40B4-BE49-F238E27FC236}">
                <a16:creationId xmlns:a16="http://schemas.microsoft.com/office/drawing/2014/main" id="{F8CC6F0B-DA15-4E46-BADC-9B36971F4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28" y="5445721"/>
            <a:ext cx="2508493" cy="139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3A992325-DC52-4283-819A-922713752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410" y="3429000"/>
            <a:ext cx="2336356" cy="166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21C2C4-7585-4553-9B6A-734E3A54D3EE}"/>
              </a:ext>
            </a:extLst>
          </p:cNvPr>
          <p:cNvSpPr/>
          <p:nvPr/>
        </p:nvSpPr>
        <p:spPr>
          <a:xfrm>
            <a:off x="6770241" y="5024897"/>
            <a:ext cx="2244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000" b="1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Xilinx/Altera FPGAs</a:t>
            </a:r>
            <a:endParaRPr lang="en-GB" sz="2000" b="1" dirty="0">
              <a:solidFill>
                <a:srgbClr val="CC99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797D98-9E44-4819-85AD-7C9B7100BBDC}"/>
              </a:ext>
            </a:extLst>
          </p:cNvPr>
          <p:cNvSpPr/>
          <p:nvPr/>
        </p:nvSpPr>
        <p:spPr bwMode="auto">
          <a:xfrm>
            <a:off x="0" y="2885048"/>
            <a:ext cx="9144000" cy="3972952"/>
          </a:xfrm>
          <a:prstGeom prst="rect">
            <a:avLst/>
          </a:prstGeom>
          <a:solidFill>
            <a:schemeClr val="bg1">
              <a:alpha val="9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6BB91A-C045-4DEB-B4B9-BEF3C26B55DB}"/>
              </a:ext>
            </a:extLst>
          </p:cNvPr>
          <p:cNvSpPr/>
          <p:nvPr/>
        </p:nvSpPr>
        <p:spPr>
          <a:xfrm>
            <a:off x="357874" y="4098213"/>
            <a:ext cx="8758368" cy="2500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kids on the blocks.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GB" sz="20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Cerebras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(CS-1) process ~1.2 terabytes of data per second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GB" sz="20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Graphcore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 Colossus GC2) x100 over CPU/GPU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GB" sz="20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Groq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(Tensor Stream Processor) 250 trillion FLOPS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GB" sz="20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Hailo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(Hailo-8) penny-sized + outperformed Nvidia’s Xavier AGX 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GB" sz="20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Syntiant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(NDP100\NDP101) 140 µW x20 throughput over low-power MCUs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GB" sz="20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Tenstorrent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Grayskull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054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A59BC-8A0A-7A4C-A9EC-349C78CDE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FE12C-F5A5-AD4D-A272-3B2E21E48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Neuromorphic Computing?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77CB5-49B7-4C95-AE27-86CB3D96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60" y="1830721"/>
            <a:ext cx="6132648" cy="3583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C33F76-956A-4DEF-9C52-0C8592ADD43E}"/>
              </a:ext>
            </a:extLst>
          </p:cNvPr>
          <p:cNvSpPr/>
          <p:nvPr/>
        </p:nvSpPr>
        <p:spPr>
          <a:xfrm>
            <a:off x="7150608" y="3540922"/>
            <a:ext cx="17203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Image: Oak Ridge Labs (2020)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C9264-F419-4F25-99BF-DCAB88CCABE6}"/>
              </a:ext>
            </a:extLst>
          </p:cNvPr>
          <p:cNvSpPr txBox="1"/>
          <p:nvPr/>
        </p:nvSpPr>
        <p:spPr>
          <a:xfrm>
            <a:off x="1493668" y="4115431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1990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9E755-0BB5-4D94-896E-2757CBAA4EBC}"/>
              </a:ext>
            </a:extLst>
          </p:cNvPr>
          <p:cNvSpPr txBox="1"/>
          <p:nvPr/>
        </p:nvSpPr>
        <p:spPr>
          <a:xfrm>
            <a:off x="2543195" y="4340590"/>
            <a:ext cx="684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1990-mid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1D309-FCE0-4CE3-AA98-51764C7068B9}"/>
              </a:ext>
            </a:extLst>
          </p:cNvPr>
          <p:cNvSpPr txBox="1"/>
          <p:nvPr/>
        </p:nvSpPr>
        <p:spPr>
          <a:xfrm>
            <a:off x="3829967" y="4586811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2000’s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DB599-F315-41B2-A023-DB0F00B50070}"/>
              </a:ext>
            </a:extLst>
          </p:cNvPr>
          <p:cNvSpPr txBox="1"/>
          <p:nvPr/>
        </p:nvSpPr>
        <p:spPr>
          <a:xfrm>
            <a:off x="4836709" y="5049729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Late 2000/2010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1CB4C-5926-4E3E-80BD-89792589D9A1}"/>
              </a:ext>
            </a:extLst>
          </p:cNvPr>
          <p:cNvSpPr txBox="1"/>
          <p:nvPr/>
        </p:nvSpPr>
        <p:spPr>
          <a:xfrm>
            <a:off x="6396110" y="5413796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Present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99F0BB-8C8D-402C-A8EB-1A962E4FE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6" y="5429194"/>
            <a:ext cx="5629361" cy="136097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32E5D6-8DC5-4B76-B678-6B7E6F1FBBF9}"/>
              </a:ext>
            </a:extLst>
          </p:cNvPr>
          <p:cNvSpPr/>
          <p:nvPr/>
        </p:nvSpPr>
        <p:spPr>
          <a:xfrm>
            <a:off x="5820938" y="6390063"/>
            <a:ext cx="31640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Catherine Schuman, "</a:t>
            </a:r>
            <a:r>
              <a:rPr lang="en-GB" sz="1000" i="1" dirty="0">
                <a:latin typeface="Calibri" panose="020F0502020204030204" pitchFamily="34" charset="0"/>
                <a:cs typeface="Calibri" panose="020F0502020204030204" pitchFamily="34" charset="0"/>
              </a:rPr>
              <a:t>NEUROMORPHIC COMPUTING: PAST, PRESENT, AND FUTURE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", DATE 2020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3CB22A03-B325-4DCB-998E-17C7621240C3}"/>
              </a:ext>
            </a:extLst>
          </p:cNvPr>
          <p:cNvSpPr txBox="1">
            <a:spLocks/>
          </p:cNvSpPr>
          <p:nvPr/>
        </p:nvSpPr>
        <p:spPr bwMode="auto">
          <a:xfrm>
            <a:off x="92566" y="1444204"/>
            <a:ext cx="8229642" cy="132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20000"/>
              </a:spcAft>
              <a:buClr>
                <a:srgbClr val="004A8C"/>
              </a:buClr>
              <a:buFont typeface="Arial" charset="0"/>
              <a:buChar char="•"/>
              <a:defRPr sz="1600" b="0" i="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74663" indent="-17463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00A5EC"/>
              </a:buClr>
              <a:buFont typeface="Wingdings" pitchFamily="2" charset="2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536700" indent="-200025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00A5EC"/>
              </a:buClr>
              <a:buFont typeface="Wingdings" pitchFamily="2" charset="2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914525" indent="-187325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00A5EC"/>
              </a:buClr>
              <a:buFont typeface="Wingdings" pitchFamily="2" charset="2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293938" indent="-188913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00A5EC"/>
              </a:buClr>
              <a:buFont typeface="Wingdings" pitchFamily="2" charset="2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751138" indent="-188913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00A5EC"/>
              </a:buClr>
              <a:buFont typeface="Wingdings" pitchFamily="2" charset="2"/>
              <a:defRPr sz="2400">
                <a:solidFill>
                  <a:srgbClr val="002B65"/>
                </a:solidFill>
                <a:latin typeface="+mn-lt"/>
              </a:defRPr>
            </a:lvl6pPr>
            <a:lvl7pPr marL="3208338" indent="-188913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00A5EC"/>
              </a:buClr>
              <a:buFont typeface="Wingdings" pitchFamily="2" charset="2"/>
              <a:defRPr sz="2400">
                <a:solidFill>
                  <a:srgbClr val="002B65"/>
                </a:solidFill>
                <a:latin typeface="+mn-lt"/>
              </a:defRPr>
            </a:lvl7pPr>
            <a:lvl8pPr marL="3665538" indent="-188913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00A5EC"/>
              </a:buClr>
              <a:buFont typeface="Wingdings" pitchFamily="2" charset="2"/>
              <a:defRPr sz="2400">
                <a:solidFill>
                  <a:srgbClr val="002B65"/>
                </a:solidFill>
                <a:latin typeface="+mn-lt"/>
              </a:defRPr>
            </a:lvl8pPr>
            <a:lvl9pPr marL="4122738" indent="-188913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rgbClr val="00A5EC"/>
              </a:buClr>
              <a:buFont typeface="Wingdings" pitchFamily="2" charset="2"/>
              <a:defRPr sz="2400">
                <a:solidFill>
                  <a:srgbClr val="002B65"/>
                </a:solidFill>
                <a:latin typeface="+mn-lt"/>
              </a:defRPr>
            </a:lvl9pPr>
          </a:lstStyle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600" kern="0" dirty="0">
                <a:latin typeface="Calibri" panose="020F0502020204030204" pitchFamily="34" charset="0"/>
                <a:cs typeface="Calibri" panose="020F0502020204030204" pitchFamily="34" charset="0"/>
              </a:rPr>
              <a:t>Carver Mead “Neuromorphic electronic systems” (1990)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600" kern="0" dirty="0">
                <a:latin typeface="Calibri" panose="020F0502020204030204" pitchFamily="34" charset="0"/>
                <a:cs typeface="Calibri" panose="020F0502020204030204" pitchFamily="34" charset="0"/>
              </a:rPr>
              <a:t>Much lower power</a:t>
            </a:r>
            <a:endParaRPr lang="en-US" sz="28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12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A59BC-8A0A-7A4C-A9EC-349C78CDE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FE12C-F5A5-AD4D-A272-3B2E21E48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Neuromorphic Computing?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C1746786-4612-4573-B5DA-A2769409D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83" y="1401389"/>
            <a:ext cx="7853162" cy="4998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b="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Intel’s neuromorphic computing </a:t>
            </a:r>
            <a:r>
              <a:rPr lang="en-GB" altLang="en-US" sz="2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altLang="en-US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Loihi</a:t>
            </a:r>
            <a:r>
              <a:rPr lang="en-GB" altLang="en-US" sz="2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130 million synapses (x1,000 speedup/CPU)</a:t>
            </a:r>
            <a:r>
              <a:rPr lang="en-GB" altLang="en-US" sz="1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On-chip learning.</a:t>
            </a: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 </a:t>
            </a:r>
            <a:r>
              <a:rPr lang="en-GB" altLang="en-US" sz="2400" b="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 processors  </a:t>
            </a:r>
            <a:r>
              <a:rPr lang="en-GB" altLang="en-US" sz="2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altLang="en-US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TrueNorth</a:t>
            </a:r>
            <a:r>
              <a:rPr lang="en-GB" altLang="en-US" sz="2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GB" altLang="en-US" sz="1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4,096 core, </a:t>
            </a:r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256 million synapses</a:t>
            </a:r>
            <a:endParaRPr lang="en-GB" altLang="en-US" sz="14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Manchester </a:t>
            </a:r>
            <a:r>
              <a:rPr lang="en-GB" alt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altLang="en-US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SpiNNaker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2400" dirty="0"/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Heidelberg University </a:t>
            </a:r>
            <a:r>
              <a:rPr lang="en-GB" alt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BrainScaleS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2400" dirty="0"/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defRPr/>
            </a:pPr>
            <a:endParaRPr lang="en-GB" altLang="en-US" sz="24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4" descr="Beyond von Neumann, Neuromorphic Computing Steadily Advances">
            <a:extLst>
              <a:ext uri="{FF2B5EF4-FFF2-40B4-BE49-F238E27FC236}">
                <a16:creationId xmlns:a16="http://schemas.microsoft.com/office/drawing/2014/main" id="{1464D3B1-83B2-4AA6-9785-AD97BB970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813" y="5454255"/>
            <a:ext cx="1526721" cy="101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91950C0-B21F-41F0-BBA8-250267D50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23" y="3583054"/>
            <a:ext cx="4379358" cy="143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697BE9-6B0F-4F7D-8182-BDB751B85EEE}"/>
              </a:ext>
            </a:extLst>
          </p:cNvPr>
          <p:cNvSpPr/>
          <p:nvPr/>
        </p:nvSpPr>
        <p:spPr>
          <a:xfrm>
            <a:off x="2130854" y="5808257"/>
            <a:ext cx="24801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Speedup &gt;1,000 biological time</a:t>
            </a:r>
          </a:p>
        </p:txBody>
      </p:sp>
      <p:pic>
        <p:nvPicPr>
          <p:cNvPr id="24" name="Picture 2" descr="Labs article neuromorphic Loihi chip">
            <a:extLst>
              <a:ext uri="{FF2B5EF4-FFF2-40B4-BE49-F238E27FC236}">
                <a16:creationId xmlns:a16="http://schemas.microsoft.com/office/drawing/2014/main" id="{93BEB935-45D1-4A2E-B43C-ADE84092F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254" y="532942"/>
            <a:ext cx="2127100" cy="119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aking computers more like your brain | Cosmos">
            <a:extLst>
              <a:ext uri="{FF2B5EF4-FFF2-40B4-BE49-F238E27FC236}">
                <a16:creationId xmlns:a16="http://schemas.microsoft.com/office/drawing/2014/main" id="{CD6DB61B-E6B5-461B-8F9A-4E103486C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544" y="1881330"/>
            <a:ext cx="1012535" cy="9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942A93-BC04-4826-83AB-5B26EFDFC4B2}"/>
              </a:ext>
            </a:extLst>
          </p:cNvPr>
          <p:cNvSpPr/>
          <p:nvPr/>
        </p:nvSpPr>
        <p:spPr>
          <a:xfrm>
            <a:off x="7382086" y="4183970"/>
            <a:ext cx="2359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∼ 10</a:t>
            </a:r>
            <a:r>
              <a:rPr lang="en-GB" sz="2000" baseline="30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neurons </a:t>
            </a:r>
          </a:p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∼ 10</a:t>
            </a:r>
            <a:r>
              <a:rPr lang="en-GB" sz="2000" baseline="30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synapses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0632A-34D2-415A-BFF7-767501E37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6792" y="3111369"/>
            <a:ext cx="1140821" cy="1101141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B70B452-6F14-4FB5-82E4-46E6CA5A1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13" y="3502201"/>
            <a:ext cx="1919576" cy="127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05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A59BC-8A0A-7A4C-A9EC-349C78CDE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FE12C-F5A5-AD4D-A272-3B2E21E48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Neuromorphic Computing?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697BE9-6B0F-4F7D-8182-BDB751B85EEE}"/>
              </a:ext>
            </a:extLst>
          </p:cNvPr>
          <p:cNvSpPr/>
          <p:nvPr/>
        </p:nvSpPr>
        <p:spPr>
          <a:xfrm>
            <a:off x="2130854" y="5808257"/>
            <a:ext cx="24801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Speedup &gt;1,000 biological time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9E9E6A-82D3-4D13-9A81-3EAFD7E3B9C4}"/>
              </a:ext>
            </a:extLst>
          </p:cNvPr>
          <p:cNvSpPr/>
          <p:nvPr/>
        </p:nvSpPr>
        <p:spPr>
          <a:xfrm>
            <a:off x="459568" y="6592907"/>
            <a:ext cx="84098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Bipin Rajendran, "</a:t>
            </a:r>
            <a:r>
              <a:rPr lang="en-GB" sz="1000" i="1" dirty="0">
                <a:latin typeface="Calibri" panose="020F0502020204030204" pitchFamily="34" charset="0"/>
                <a:cs typeface="Calibri" panose="020F0502020204030204" pitchFamily="34" charset="0"/>
              </a:rPr>
              <a:t>Low-Power Neuromorphic Hardware for Signal Processing Applications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", IEEE Signal Processing Magazine 36(6) Nov. 2019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BB042DD-A945-4187-8B14-D762C2B96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83" y="1401389"/>
            <a:ext cx="7853162" cy="4998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b="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Intel’s neuromorphic computing </a:t>
            </a:r>
            <a:r>
              <a:rPr lang="en-GB" altLang="en-US" sz="2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altLang="en-US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Loihi</a:t>
            </a:r>
            <a:r>
              <a:rPr lang="en-GB" altLang="en-US" sz="2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130 million synapses (x1,000 speedup/CPU)</a:t>
            </a:r>
            <a:r>
              <a:rPr lang="en-GB" altLang="en-US" sz="1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On-chip learning.</a:t>
            </a: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 </a:t>
            </a:r>
            <a:r>
              <a:rPr lang="en-GB" altLang="en-US" sz="2400" b="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 processors  </a:t>
            </a:r>
            <a:r>
              <a:rPr lang="en-GB" altLang="en-US" sz="2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altLang="en-US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TrueNorth</a:t>
            </a:r>
            <a:r>
              <a:rPr lang="en-GB" altLang="en-US" sz="2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GB" altLang="en-US" sz="1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4,096 core, </a:t>
            </a:r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256 million synapses</a:t>
            </a:r>
            <a:endParaRPr lang="en-GB" altLang="en-US" sz="14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Manchester </a:t>
            </a:r>
            <a:r>
              <a:rPr lang="en-GB" alt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altLang="en-US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SpiNNaker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2400" dirty="0"/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HeidelBerg</a:t>
            </a:r>
            <a:r>
              <a:rPr lang="en-GB" alt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University (</a:t>
            </a:r>
            <a:r>
              <a:rPr lang="en-GB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BrainScaleS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2400" dirty="0"/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defRPr/>
            </a:pPr>
            <a:endParaRPr lang="en-GB" altLang="en-US" sz="24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 descr="Labs article neuromorphic Loihi chip">
            <a:extLst>
              <a:ext uri="{FF2B5EF4-FFF2-40B4-BE49-F238E27FC236}">
                <a16:creationId xmlns:a16="http://schemas.microsoft.com/office/drawing/2014/main" id="{FCB92E6A-D429-4EEA-AF5B-4604629BD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254" y="532942"/>
            <a:ext cx="2127100" cy="119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king computers more like your brain | Cosmos">
            <a:extLst>
              <a:ext uri="{FF2B5EF4-FFF2-40B4-BE49-F238E27FC236}">
                <a16:creationId xmlns:a16="http://schemas.microsoft.com/office/drawing/2014/main" id="{CB20C8EE-2441-4BD4-9455-766B02483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544" y="1881330"/>
            <a:ext cx="1012535" cy="9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068302-2072-4B64-9CD5-85686ED9F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18" y="3429000"/>
            <a:ext cx="7592291" cy="31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A59BC-8A0A-7A4C-A9EC-349C78CDE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FE12C-F5A5-AD4D-A272-3B2E21E48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Neuromorphic Computing?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697BE9-6B0F-4F7D-8182-BDB751B85EEE}"/>
              </a:ext>
            </a:extLst>
          </p:cNvPr>
          <p:cNvSpPr/>
          <p:nvPr/>
        </p:nvSpPr>
        <p:spPr>
          <a:xfrm>
            <a:off x="2130854" y="5808257"/>
            <a:ext cx="24801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Speedup &gt;1,000 biological time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9E9E6A-82D3-4D13-9A81-3EAFD7E3B9C4}"/>
              </a:ext>
            </a:extLst>
          </p:cNvPr>
          <p:cNvSpPr/>
          <p:nvPr/>
        </p:nvSpPr>
        <p:spPr>
          <a:xfrm>
            <a:off x="459568" y="6592907"/>
            <a:ext cx="84098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Bipin Rajendran, "</a:t>
            </a:r>
            <a:r>
              <a:rPr lang="en-GB" sz="1000" i="1" dirty="0">
                <a:latin typeface="Calibri" panose="020F0502020204030204" pitchFamily="34" charset="0"/>
                <a:cs typeface="Calibri" panose="020F0502020204030204" pitchFamily="34" charset="0"/>
              </a:rPr>
              <a:t>Low-Power Neuromorphic Hardware for Signal Processing Applications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", IEEE Signal Processing Magazine 36(6) Nov. 2019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BB042DD-A945-4187-8B14-D762C2B96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583" y="1401389"/>
            <a:ext cx="7853162" cy="4998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b="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Intel’s neuromorphic computing </a:t>
            </a:r>
            <a:r>
              <a:rPr lang="en-GB" altLang="en-US" sz="2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altLang="en-US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Loihi</a:t>
            </a:r>
            <a:r>
              <a:rPr lang="en-GB" altLang="en-US" sz="2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130 million synapses (x1,000 speedup/CPU)</a:t>
            </a:r>
            <a:r>
              <a:rPr lang="en-GB" altLang="en-US" sz="14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On-chip learning.</a:t>
            </a: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 Neural network processors  </a:t>
            </a:r>
            <a:r>
              <a:rPr lang="en-GB" alt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altLang="en-US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TrueNorth</a:t>
            </a:r>
            <a:r>
              <a:rPr lang="en-GB" alt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GB" alt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4,096 core, </a:t>
            </a:r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256 million synapses</a:t>
            </a:r>
            <a:endParaRPr lang="en-GB" altLang="en-US" sz="1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Manchester </a:t>
            </a:r>
            <a:r>
              <a:rPr lang="en-GB" alt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altLang="en-US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SpiNNaker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2400" dirty="0"/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endParaRPr lang="en-GB" alt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/>
            </a:pPr>
            <a:r>
              <a:rPr lang="en-GB" altLang="en-US" sz="2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HeidelBerg</a:t>
            </a:r>
            <a:r>
              <a:rPr lang="en-GB" alt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University (</a:t>
            </a:r>
            <a:r>
              <a:rPr lang="en-GB" sz="2400" b="1" dirty="0" err="1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BrainScaleS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2400" dirty="0"/>
          </a:p>
          <a:p>
            <a:pPr marL="342900" indent="-342900">
              <a:spcBef>
                <a:spcPct val="30000"/>
              </a:spcBef>
              <a:spcAft>
                <a:spcPct val="10000"/>
              </a:spcAft>
              <a:defRPr/>
            </a:pPr>
            <a:endParaRPr lang="en-GB" altLang="en-US" sz="24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 descr="Labs article neuromorphic Loihi chip">
            <a:extLst>
              <a:ext uri="{FF2B5EF4-FFF2-40B4-BE49-F238E27FC236}">
                <a16:creationId xmlns:a16="http://schemas.microsoft.com/office/drawing/2014/main" id="{FCB92E6A-D429-4EEA-AF5B-4604629BD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254" y="532942"/>
            <a:ext cx="2127100" cy="119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king computers more like your brain | Cosmos">
            <a:extLst>
              <a:ext uri="{FF2B5EF4-FFF2-40B4-BE49-F238E27FC236}">
                <a16:creationId xmlns:a16="http://schemas.microsoft.com/office/drawing/2014/main" id="{CB20C8EE-2441-4BD4-9455-766B02483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544" y="1881330"/>
            <a:ext cx="1012535" cy="9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068302-2072-4B64-9CD5-85686ED9F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18" y="3429000"/>
            <a:ext cx="7592291" cy="316390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D626C6-077F-4B23-80E9-A9A8D677E928}"/>
              </a:ext>
            </a:extLst>
          </p:cNvPr>
          <p:cNvSpPr/>
          <p:nvPr/>
        </p:nvSpPr>
        <p:spPr>
          <a:xfrm>
            <a:off x="2322791" y="4287906"/>
            <a:ext cx="4025373" cy="163121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GrAI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Matter Labs (</a:t>
            </a:r>
            <a:r>
              <a:rPr lang="en-GB" sz="20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GrAI</a:t>
            </a:r>
            <a:r>
              <a:rPr lang="en-GB" sz="20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One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35mW @ 25 MHz, 200K neurons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BrainChip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(SoC </a:t>
            </a:r>
            <a:r>
              <a:rPr lang="en-GB" sz="20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Akida</a:t>
            </a: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1.2 million neurons + 10 billion synapses</a:t>
            </a:r>
          </a:p>
        </p:txBody>
      </p:sp>
    </p:spTree>
    <p:extLst>
      <p:ext uri="{BB962C8B-B14F-4D97-AF65-F5344CB8AC3E}">
        <p14:creationId xmlns:p14="http://schemas.microsoft.com/office/powerpoint/2010/main" val="278920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A59BC-8A0A-7A4C-A9EC-349C78CDE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FE12C-F5A5-AD4D-A272-3B2E21E48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Are we there yet?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98863E-8E53-9E4A-9437-714E6FC6B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207" y="3146322"/>
            <a:ext cx="2583631" cy="3267355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5D32B92-E079-4FDE-9BB8-2FE0B783F5B1}"/>
              </a:ext>
            </a:extLst>
          </p:cNvPr>
          <p:cNvSpPr txBox="1">
            <a:spLocks/>
          </p:cNvSpPr>
          <p:nvPr/>
        </p:nvSpPr>
        <p:spPr>
          <a:xfrm>
            <a:off x="232893" y="1526585"/>
            <a:ext cx="8911107" cy="3267355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 sz="1600" b="0" i="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way to go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AI – had </a:t>
            </a:r>
            <a:r>
              <a:rPr lang="en-GB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IQ of a 6 year old!</a:t>
            </a:r>
          </a:p>
          <a:p>
            <a:pPr marL="457200" lvl="1" indent="0">
              <a:buNone/>
            </a:pPr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Feng Liu et al. “</a:t>
            </a:r>
            <a:r>
              <a:rPr lang="fr-FR" sz="1400" i="1" dirty="0">
                <a:latin typeface="Calibri" panose="020F0502020204030204" pitchFamily="34" charset="0"/>
                <a:cs typeface="Calibri" panose="020F0502020204030204" pitchFamily="34" charset="0"/>
              </a:rPr>
              <a:t>Intelligence Quotient and Intelligence Grade of Artificial Intelligence</a:t>
            </a:r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” (2016). Carried out tests ranking Google’s AI IQ at 47.2, just shy of the average IQ of a 6-year-old. </a:t>
            </a:r>
            <a:endParaRPr lang="en-US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charset="0"/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zh-CN" sz="3000" b="1" dirty="0" smtClean="0">
                <a:latin typeface="+mj-lt"/>
                <a:cs typeface="+mj-cs"/>
              </a:rPr>
              <a:t>Motivation</a:t>
            </a:r>
            <a:endParaRPr lang="en-GB" altLang="en-US" sz="3000" b="1" dirty="0">
              <a:latin typeface="+mj-lt"/>
              <a:cs typeface="+mj-cs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GB" altLang="en-US" sz="1400" dirty="0">
              <a:latin typeface="Times" charset="0"/>
            </a:endParaRPr>
          </a:p>
        </p:txBody>
      </p:sp>
      <p:pic>
        <p:nvPicPr>
          <p:cNvPr id="4098" name="Picture 2" descr="http://blog.qatestlab.com/wp-content/uploads/2011/12/Software-Fault-Tolerance-Method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83" y="981826"/>
            <a:ext cx="1496248" cy="126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9530" y="2463094"/>
            <a:ext cx="8351589" cy="116955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lvl="1" indent="-342900">
              <a:spcBef>
                <a:spcPts val="1200"/>
              </a:spcBef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2000" b="1" dirty="0">
                <a:solidFill>
                  <a:srgbClr val="BAA360"/>
                </a:solidFill>
              </a:rPr>
              <a:t>Reliability</a:t>
            </a:r>
            <a:r>
              <a:rPr lang="en-GB" altLang="en-US" sz="2000" b="1" dirty="0">
                <a:solidFill>
                  <a:srgbClr val="3333FF"/>
                </a:solidFill>
              </a:rPr>
              <a:t> </a:t>
            </a:r>
            <a:r>
              <a:rPr lang="en-GB" altLang="zh-CN" sz="2000" dirty="0"/>
              <a:t>is a significant challenge for modern </a:t>
            </a:r>
            <a:r>
              <a:rPr lang="en-GB" altLang="zh-CN" sz="2000" b="1" dirty="0">
                <a:solidFill>
                  <a:srgbClr val="BAA360"/>
                </a:solidFill>
              </a:rPr>
              <a:t>electronic systems</a:t>
            </a:r>
            <a:r>
              <a:rPr lang="en-GB" altLang="zh-CN" sz="2000" dirty="0">
                <a:solidFill>
                  <a:schemeClr val="bg2">
                    <a:lumMod val="50000"/>
                  </a:schemeClr>
                </a:solidFill>
              </a:rPr>
              <a:t>.</a:t>
            </a:r>
            <a:r>
              <a:rPr lang="en-GB" altLang="zh-CN" sz="2000" dirty="0"/>
              <a:t> </a:t>
            </a:r>
          </a:p>
          <a:p>
            <a:pPr marL="342900" lvl="1" indent="-342900">
              <a:spcBef>
                <a:spcPts val="1200"/>
              </a:spcBef>
              <a:buSzPct val="85000"/>
              <a:buFont typeface="Arial" panose="020B0604020202020204" pitchFamily="34" charset="0"/>
              <a:buChar char="•"/>
            </a:pPr>
            <a:r>
              <a:rPr lang="en-GB" altLang="zh-CN" sz="2000" dirty="0"/>
              <a:t>Increased physical defects in advanced silicon manufacturing processes; w</a:t>
            </a:r>
            <a:r>
              <a:rPr lang="en-GB" altLang="en-US" sz="2000" dirty="0"/>
              <a:t>ear-out faults etc. Permanent, Temp. (SEU, Electromagnetic Interference)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58" y="3728740"/>
            <a:ext cx="3859093" cy="281894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51755" y="6461653"/>
            <a:ext cx="38140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IEEE International Roadmap for Devices and Systems (IRDS), 2020</a:t>
            </a:r>
          </a:p>
        </p:txBody>
      </p:sp>
      <p:sp>
        <p:nvSpPr>
          <p:cNvPr id="7" name="Rectangle 6"/>
          <p:cNvSpPr/>
          <p:nvPr/>
        </p:nvSpPr>
        <p:spPr>
          <a:xfrm>
            <a:off x="4505324" y="4105563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i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“With </a:t>
            </a:r>
            <a:r>
              <a:rPr lang="en-GB" sz="20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feature sizes projected to decrease to </a:t>
            </a:r>
            <a:r>
              <a:rPr lang="en-GB" sz="2000" i="1" dirty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than 5 </a:t>
            </a:r>
            <a:r>
              <a:rPr lang="en-GB" sz="2000" i="1" dirty="0" smtClean="0">
                <a:solidFill>
                  <a:srgbClr val="CC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nm </a:t>
            </a:r>
            <a:r>
              <a:rPr lang="en-GB" sz="20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within the next 10 years, scaling as we know it is expected to soon reach its physical limits or get to a point where cost and </a:t>
            </a:r>
            <a:r>
              <a:rPr lang="en-GB" sz="2000" b="1" i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reliability issues </a:t>
            </a:r>
            <a:r>
              <a:rPr lang="en-GB" sz="20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 outweigh the benefits</a:t>
            </a:r>
            <a:r>
              <a:rPr lang="en-GB" sz="2000" i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.” </a:t>
            </a:r>
            <a:endParaRPr lang="en-GB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20920" y="6130523"/>
            <a:ext cx="38836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IEEE International Roadmap for Devices and Systems (IRDS), 2020</a:t>
            </a:r>
          </a:p>
        </p:txBody>
      </p:sp>
      <p:pic>
        <p:nvPicPr>
          <p:cNvPr id="14" name="Picture 4" descr="Beyond von Neumann, Neuromorphic Computing Steadily Advances">
            <a:extLst>
              <a:ext uri="{FF2B5EF4-FFF2-40B4-BE49-F238E27FC236}">
                <a16:creationId xmlns:a16="http://schemas.microsoft.com/office/drawing/2014/main" id="{1464D3B1-83B2-4AA6-9785-AD97BB970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724" y="885144"/>
            <a:ext cx="2189168" cy="145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0094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zh-CN" sz="3000" b="1" dirty="0">
                <a:latin typeface="+mj-lt"/>
                <a:cs typeface="+mj-cs"/>
              </a:rPr>
              <a:t>Unmet Need</a:t>
            </a:r>
            <a:endParaRPr lang="en-GB" altLang="en-US" sz="3000" b="1" dirty="0">
              <a:latin typeface="+mj-lt"/>
              <a:cs typeface="+mj-cs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GB" altLang="en-US" sz="1400">
              <a:latin typeface="Times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82647" y="2076777"/>
            <a:ext cx="6256040" cy="2784323"/>
            <a:chOff x="431455" y="2653761"/>
            <a:chExt cx="6256040" cy="2784323"/>
          </a:xfrm>
        </p:grpSpPr>
        <p:pic>
          <p:nvPicPr>
            <p:cNvPr id="5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57"/>
            <a:stretch>
              <a:fillRect/>
            </a:stretch>
          </p:blipFill>
          <p:spPr bwMode="auto">
            <a:xfrm>
              <a:off x="5885490" y="4182297"/>
              <a:ext cx="802005" cy="125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Cloud Callout 5"/>
            <p:cNvSpPr/>
            <p:nvPr/>
          </p:nvSpPr>
          <p:spPr>
            <a:xfrm>
              <a:off x="431455" y="2653761"/>
              <a:ext cx="5745176" cy="1856630"/>
            </a:xfrm>
            <a:prstGeom prst="cloudCallout">
              <a:avLst>
                <a:gd name="adj1" fmla="val 42313"/>
                <a:gd name="adj2" fmla="val 7798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112838" y="2964249"/>
              <a:ext cx="4419600" cy="10156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lvl="1" algn="ctr" eaLnBrk="1" hangingPunct="1">
                <a:spcBef>
                  <a:spcPts val="575"/>
                </a:spcBef>
                <a:buSzPct val="85000"/>
                <a:defRPr/>
              </a:pPr>
              <a:r>
                <a:rPr lang="en-GB" altLang="en-US" sz="2000" dirty="0">
                  <a:latin typeface="Calibri" panose="020F0502020204030204" pitchFamily="34" charset="0"/>
                </a:rPr>
                <a:t>Look to </a:t>
              </a:r>
              <a:r>
                <a:rPr lang="en-GB" altLang="en-US" sz="2000" b="1" u="sng" dirty="0">
                  <a:solidFill>
                    <a:srgbClr val="BAA360"/>
                  </a:solidFill>
                  <a:latin typeface="Calibri" panose="020F0502020204030204" pitchFamily="34" charset="0"/>
                </a:rPr>
                <a:t>mimic</a:t>
              </a:r>
              <a:r>
                <a:rPr lang="en-GB" altLang="en-US" sz="2000" dirty="0">
                  <a:latin typeface="Calibri" panose="020F0502020204030204" pitchFamily="34" charset="0"/>
                </a:rPr>
                <a:t> fault-tolerant capability of the human brain (to a degree) to build reliable computing hardware.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509586" y="970508"/>
            <a:ext cx="78114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We can learn a lot from biology, in particular neuroscience!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Brain processing : robust and power-efficient information computing</a:t>
            </a: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en-US" sz="2000" dirty="0"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5779" y="4898497"/>
            <a:ext cx="78295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Exploit the brain’s self-repair mechanism </a:t>
            </a:r>
            <a:r>
              <a:rPr lang="en-GB" altLang="en-US" sz="2000" dirty="0">
                <a:latin typeface="Calibri" panose="020F0502020204030204" pitchFamily="34" charset="0"/>
              </a:rPr>
              <a:t>(</a:t>
            </a: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</a:rPr>
              <a:t>astrocyte</a:t>
            </a:r>
            <a:r>
              <a:rPr lang="en-GB" altLang="en-US" sz="2000" dirty="0">
                <a:latin typeface="Calibri" panose="020F0502020204030204" pitchFamily="34" charset="0"/>
              </a:rPr>
              <a:t> cells)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en-US" sz="20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Aim to deve</a:t>
            </a:r>
            <a:r>
              <a:rPr lang="en-GB" altLang="en-US" sz="2000" dirty="0">
                <a:latin typeface="Calibri" panose="020F0502020204030204" pitchFamily="34" charset="0"/>
              </a:rPr>
              <a:t>lop </a:t>
            </a: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</a:rPr>
              <a:t>astrocyte-neuron networks</a:t>
            </a:r>
            <a:r>
              <a:rPr lang="en-GB" altLang="en-US" sz="2000" dirty="0">
                <a:solidFill>
                  <a:srgbClr val="BAA360"/>
                </a:solidFill>
                <a:latin typeface="Calibri" panose="020F0502020204030204" pitchFamily="34" charset="0"/>
              </a:rPr>
              <a:t>…….                                   </a:t>
            </a:r>
            <a:r>
              <a:rPr lang="en-GB" alt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“Self-</a:t>
            </a:r>
            <a:r>
              <a:rPr lang="en-GB" alt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rePAiring</a:t>
            </a:r>
            <a:r>
              <a:rPr lang="en-GB" alt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 spiking Neuron </a:t>
            </a:r>
            <a:r>
              <a:rPr lang="en-GB" altLang="en-US" sz="20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NEtwoRk</a:t>
            </a:r>
            <a:r>
              <a:rPr lang="en-GB" alt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” (SPANNER)</a:t>
            </a:r>
            <a:endParaRPr lang="en-GB" sz="2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827823" y="4701309"/>
            <a:ext cx="2249502" cy="2004908"/>
            <a:chOff x="6827823" y="5063490"/>
            <a:chExt cx="2231617" cy="174802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7823" y="5160620"/>
              <a:ext cx="2231617" cy="165089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 bwMode="auto">
            <a:xfrm>
              <a:off x="6937684" y="5063490"/>
              <a:ext cx="401003" cy="38862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pic>
        <p:nvPicPr>
          <p:cNvPr id="11266" name="Picture 2" descr="Related image">
            <a:extLst>
              <a:ext uri="{FF2B5EF4-FFF2-40B4-BE49-F238E27FC236}">
                <a16:creationId xmlns:a16="http://schemas.microsoft.com/office/drawing/2014/main" id="{4695BF3C-B45E-47C3-BEFC-CEB5CBED5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251" y="392617"/>
            <a:ext cx="1213576" cy="125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455710-EE36-4B58-97AC-6ECC92D3C4CC}"/>
              </a:ext>
            </a:extLst>
          </p:cNvPr>
          <p:cNvSpPr/>
          <p:nvPr/>
        </p:nvSpPr>
        <p:spPr>
          <a:xfrm>
            <a:off x="629277" y="4010105"/>
            <a:ext cx="3277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Brain employs a massively parallel computational network comprising of ∼ 10</a:t>
            </a:r>
            <a:r>
              <a:rPr lang="en-GB" sz="1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 neurons and ∼ 10</a:t>
            </a:r>
            <a:r>
              <a:rPr lang="en-GB" sz="1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 synapses.</a:t>
            </a:r>
          </a:p>
        </p:txBody>
      </p:sp>
    </p:spTree>
    <p:extLst>
      <p:ext uri="{BB962C8B-B14F-4D97-AF65-F5344CB8AC3E}">
        <p14:creationId xmlns:p14="http://schemas.microsoft.com/office/powerpoint/2010/main" val="417340459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en-US" sz="3000" b="1" dirty="0">
                <a:latin typeface="+mj-lt"/>
                <a:cs typeface="+mj-cs"/>
              </a:rPr>
              <a:t>Brain-Inspired Data Processing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698105" y="6383020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GB" altLang="en-US" sz="1400" dirty="0">
              <a:latin typeface="Times" charset="0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929" y="1563356"/>
            <a:ext cx="2090072" cy="213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655102" y="690396"/>
            <a:ext cx="77573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l">
              <a:spcAft>
                <a:spcPct val="500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j-lt"/>
              </a:rPr>
              <a:t> </a:t>
            </a:r>
            <a:r>
              <a:rPr lang="en-US" altLang="en-US" sz="2000" b="1" dirty="0">
                <a:latin typeface="+mj-lt"/>
              </a:rPr>
              <a:t>Spiking neural network (SNN)</a:t>
            </a:r>
            <a:r>
              <a:rPr lang="en-US" altLang="en-US" sz="2000" dirty="0">
                <a:latin typeface="+mj-lt"/>
              </a:rPr>
              <a:t> a </a:t>
            </a:r>
            <a:r>
              <a:rPr lang="en-GB" altLang="en-US" sz="2000" dirty="0">
                <a:latin typeface="+mj-lt"/>
              </a:rPr>
              <a:t>more biologically plausible model of the brain – a neural computing paradigm.</a:t>
            </a:r>
            <a:endParaRPr lang="en-US" altLang="en-US" sz="2000" dirty="0">
              <a:latin typeface="+mj-lt"/>
            </a:endParaRPr>
          </a:p>
        </p:txBody>
      </p:sp>
      <p:pic>
        <p:nvPicPr>
          <p:cNvPr id="12" name="Picture 79" descr="network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565" y="4037013"/>
            <a:ext cx="3887788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15" y="5376863"/>
            <a:ext cx="12827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7"/>
          <p:cNvCxnSpPr>
            <a:cxnSpLocks noChangeShapeType="1"/>
          </p:cNvCxnSpPr>
          <p:nvPr/>
        </p:nvCxnSpPr>
        <p:spPr bwMode="auto">
          <a:xfrm rot="5400000" flipH="1" flipV="1">
            <a:off x="6790690" y="5988051"/>
            <a:ext cx="360363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6526530" y="6145213"/>
            <a:ext cx="856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l"/>
            <a:r>
              <a:rPr lang="en-GB" altLang="en-US" sz="1800" dirty="0">
                <a:latin typeface="+mj-lt"/>
              </a:rPr>
              <a:t>Output</a:t>
            </a:r>
            <a:endParaRPr lang="en-GB" altLang="en-US" sz="1800" b="1" dirty="0">
              <a:latin typeface="+mj-lt"/>
            </a:endParaRPr>
          </a:p>
        </p:txBody>
      </p:sp>
      <p:pic>
        <p:nvPicPr>
          <p:cNvPr id="16" name="Picture 7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965" y="4584701"/>
            <a:ext cx="835025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03" y="5087938"/>
            <a:ext cx="288925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03" y="6145213"/>
            <a:ext cx="288925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303" y="5624513"/>
            <a:ext cx="5175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0" y="4440238"/>
            <a:ext cx="25400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0" y="4872038"/>
            <a:ext cx="25400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7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0" y="5232401"/>
            <a:ext cx="25400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7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153" y="5592763"/>
            <a:ext cx="2540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153" y="5953126"/>
            <a:ext cx="2540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6322378" y="5303838"/>
            <a:ext cx="1439862" cy="360363"/>
          </a:xfrm>
          <a:prstGeom prst="rect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GB" altLang="en-US" b="1">
              <a:latin typeface="+mj-lt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689821" y="5073005"/>
            <a:ext cx="6848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l"/>
            <a:r>
              <a:rPr lang="en-GB" altLang="en-US" sz="1800" dirty="0">
                <a:latin typeface="+mj-lt"/>
              </a:rPr>
              <a:t>Input</a:t>
            </a:r>
            <a:endParaRPr lang="en-GB" altLang="en-US" sz="1800" b="1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36879" y="4153763"/>
            <a:ext cx="3126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ct val="5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j-lt"/>
              </a:rPr>
              <a:t>Reads I/P patterns and classifies with an O/P pattern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43001" y="1969095"/>
            <a:ext cx="1729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Data </a:t>
            </a:r>
          </a:p>
          <a:p>
            <a:r>
              <a:rPr lang="en-GB" sz="2000" dirty="0">
                <a:latin typeface="+mj-lt"/>
              </a:rPr>
              <a:t>representation</a:t>
            </a:r>
          </a:p>
        </p:txBody>
      </p:sp>
      <p:pic>
        <p:nvPicPr>
          <p:cNvPr id="27" name="Picture 2" descr="Related image">
            <a:extLst>
              <a:ext uri="{FF2B5EF4-FFF2-40B4-BE49-F238E27FC236}">
                <a16:creationId xmlns:a16="http://schemas.microsoft.com/office/drawing/2014/main" id="{A8B7232D-5533-4D42-B64C-66F885207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006" y="451473"/>
            <a:ext cx="1035606" cy="107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4816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en-US" sz="3000" b="1" dirty="0">
                <a:latin typeface="+mj-lt"/>
                <a:cs typeface="+mj-cs"/>
              </a:rPr>
              <a:t>Brain-Inspired Data Processing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660032" y="6422710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GB" altLang="en-US" sz="1400">
              <a:latin typeface="Times" charset="0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2929" y="1563356"/>
            <a:ext cx="2090072" cy="213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655102" y="690396"/>
            <a:ext cx="77573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l">
              <a:spcAft>
                <a:spcPct val="500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j-lt"/>
              </a:rPr>
              <a:t> </a:t>
            </a:r>
            <a:r>
              <a:rPr lang="en-US" altLang="en-US" sz="2000" b="1" dirty="0">
                <a:latin typeface="+mj-lt"/>
              </a:rPr>
              <a:t>Spiking neural network (SNN) </a:t>
            </a:r>
            <a:r>
              <a:rPr lang="en-US" altLang="en-US" sz="2000" dirty="0">
                <a:latin typeface="+mj-lt"/>
              </a:rPr>
              <a:t>a </a:t>
            </a:r>
            <a:r>
              <a:rPr lang="en-GB" altLang="en-US" sz="2000" dirty="0">
                <a:latin typeface="+mj-lt"/>
              </a:rPr>
              <a:t>more biologically plausible model of the brain – a neural computing paradigm.</a:t>
            </a:r>
            <a:endParaRPr lang="en-US" altLang="en-US" sz="2000" dirty="0">
              <a:latin typeface="+mj-lt"/>
            </a:endParaRPr>
          </a:p>
        </p:txBody>
      </p:sp>
      <p:pic>
        <p:nvPicPr>
          <p:cNvPr id="12" name="Picture 79" descr="network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565" y="4037013"/>
            <a:ext cx="3887788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15" y="5376863"/>
            <a:ext cx="12827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7"/>
          <p:cNvCxnSpPr>
            <a:cxnSpLocks noChangeShapeType="1"/>
          </p:cNvCxnSpPr>
          <p:nvPr/>
        </p:nvCxnSpPr>
        <p:spPr bwMode="auto">
          <a:xfrm rot="5400000" flipH="1" flipV="1">
            <a:off x="6790690" y="5988051"/>
            <a:ext cx="360363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6526530" y="6145213"/>
            <a:ext cx="856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l"/>
            <a:r>
              <a:rPr lang="en-GB" altLang="en-US" sz="1800" dirty="0">
                <a:latin typeface="+mj-lt"/>
              </a:rPr>
              <a:t>Output</a:t>
            </a:r>
            <a:endParaRPr lang="en-GB" altLang="en-US" sz="1800" b="1" dirty="0">
              <a:latin typeface="+mj-lt"/>
            </a:endParaRPr>
          </a:p>
        </p:txBody>
      </p:sp>
      <p:pic>
        <p:nvPicPr>
          <p:cNvPr id="16" name="Picture 7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965" y="4584701"/>
            <a:ext cx="835025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03" y="5087938"/>
            <a:ext cx="288925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03" y="6145213"/>
            <a:ext cx="288925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303" y="5624513"/>
            <a:ext cx="5175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0" y="4440238"/>
            <a:ext cx="25400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0" y="4872038"/>
            <a:ext cx="25400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7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0" y="5232401"/>
            <a:ext cx="25400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7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153" y="5592763"/>
            <a:ext cx="2540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153" y="5953126"/>
            <a:ext cx="2540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6322378" y="5303838"/>
            <a:ext cx="1439862" cy="360363"/>
          </a:xfrm>
          <a:prstGeom prst="rect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GB" altLang="en-US" b="1">
              <a:latin typeface="+mj-lt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689821" y="5073005"/>
            <a:ext cx="6848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l"/>
            <a:r>
              <a:rPr lang="en-GB" altLang="en-US" sz="1800" dirty="0">
                <a:latin typeface="+mj-lt"/>
              </a:rPr>
              <a:t>Input</a:t>
            </a:r>
            <a:endParaRPr lang="en-GB" altLang="en-US" sz="1800" b="1" dirty="0">
              <a:latin typeface="+mj-lt"/>
            </a:endParaRPr>
          </a:p>
        </p:txBody>
      </p:sp>
      <p:graphicFrame>
        <p:nvGraphicFramePr>
          <p:cNvPr id="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680266"/>
              </p:ext>
            </p:extLst>
          </p:nvPr>
        </p:nvGraphicFramePr>
        <p:xfrm>
          <a:off x="5113496" y="1486694"/>
          <a:ext cx="3713163" cy="204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Visio" r:id="rId11" imgW="6960097" imgH="3829129" progId="Visio.Drawing.11">
                  <p:embed/>
                </p:oleObj>
              </mc:Choice>
              <mc:Fallback>
                <p:oleObj name="Visio" r:id="rId11" imgW="6960097" imgH="3829129" progId="Visio.Drawing.11">
                  <p:embed/>
                  <p:pic>
                    <p:nvPicPr>
                      <p:cNvPr id="2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3496" y="1486694"/>
                        <a:ext cx="3713163" cy="20431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836879" y="4153763"/>
            <a:ext cx="3126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ct val="5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j-lt"/>
              </a:rPr>
              <a:t>Reads I/P patterns and classifies with an O/P pattern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43001" y="1969095"/>
            <a:ext cx="1729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Data </a:t>
            </a:r>
          </a:p>
          <a:p>
            <a:r>
              <a:rPr lang="en-GB" sz="2000" dirty="0">
                <a:latin typeface="+mj-lt"/>
              </a:rPr>
              <a:t>representation</a:t>
            </a:r>
          </a:p>
        </p:txBody>
      </p:sp>
      <p:sp>
        <p:nvSpPr>
          <p:cNvPr id="4" name="Oval 3"/>
          <p:cNvSpPr/>
          <p:nvPr/>
        </p:nvSpPr>
        <p:spPr>
          <a:xfrm rot="20681496">
            <a:off x="2995254" y="4343454"/>
            <a:ext cx="1770063" cy="380771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5600701" y="1486694"/>
            <a:ext cx="1369378" cy="48240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760470" y="2403157"/>
            <a:ext cx="1257300" cy="175060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Related image">
            <a:extLst>
              <a:ext uri="{FF2B5EF4-FFF2-40B4-BE49-F238E27FC236}">
                <a16:creationId xmlns:a16="http://schemas.microsoft.com/office/drawing/2014/main" id="{1C277C16-5A46-4785-8824-84C5CDCEC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006" y="442237"/>
            <a:ext cx="1035606" cy="107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3BA2D1-D9C6-44D9-A463-EFF57BBB56D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77325" y="1794176"/>
            <a:ext cx="3639347" cy="178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119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en-US" sz="3000" b="1" dirty="0">
                <a:latin typeface="+mj-lt"/>
                <a:cs typeface="+mj-cs"/>
              </a:rPr>
              <a:t>Brain-Inspired Data Processing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660032" y="6422710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GB" altLang="en-US" sz="1400">
              <a:latin typeface="Times" charset="0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655102" y="690396"/>
            <a:ext cx="77573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l">
              <a:spcAft>
                <a:spcPct val="500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j-lt"/>
              </a:rPr>
              <a:t> </a:t>
            </a:r>
            <a:r>
              <a:rPr lang="en-US" altLang="en-US" sz="2000" b="1" dirty="0">
                <a:latin typeface="+mj-lt"/>
              </a:rPr>
              <a:t>Spiking neural network (SNN) </a:t>
            </a:r>
            <a:r>
              <a:rPr lang="en-US" altLang="en-US" sz="2000" dirty="0">
                <a:latin typeface="+mj-lt"/>
              </a:rPr>
              <a:t>a </a:t>
            </a:r>
            <a:r>
              <a:rPr lang="en-GB" altLang="en-US" sz="2000" dirty="0">
                <a:latin typeface="+mj-lt"/>
              </a:rPr>
              <a:t>more biologically plausible model of the brain – a neural computing paradigm.</a:t>
            </a:r>
            <a:endParaRPr lang="en-US" altLang="en-US" sz="2000" dirty="0">
              <a:latin typeface="+mj-lt"/>
            </a:endParaRPr>
          </a:p>
        </p:txBody>
      </p:sp>
      <p:pic>
        <p:nvPicPr>
          <p:cNvPr id="12" name="Picture 79" descr="network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565" y="4037013"/>
            <a:ext cx="3887788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15" y="5376863"/>
            <a:ext cx="12827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7"/>
          <p:cNvCxnSpPr>
            <a:cxnSpLocks noChangeShapeType="1"/>
          </p:cNvCxnSpPr>
          <p:nvPr/>
        </p:nvCxnSpPr>
        <p:spPr bwMode="auto">
          <a:xfrm rot="5400000" flipH="1" flipV="1">
            <a:off x="6790690" y="5988051"/>
            <a:ext cx="360363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6526530" y="6145213"/>
            <a:ext cx="856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l"/>
            <a:r>
              <a:rPr lang="en-GB" altLang="en-US" sz="1800" dirty="0">
                <a:latin typeface="+mj-lt"/>
              </a:rPr>
              <a:t>Output</a:t>
            </a:r>
            <a:endParaRPr lang="en-GB" altLang="en-US" sz="1800" b="1" dirty="0">
              <a:latin typeface="+mj-lt"/>
            </a:endParaRPr>
          </a:p>
        </p:txBody>
      </p:sp>
      <p:pic>
        <p:nvPicPr>
          <p:cNvPr id="16" name="Picture 7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965" y="4584701"/>
            <a:ext cx="835025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03" y="5087938"/>
            <a:ext cx="288925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03" y="6145213"/>
            <a:ext cx="288925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303" y="5624513"/>
            <a:ext cx="5175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0" y="4440238"/>
            <a:ext cx="25400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0" y="4872038"/>
            <a:ext cx="25400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7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90" y="5232401"/>
            <a:ext cx="25400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7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153" y="5592763"/>
            <a:ext cx="2540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153" y="5953126"/>
            <a:ext cx="2540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6322378" y="5303838"/>
            <a:ext cx="1439862" cy="360363"/>
          </a:xfrm>
          <a:prstGeom prst="rect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GB" altLang="en-US" b="1">
              <a:latin typeface="+mj-lt"/>
            </a:endParaRPr>
          </a:p>
        </p:txBody>
      </p: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689821" y="5073005"/>
            <a:ext cx="6848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l"/>
            <a:r>
              <a:rPr lang="en-GB" altLang="en-US" sz="1800" dirty="0">
                <a:latin typeface="+mj-lt"/>
              </a:rPr>
              <a:t>Input</a:t>
            </a:r>
            <a:endParaRPr lang="en-GB" altLang="en-US" sz="1800" b="1" dirty="0">
              <a:latin typeface="+mj-lt"/>
            </a:endParaRPr>
          </a:p>
        </p:txBody>
      </p:sp>
      <p:graphicFrame>
        <p:nvGraphicFramePr>
          <p:cNvPr id="27" name="Object 4"/>
          <p:cNvGraphicFramePr>
            <a:graphicFrameLocks noChangeAspect="1"/>
          </p:cNvGraphicFramePr>
          <p:nvPr/>
        </p:nvGraphicFramePr>
        <p:xfrm>
          <a:off x="5113496" y="1486694"/>
          <a:ext cx="3713163" cy="204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Visio" r:id="rId10" imgW="6960097" imgH="3829129" progId="Visio.Drawing.11">
                  <p:embed/>
                </p:oleObj>
              </mc:Choice>
              <mc:Fallback>
                <p:oleObj name="Visio" r:id="rId10" imgW="6960097" imgH="3829129" progId="Visio.Drawing.11">
                  <p:embed/>
                  <p:pic>
                    <p:nvPicPr>
                      <p:cNvPr id="2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3496" y="1486694"/>
                        <a:ext cx="3713163" cy="20431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836879" y="4153763"/>
            <a:ext cx="3126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ct val="5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+mj-lt"/>
              </a:rPr>
              <a:t>Reads I/P patterns and classifies with an O/P pattern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843525" y="624107"/>
            <a:ext cx="1729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Data </a:t>
            </a:r>
          </a:p>
          <a:p>
            <a:r>
              <a:rPr lang="en-GB" sz="2000" dirty="0">
                <a:latin typeface="+mj-lt"/>
              </a:rPr>
              <a:t>representation</a:t>
            </a:r>
          </a:p>
        </p:txBody>
      </p:sp>
      <p:sp>
        <p:nvSpPr>
          <p:cNvPr id="4" name="Oval 3"/>
          <p:cNvSpPr/>
          <p:nvPr/>
        </p:nvSpPr>
        <p:spPr>
          <a:xfrm rot="20681496">
            <a:off x="2995254" y="4343454"/>
            <a:ext cx="1770063" cy="380771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5600701" y="1486694"/>
            <a:ext cx="1369378" cy="48240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" descr="Related image">
            <a:extLst>
              <a:ext uri="{FF2B5EF4-FFF2-40B4-BE49-F238E27FC236}">
                <a16:creationId xmlns:a16="http://schemas.microsoft.com/office/drawing/2014/main" id="{1C277C16-5A46-4785-8824-84C5CDCEC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006" y="442237"/>
            <a:ext cx="1035606" cy="107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3BA2D1-D9C6-44D9-A463-EFF57BBB56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77325" y="1794176"/>
            <a:ext cx="3639347" cy="1784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FD9D3-087D-45F0-ACE9-9FF799AF7F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898" y="1368716"/>
            <a:ext cx="4297414" cy="23269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7F26C-F3BB-446F-8D81-C1D4FE357EEF}"/>
              </a:ext>
            </a:extLst>
          </p:cNvPr>
          <p:cNvSpPr/>
          <p:nvPr/>
        </p:nvSpPr>
        <p:spPr>
          <a:xfrm>
            <a:off x="164580" y="3700950"/>
            <a:ext cx="29525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CD Schuman, "A survey of neuromorphic computing and neural networks in hardware", 2017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95258E-6AEA-469C-B95F-239A3535FFA4}"/>
              </a:ext>
            </a:extLst>
          </p:cNvPr>
          <p:cNvSpPr/>
          <p:nvPr/>
        </p:nvSpPr>
        <p:spPr>
          <a:xfrm>
            <a:off x="52388" y="4073798"/>
            <a:ext cx="8401790" cy="2706688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5173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gray">
          <a:xfrm>
            <a:off x="968787" y="1984115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</a:t>
            </a:r>
            <a:r>
              <a:rPr lang="en-US" altLang="en-US" sz="1600" b="1" dirty="0" smtClean="0"/>
              <a:t>Hardware</a:t>
            </a:r>
            <a:endParaRPr lang="en-US" altLang="en-US" sz="1600" b="1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gray">
          <a:xfrm>
            <a:off x="968787" y="3473143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</a:t>
            </a:r>
            <a:r>
              <a:rPr lang="en-US" altLang="en-US" sz="1600" b="1" dirty="0" smtClean="0"/>
              <a:t> Reliability </a:t>
            </a:r>
            <a:r>
              <a:rPr lang="en-US" altLang="en-US" sz="1600" b="1" dirty="0"/>
              <a:t>via </a:t>
            </a:r>
            <a:r>
              <a:rPr lang="en-US" altLang="en-US" sz="1600" b="1" dirty="0">
                <a:latin typeface="Arial" panose="020B0604020202020204" pitchFamily="34" charset="0"/>
              </a:rPr>
              <a:t>Self-repair (the concept)</a:t>
            </a:r>
            <a:endParaRPr lang="en-US" altLang="en-US" sz="1400" b="1" i="1" dirty="0"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gray">
          <a:xfrm>
            <a:off x="957357" y="4217680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>
                <a:latin typeface="Arial" panose="020B0604020202020204" pitchFamily="34" charset="0"/>
              </a:rPr>
              <a:t> </a:t>
            </a:r>
            <a:r>
              <a:rPr lang="en-US" altLang="en-US" sz="1600" b="1" dirty="0" smtClean="0">
                <a:latin typeface="Arial" panose="020B0604020202020204" pitchFamily="34" charset="0"/>
              </a:rPr>
              <a:t> Building </a:t>
            </a:r>
            <a:r>
              <a:rPr lang="en-US" altLang="en-US" sz="1600" b="1" dirty="0">
                <a:latin typeface="Arial" panose="020B0604020202020204" pitchFamily="34" charset="0"/>
              </a:rPr>
              <a:t>Self-repairing </a:t>
            </a:r>
            <a:r>
              <a:rPr lang="en-US" altLang="en-US" sz="1600" b="1" dirty="0"/>
              <a:t>Hardware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gray">
          <a:xfrm>
            <a:off x="968787" y="496691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</a:t>
            </a:r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</a:t>
            </a:r>
            <a:r>
              <a:rPr lang="en-US" altLang="en-US" sz="1600" b="1" dirty="0" smtClean="0"/>
              <a:t> On-chip </a:t>
            </a:r>
            <a:r>
              <a:rPr lang="en-GB" altLang="en-US" sz="1600" b="1" dirty="0"/>
              <a:t>Communication </a:t>
            </a:r>
            <a:r>
              <a:rPr lang="en-GB" altLang="en-US" sz="1600" b="1" dirty="0" smtClean="0"/>
              <a:t>Challenge and NoC Solution</a:t>
            </a:r>
            <a:endParaRPr lang="en-US" altLang="en-US" sz="1600" b="1" dirty="0"/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gray">
          <a:xfrm>
            <a:off x="968787" y="1255452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/>
          <a:p>
            <a:pPr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>
                <a:latin typeface="Arial" panose="020B0604020202020204" pitchFamily="34" charset="0"/>
              </a:rPr>
              <a:t>   </a:t>
            </a:r>
            <a:r>
              <a:rPr lang="en-US" altLang="en-US" sz="1600" b="1" dirty="0" smtClean="0">
                <a:latin typeface="Arial" panose="020B0604020202020204" pitchFamily="34" charset="0"/>
              </a:rPr>
              <a:t>Reliability Challenge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14B19-689A-4BAA-A4D9-505B6217DE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7357" y="574397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</a:t>
            </a:r>
            <a:r>
              <a:rPr lang="en-US" altLang="en-US" sz="1600" b="1" dirty="0"/>
              <a:t>The Opportunities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gray">
          <a:xfrm>
            <a:off x="957356" y="2717869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Information Processing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91570" y="1069280"/>
            <a:ext cx="7811069" cy="2254826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68738" y="4062484"/>
            <a:ext cx="7811069" cy="2333767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4352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More Knowledge on Brain Repair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676147" y="6433711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GB" altLang="en-US" sz="1400">
              <a:latin typeface="Times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609384" y="6337300"/>
            <a:ext cx="50667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50" dirty="0"/>
              <a:t>Nicola J. Allen &amp; Ben A. Barres, "</a:t>
            </a:r>
            <a:r>
              <a:rPr lang="en-GB" sz="1050" b="1" i="1" dirty="0"/>
              <a:t>Glia — more than just brain glue</a:t>
            </a:r>
            <a:r>
              <a:rPr lang="en-GB" sz="1050" dirty="0"/>
              <a:t>," Nature, vol. 457, 675-677, 2009. doi:10.1038/457675a</a:t>
            </a:r>
            <a:endParaRPr lang="en-GB" altLang="en-US" sz="105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25075" y="1076221"/>
            <a:ext cx="4058167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285750" lvl="1" indent="-28575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sz="1800" dirty="0"/>
              <a:t>Astrocyte enwraps many (~10</a:t>
            </a:r>
            <a:r>
              <a:rPr lang="en-GB" sz="1800" baseline="30000" dirty="0"/>
              <a:t>5</a:t>
            </a:r>
            <a:r>
              <a:rPr lang="en-GB" sz="1800" dirty="0"/>
              <a:t>) synapses and can connect to multiple (~6-8) neighbouring neurons. </a:t>
            </a:r>
          </a:p>
          <a:p>
            <a:pPr marL="285750" lvl="1" indent="-28575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lvl="1" indent="-28575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sz="1800" dirty="0"/>
              <a:t>The connection between the astrocyte and neurons is named the </a:t>
            </a:r>
            <a:r>
              <a:rPr lang="en-GB" sz="1800" b="1" i="1" dirty="0">
                <a:solidFill>
                  <a:srgbClr val="BAA360"/>
                </a:solidFill>
              </a:rPr>
              <a:t>tripartite synapse</a:t>
            </a:r>
            <a:r>
              <a:rPr lang="en-GB" sz="1800" dirty="0"/>
              <a:t>.</a:t>
            </a:r>
          </a:p>
          <a:p>
            <a:pPr marL="285750" lvl="1" indent="-28575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lvl="1" indent="-28575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sz="1800" dirty="0"/>
              <a:t>When an action potential (AP) arrives at the presynaptic axon how do we describe the interactions between the neurons, synapses and astrocyte?</a:t>
            </a:r>
          </a:p>
          <a:p>
            <a:pPr marL="0" lvl="1" algn="just">
              <a:spcBef>
                <a:spcPts val="575"/>
              </a:spcBef>
              <a:buSzPct val="85000"/>
              <a:buNone/>
            </a:pPr>
            <a:endParaRPr lang="en-GB" sz="1800" dirty="0"/>
          </a:p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800" b="1" i="1" dirty="0"/>
              <a:t>Astrocyte-Neuron</a:t>
            </a:r>
            <a:r>
              <a:rPr lang="en-GB" sz="1800" i="1" u="sng" dirty="0"/>
              <a:t> </a:t>
            </a:r>
            <a:r>
              <a:rPr lang="en-GB" sz="1800" b="1" i="1" dirty="0"/>
              <a:t>(AN) Model </a:t>
            </a:r>
          </a:p>
        </p:txBody>
      </p:sp>
      <p:pic>
        <p:nvPicPr>
          <p:cNvPr id="11" name="Picture 2" descr="http://www.nature.com/nature/journal/v457/n7230/images/457675a-f1.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943" y="937260"/>
            <a:ext cx="4826381" cy="534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4816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More Knowledge on Brain Repair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676147" y="6433711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GB" altLang="en-US" sz="1400">
              <a:latin typeface="Times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609384" y="6337300"/>
            <a:ext cx="50667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50" dirty="0"/>
              <a:t>Nicola J. Allen &amp; Ben A. Barres, "</a:t>
            </a:r>
            <a:r>
              <a:rPr lang="en-GB" sz="1050" b="1" i="1" dirty="0"/>
              <a:t>Glia — more than just brain glue</a:t>
            </a:r>
            <a:r>
              <a:rPr lang="en-GB" sz="1050" dirty="0"/>
              <a:t>," Nature, vol. 457, 675-677, 2009. doi:10.1038/457675a</a:t>
            </a:r>
            <a:endParaRPr lang="en-GB" altLang="en-US" sz="105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25075" y="1076221"/>
            <a:ext cx="4058167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285750" lvl="1" indent="-28575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sz="1800" dirty="0"/>
              <a:t>Astrocyte enwraps many (~10</a:t>
            </a:r>
            <a:r>
              <a:rPr lang="en-GB" sz="1800" baseline="30000" dirty="0"/>
              <a:t>5</a:t>
            </a:r>
            <a:r>
              <a:rPr lang="en-GB" sz="1800" dirty="0"/>
              <a:t>) synapses and can connect to multiple (~6-8) neighbouring neurons. </a:t>
            </a:r>
          </a:p>
          <a:p>
            <a:pPr marL="285750" lvl="1" indent="-28575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lvl="1" indent="-28575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sz="1800" dirty="0"/>
              <a:t>The connection between the astrocyte and neurons is named the </a:t>
            </a:r>
            <a:r>
              <a:rPr lang="en-GB" sz="1800" b="1" i="1" dirty="0">
                <a:solidFill>
                  <a:srgbClr val="BAA360"/>
                </a:solidFill>
              </a:rPr>
              <a:t>tripartite synapse</a:t>
            </a:r>
            <a:r>
              <a:rPr lang="en-GB" sz="1800" dirty="0"/>
              <a:t>.</a:t>
            </a:r>
          </a:p>
          <a:p>
            <a:pPr marL="285750" lvl="1" indent="-28575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285750" lvl="1" indent="-28575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sz="1800" dirty="0"/>
              <a:t>When an action potential (AP) arrives at the presynaptic axon how do we describe the interactions between the neurons, synapses and astrocyte?</a:t>
            </a:r>
          </a:p>
          <a:p>
            <a:pPr marL="0" lvl="1" algn="just">
              <a:spcBef>
                <a:spcPts val="575"/>
              </a:spcBef>
              <a:buSzPct val="85000"/>
              <a:buNone/>
            </a:pPr>
            <a:endParaRPr lang="en-GB" sz="1800" dirty="0"/>
          </a:p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800" b="1" i="1" dirty="0"/>
              <a:t>Astrocyte-Neuron</a:t>
            </a:r>
            <a:r>
              <a:rPr lang="en-GB" sz="1800" i="1" u="sng" dirty="0"/>
              <a:t> </a:t>
            </a:r>
            <a:r>
              <a:rPr lang="en-GB" sz="1800" b="1" i="1" dirty="0"/>
              <a:t>(AN) Model </a:t>
            </a:r>
          </a:p>
        </p:txBody>
      </p:sp>
      <p:pic>
        <p:nvPicPr>
          <p:cNvPr id="11" name="Picture 2" descr="http://www.nature.com/nature/journal/v457/n7230/images/457675a-f1.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943" y="937260"/>
            <a:ext cx="4826381" cy="534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6471815" y="2522584"/>
            <a:ext cx="2408664" cy="3179938"/>
          </a:xfrm>
          <a:prstGeom prst="ellipse">
            <a:avLst/>
          </a:prstGeom>
          <a:noFill/>
          <a:ln w="76200">
            <a:solidFill>
              <a:srgbClr val="FF33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03658" y="3049985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16252" y="2892271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4426" y="3558555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F255E37-796B-4782-B85C-365DD2AF9882}"/>
              </a:ext>
            </a:extLst>
          </p:cNvPr>
          <p:cNvSpPr/>
          <p:nvPr/>
        </p:nvSpPr>
        <p:spPr>
          <a:xfrm>
            <a:off x="7831128" y="3518809"/>
            <a:ext cx="955964" cy="86435"/>
          </a:xfrm>
          <a:custGeom>
            <a:avLst/>
            <a:gdLst>
              <a:gd name="connsiteX0" fmla="*/ 0 w 955964"/>
              <a:gd name="connsiteY0" fmla="*/ 0 h 86435"/>
              <a:gd name="connsiteX1" fmla="*/ 83127 w 955964"/>
              <a:gd name="connsiteY1" fmla="*/ 13855 h 86435"/>
              <a:gd name="connsiteX2" fmla="*/ 166255 w 955964"/>
              <a:gd name="connsiteY2" fmla="*/ 41564 h 86435"/>
              <a:gd name="connsiteX3" fmla="*/ 207818 w 955964"/>
              <a:gd name="connsiteY3" fmla="*/ 55418 h 86435"/>
              <a:gd name="connsiteX4" fmla="*/ 263237 w 955964"/>
              <a:gd name="connsiteY4" fmla="*/ 69273 h 86435"/>
              <a:gd name="connsiteX5" fmla="*/ 415637 w 955964"/>
              <a:gd name="connsiteY5" fmla="*/ 83127 h 86435"/>
              <a:gd name="connsiteX6" fmla="*/ 540327 w 955964"/>
              <a:gd name="connsiteY6" fmla="*/ 69273 h 86435"/>
              <a:gd name="connsiteX7" fmla="*/ 581891 w 955964"/>
              <a:gd name="connsiteY7" fmla="*/ 55418 h 86435"/>
              <a:gd name="connsiteX8" fmla="*/ 734291 w 955964"/>
              <a:gd name="connsiteY8" fmla="*/ 69273 h 86435"/>
              <a:gd name="connsiteX9" fmla="*/ 955964 w 955964"/>
              <a:gd name="connsiteY9" fmla="*/ 83127 h 86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5964" h="86435">
                <a:moveTo>
                  <a:pt x="0" y="0"/>
                </a:moveTo>
                <a:cubicBezTo>
                  <a:pt x="27709" y="4618"/>
                  <a:pt x="55875" y="7042"/>
                  <a:pt x="83127" y="13855"/>
                </a:cubicBezTo>
                <a:cubicBezTo>
                  <a:pt x="111463" y="20939"/>
                  <a:pt x="138546" y="32328"/>
                  <a:pt x="166255" y="41564"/>
                </a:cubicBezTo>
                <a:cubicBezTo>
                  <a:pt x="180109" y="46182"/>
                  <a:pt x="193650" y="51876"/>
                  <a:pt x="207818" y="55418"/>
                </a:cubicBezTo>
                <a:cubicBezTo>
                  <a:pt x="226291" y="60036"/>
                  <a:pt x="244362" y="66756"/>
                  <a:pt x="263237" y="69273"/>
                </a:cubicBezTo>
                <a:cubicBezTo>
                  <a:pt x="313799" y="76015"/>
                  <a:pt x="364837" y="78509"/>
                  <a:pt x="415637" y="83127"/>
                </a:cubicBezTo>
                <a:cubicBezTo>
                  <a:pt x="457200" y="78509"/>
                  <a:pt x="499077" y="76148"/>
                  <a:pt x="540327" y="69273"/>
                </a:cubicBezTo>
                <a:cubicBezTo>
                  <a:pt x="554732" y="66872"/>
                  <a:pt x="567287" y="55418"/>
                  <a:pt x="581891" y="55418"/>
                </a:cubicBezTo>
                <a:cubicBezTo>
                  <a:pt x="632900" y="55418"/>
                  <a:pt x="683491" y="64655"/>
                  <a:pt x="734291" y="69273"/>
                </a:cubicBezTo>
                <a:cubicBezTo>
                  <a:pt x="843473" y="96567"/>
                  <a:pt x="770668" y="83127"/>
                  <a:pt x="955964" y="83127"/>
                </a:cubicBezTo>
              </a:path>
            </a:pathLst>
          </a:custGeom>
          <a:noFill/>
          <a:ln w="1143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81146B9-E1CE-43FC-A190-27F09BA55AF5}"/>
              </a:ext>
            </a:extLst>
          </p:cNvPr>
          <p:cNvSpPr/>
          <p:nvPr/>
        </p:nvSpPr>
        <p:spPr>
          <a:xfrm>
            <a:off x="6016896" y="2843688"/>
            <a:ext cx="1524000" cy="651164"/>
          </a:xfrm>
          <a:custGeom>
            <a:avLst/>
            <a:gdLst>
              <a:gd name="connsiteX0" fmla="*/ 1524000 w 1524000"/>
              <a:gd name="connsiteY0" fmla="*/ 581891 h 651164"/>
              <a:gd name="connsiteX1" fmla="*/ 1454728 w 1524000"/>
              <a:gd name="connsiteY1" fmla="*/ 637309 h 651164"/>
              <a:gd name="connsiteX2" fmla="*/ 1413164 w 1524000"/>
              <a:gd name="connsiteY2" fmla="*/ 651164 h 651164"/>
              <a:gd name="connsiteX3" fmla="*/ 1136073 w 1524000"/>
              <a:gd name="connsiteY3" fmla="*/ 637309 h 651164"/>
              <a:gd name="connsiteX4" fmla="*/ 997528 w 1524000"/>
              <a:gd name="connsiteY4" fmla="*/ 623454 h 651164"/>
              <a:gd name="connsiteX5" fmla="*/ 955964 w 1524000"/>
              <a:gd name="connsiteY5" fmla="*/ 609600 h 651164"/>
              <a:gd name="connsiteX6" fmla="*/ 817419 w 1524000"/>
              <a:gd name="connsiteY6" fmla="*/ 595745 h 651164"/>
              <a:gd name="connsiteX7" fmla="*/ 775855 w 1524000"/>
              <a:gd name="connsiteY7" fmla="*/ 581891 h 651164"/>
              <a:gd name="connsiteX8" fmla="*/ 665019 w 1524000"/>
              <a:gd name="connsiteY8" fmla="*/ 554182 h 651164"/>
              <a:gd name="connsiteX9" fmla="*/ 540328 w 1524000"/>
              <a:gd name="connsiteY9" fmla="*/ 498764 h 651164"/>
              <a:gd name="connsiteX10" fmla="*/ 484910 w 1524000"/>
              <a:gd name="connsiteY10" fmla="*/ 471054 h 651164"/>
              <a:gd name="connsiteX11" fmla="*/ 318655 w 1524000"/>
              <a:gd name="connsiteY11" fmla="*/ 387927 h 651164"/>
              <a:gd name="connsiteX12" fmla="*/ 277091 w 1524000"/>
              <a:gd name="connsiteY12" fmla="*/ 346364 h 651164"/>
              <a:gd name="connsiteX13" fmla="*/ 221673 w 1524000"/>
              <a:gd name="connsiteY13" fmla="*/ 249382 h 651164"/>
              <a:gd name="connsiteX14" fmla="*/ 193964 w 1524000"/>
              <a:gd name="connsiteY14" fmla="*/ 207818 h 651164"/>
              <a:gd name="connsiteX15" fmla="*/ 124691 w 1524000"/>
              <a:gd name="connsiteY15" fmla="*/ 96982 h 651164"/>
              <a:gd name="connsiteX16" fmla="*/ 55419 w 1524000"/>
              <a:gd name="connsiteY16" fmla="*/ 27709 h 651164"/>
              <a:gd name="connsiteX17" fmla="*/ 0 w 1524000"/>
              <a:gd name="connsiteY17" fmla="*/ 0 h 65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24000" h="651164">
                <a:moveTo>
                  <a:pt x="1524000" y="581891"/>
                </a:moveTo>
                <a:cubicBezTo>
                  <a:pt x="1500909" y="600364"/>
                  <a:pt x="1479804" y="621637"/>
                  <a:pt x="1454728" y="637309"/>
                </a:cubicBezTo>
                <a:cubicBezTo>
                  <a:pt x="1442344" y="645049"/>
                  <a:pt x="1427768" y="651164"/>
                  <a:pt x="1413164" y="651164"/>
                </a:cubicBezTo>
                <a:cubicBezTo>
                  <a:pt x="1320685" y="651164"/>
                  <a:pt x="1228437" y="641927"/>
                  <a:pt x="1136073" y="637309"/>
                </a:cubicBezTo>
                <a:cubicBezTo>
                  <a:pt x="1089891" y="632691"/>
                  <a:pt x="1043400" y="630511"/>
                  <a:pt x="997528" y="623454"/>
                </a:cubicBezTo>
                <a:cubicBezTo>
                  <a:pt x="983094" y="621233"/>
                  <a:pt x="970398" y="611821"/>
                  <a:pt x="955964" y="609600"/>
                </a:cubicBezTo>
                <a:cubicBezTo>
                  <a:pt x="910092" y="602543"/>
                  <a:pt x="863601" y="600363"/>
                  <a:pt x="817419" y="595745"/>
                </a:cubicBezTo>
                <a:cubicBezTo>
                  <a:pt x="803564" y="591127"/>
                  <a:pt x="789944" y="585734"/>
                  <a:pt x="775855" y="581891"/>
                </a:cubicBezTo>
                <a:cubicBezTo>
                  <a:pt x="739114" y="571871"/>
                  <a:pt x="665019" y="554182"/>
                  <a:pt x="665019" y="554182"/>
                </a:cubicBezTo>
                <a:cubicBezTo>
                  <a:pt x="542742" y="472665"/>
                  <a:pt x="738202" y="597704"/>
                  <a:pt x="540328" y="498764"/>
                </a:cubicBezTo>
                <a:cubicBezTo>
                  <a:pt x="521855" y="489527"/>
                  <a:pt x="504086" y="478724"/>
                  <a:pt x="484910" y="471054"/>
                </a:cubicBezTo>
                <a:cubicBezTo>
                  <a:pt x="409785" y="441004"/>
                  <a:pt x="380939" y="450209"/>
                  <a:pt x="318655" y="387927"/>
                </a:cubicBezTo>
                <a:cubicBezTo>
                  <a:pt x="304800" y="374073"/>
                  <a:pt x="289634" y="361416"/>
                  <a:pt x="277091" y="346364"/>
                </a:cubicBezTo>
                <a:cubicBezTo>
                  <a:pt x="246407" y="309544"/>
                  <a:pt x="246309" y="292495"/>
                  <a:pt x="221673" y="249382"/>
                </a:cubicBezTo>
                <a:cubicBezTo>
                  <a:pt x="213412" y="234925"/>
                  <a:pt x="203200" y="221673"/>
                  <a:pt x="193964" y="207818"/>
                </a:cubicBezTo>
                <a:cubicBezTo>
                  <a:pt x="160989" y="108894"/>
                  <a:pt x="190557" y="140892"/>
                  <a:pt x="124691" y="96982"/>
                </a:cubicBezTo>
                <a:cubicBezTo>
                  <a:pt x="96982" y="55418"/>
                  <a:pt x="101600" y="50800"/>
                  <a:pt x="55419" y="27709"/>
                </a:cubicBezTo>
                <a:cubicBezTo>
                  <a:pt x="-8263" y="-4132"/>
                  <a:pt x="31303" y="31300"/>
                  <a:pt x="0" y="0"/>
                </a:cubicBezTo>
              </a:path>
            </a:pathLst>
          </a:custGeom>
          <a:noFill/>
          <a:ln w="1143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3B022F2-333F-40D2-8811-182EF5826908}"/>
              </a:ext>
            </a:extLst>
          </p:cNvPr>
          <p:cNvSpPr/>
          <p:nvPr/>
        </p:nvSpPr>
        <p:spPr>
          <a:xfrm>
            <a:off x="7676147" y="3625741"/>
            <a:ext cx="124046" cy="955963"/>
          </a:xfrm>
          <a:custGeom>
            <a:avLst/>
            <a:gdLst>
              <a:gd name="connsiteX0" fmla="*/ 0 w 110920"/>
              <a:gd name="connsiteY0" fmla="*/ 0 h 955963"/>
              <a:gd name="connsiteX1" fmla="*/ 27709 w 110920"/>
              <a:gd name="connsiteY1" fmla="*/ 69273 h 955963"/>
              <a:gd name="connsiteX2" fmla="*/ 55418 w 110920"/>
              <a:gd name="connsiteY2" fmla="*/ 110836 h 955963"/>
              <a:gd name="connsiteX3" fmla="*/ 96982 w 110920"/>
              <a:gd name="connsiteY3" fmla="*/ 180109 h 955963"/>
              <a:gd name="connsiteX4" fmla="*/ 110836 w 110920"/>
              <a:gd name="connsiteY4" fmla="*/ 249382 h 955963"/>
              <a:gd name="connsiteX5" fmla="*/ 69272 w 110920"/>
              <a:gd name="connsiteY5" fmla="*/ 540327 h 955963"/>
              <a:gd name="connsiteX6" fmla="*/ 69272 w 110920"/>
              <a:gd name="connsiteY6" fmla="*/ 942109 h 955963"/>
              <a:gd name="connsiteX7" fmla="*/ 96982 w 110920"/>
              <a:gd name="connsiteY7" fmla="*/ 955963 h 95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20" h="955963">
                <a:moveTo>
                  <a:pt x="0" y="0"/>
                </a:moveTo>
                <a:cubicBezTo>
                  <a:pt x="9236" y="23091"/>
                  <a:pt x="16587" y="47029"/>
                  <a:pt x="27709" y="69273"/>
                </a:cubicBezTo>
                <a:cubicBezTo>
                  <a:pt x="35156" y="84166"/>
                  <a:pt x="47972" y="95943"/>
                  <a:pt x="55418" y="110836"/>
                </a:cubicBezTo>
                <a:cubicBezTo>
                  <a:pt x="91388" y="182777"/>
                  <a:pt x="42858" y="125987"/>
                  <a:pt x="96982" y="180109"/>
                </a:cubicBezTo>
                <a:cubicBezTo>
                  <a:pt x="101600" y="203200"/>
                  <a:pt x="111956" y="225860"/>
                  <a:pt x="110836" y="249382"/>
                </a:cubicBezTo>
                <a:cubicBezTo>
                  <a:pt x="105092" y="369993"/>
                  <a:pt x="89862" y="437382"/>
                  <a:pt x="69272" y="540327"/>
                </a:cubicBezTo>
                <a:cubicBezTo>
                  <a:pt x="64932" y="622784"/>
                  <a:pt x="40361" y="836104"/>
                  <a:pt x="69272" y="942109"/>
                </a:cubicBezTo>
                <a:cubicBezTo>
                  <a:pt x="71989" y="952072"/>
                  <a:pt x="87745" y="951345"/>
                  <a:pt x="96982" y="955963"/>
                </a:cubicBezTo>
              </a:path>
            </a:pathLst>
          </a:custGeom>
          <a:noFill/>
          <a:ln w="1143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978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10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Software Model (AN) - A tripartite synapse story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0456" y="6491706"/>
            <a:ext cx="989286" cy="3151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/>
          <a:srcRect r="1100"/>
          <a:stretch/>
        </p:blipFill>
        <p:spPr>
          <a:xfrm>
            <a:off x="3742312" y="828675"/>
            <a:ext cx="5390535" cy="5176325"/>
          </a:xfrm>
          <a:prstGeom prst="rect">
            <a:avLst/>
          </a:prstGeom>
        </p:spPr>
      </p:pic>
      <p:grpSp>
        <p:nvGrpSpPr>
          <p:cNvPr id="4" name="Group 55"/>
          <p:cNvGrpSpPr/>
          <p:nvPr/>
        </p:nvGrpSpPr>
        <p:grpSpPr>
          <a:xfrm>
            <a:off x="383786" y="828675"/>
            <a:ext cx="6173130" cy="549501"/>
            <a:chOff x="383786" y="828675"/>
            <a:chExt cx="6173130" cy="549501"/>
          </a:xfrm>
        </p:grpSpPr>
        <p:pic>
          <p:nvPicPr>
            <p:cNvPr id="1028" name="Picture 4" descr="http://www.apstherapy.co.nz/wpimages/wpaa82892e_05_06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7" t="16172" r="52273" b="12242"/>
            <a:stretch/>
          </p:blipFill>
          <p:spPr bwMode="auto">
            <a:xfrm>
              <a:off x="5761326" y="1014478"/>
              <a:ext cx="795590" cy="363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83786" y="828675"/>
              <a:ext cx="288394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457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lvl="1" algn="just">
                <a:spcBef>
                  <a:spcPts val="575"/>
                </a:spcBef>
                <a:buSzPct val="85000"/>
                <a:buNone/>
              </a:pPr>
              <a:r>
                <a:rPr lang="en-GB" sz="1200" dirty="0"/>
                <a:t>Action potential (Spike) - presynaptic axon</a:t>
              </a:r>
              <a:endParaRPr lang="en-GB" altLang="en-US" sz="1200" dirty="0"/>
            </a:p>
          </p:txBody>
        </p:sp>
      </p:grp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2388" y="1267920"/>
            <a:ext cx="36118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Neuro-transmitter (</a:t>
            </a:r>
            <a:r>
              <a:rPr lang="en-GB" sz="1200" dirty="0">
                <a:solidFill>
                  <a:srgbClr val="0000FF"/>
                </a:solidFill>
              </a:rPr>
              <a:t>Glutamate</a:t>
            </a:r>
            <a:r>
              <a:rPr lang="en-GB" sz="1200" dirty="0"/>
              <a:t>) is released across the cleft and binds to the receptors of the postsynaptic terminal.</a:t>
            </a:r>
            <a:endParaRPr lang="en-GB" altLang="en-US" sz="12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97189" y="3300761"/>
            <a:ext cx="0" cy="36799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90047" y="3300761"/>
            <a:ext cx="669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Glu</a:t>
            </a:r>
            <a:endParaRPr lang="en-GB" sz="1600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3961" y="2127359"/>
            <a:ext cx="361186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After depolarization of postsynaptic neuron, a type of endocannabinoid (</a:t>
            </a:r>
            <a:r>
              <a:rPr lang="en-GB" sz="1200" dirty="0">
                <a:solidFill>
                  <a:srgbClr val="0000FF"/>
                </a:solidFill>
              </a:rPr>
              <a:t>2-AG</a:t>
            </a:r>
            <a:r>
              <a:rPr lang="en-GB" sz="1200" dirty="0"/>
              <a:t>) is synthesized and released from dendrite. </a:t>
            </a:r>
            <a:r>
              <a:rPr lang="en-GB" sz="1200" dirty="0">
                <a:solidFill>
                  <a:srgbClr val="0000FF"/>
                </a:solidFill>
              </a:rPr>
              <a:t>2-AG</a:t>
            </a:r>
            <a:r>
              <a:rPr lang="en-GB" sz="1200" dirty="0"/>
              <a:t> feeds back to the </a:t>
            </a:r>
            <a:r>
              <a:rPr lang="en-GB" sz="1200" i="1" dirty="0"/>
              <a:t>pre-synaptic terminal</a:t>
            </a:r>
            <a:r>
              <a:rPr lang="en-GB" sz="1200" dirty="0"/>
              <a:t> in </a:t>
            </a:r>
            <a:r>
              <a:rPr lang="en-GB" sz="1200" b="1" u="sng" dirty="0"/>
              <a:t>two ways</a:t>
            </a:r>
            <a:r>
              <a:rPr lang="en-GB" sz="1200" dirty="0"/>
              <a:t>:</a:t>
            </a:r>
            <a:endParaRPr lang="en-GB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440008" y="3362780"/>
            <a:ext cx="669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2-AG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37808" y="3330197"/>
            <a:ext cx="669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2-AG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0" y="3126885"/>
            <a:ext cx="1817649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b="1" u="sng" dirty="0"/>
              <a:t>Directly</a:t>
            </a:r>
          </a:p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2-AG binds directly to the type 1 Cannabinoid Receptors (CB1Rs) of the presynaptic terminal.</a:t>
            </a:r>
            <a:endParaRPr lang="en-GB" altLang="en-US" sz="1200" dirty="0"/>
          </a:p>
        </p:txBody>
      </p:sp>
      <p:sp>
        <p:nvSpPr>
          <p:cNvPr id="21" name="Freeform 20"/>
          <p:cNvSpPr/>
          <p:nvPr/>
        </p:nvSpPr>
        <p:spPr>
          <a:xfrm>
            <a:off x="4281714" y="2587083"/>
            <a:ext cx="223379" cy="1449658"/>
          </a:xfrm>
          <a:custGeom>
            <a:avLst/>
            <a:gdLst>
              <a:gd name="connsiteX0" fmla="*/ 223379 w 223379"/>
              <a:gd name="connsiteY0" fmla="*/ 0 h 1449658"/>
              <a:gd name="connsiteX1" fmla="*/ 354 w 223379"/>
              <a:gd name="connsiteY1" fmla="*/ 401444 h 1449658"/>
              <a:gd name="connsiteX2" fmla="*/ 167623 w 223379"/>
              <a:gd name="connsiteY2" fmla="*/ 1449658 h 1449658"/>
              <a:gd name="connsiteX3" fmla="*/ 167623 w 223379"/>
              <a:gd name="connsiteY3" fmla="*/ 1449658 h 144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379" h="1449658">
                <a:moveTo>
                  <a:pt x="223379" y="0"/>
                </a:moveTo>
                <a:cubicBezTo>
                  <a:pt x="116513" y="79917"/>
                  <a:pt x="9647" y="159834"/>
                  <a:pt x="354" y="401444"/>
                </a:cubicBezTo>
                <a:cubicBezTo>
                  <a:pt x="-8939" y="643054"/>
                  <a:pt x="167623" y="1449658"/>
                  <a:pt x="167623" y="1449658"/>
                </a:cubicBezTo>
                <a:lnTo>
                  <a:pt x="167623" y="1449658"/>
                </a:lnTo>
              </a:path>
            </a:pathLst>
          </a:custGeom>
          <a:noFill/>
          <a:ln>
            <a:prstDash val="sysDash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-13499" y="4469305"/>
            <a:ext cx="181764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This causes a decrease of transmission probability rate (</a:t>
            </a:r>
            <a:r>
              <a:rPr lang="en-GB" sz="1200" b="1" dirty="0">
                <a:solidFill>
                  <a:srgbClr val="0000FF"/>
                </a:solidFill>
              </a:rPr>
              <a:t>PR</a:t>
            </a:r>
            <a:r>
              <a:rPr lang="en-GB" sz="1200" dirty="0"/>
              <a:t>) of the synapses, and is termed Depolarization-induced </a:t>
            </a:r>
            <a:r>
              <a:rPr lang="en-GB" sz="1200" b="1" dirty="0"/>
              <a:t>Suppression</a:t>
            </a:r>
            <a:r>
              <a:rPr lang="en-GB" sz="1200" dirty="0"/>
              <a:t> of Excitation (</a:t>
            </a:r>
            <a:r>
              <a:rPr lang="en-GB" sz="1200" dirty="0">
                <a:solidFill>
                  <a:srgbClr val="0000FF"/>
                </a:solidFill>
              </a:rPr>
              <a:t>DSE</a:t>
            </a:r>
            <a:r>
              <a:rPr lang="en-GB" sz="1200" dirty="0"/>
              <a:t>).</a:t>
            </a:r>
            <a:endParaRPr lang="en-GB" altLang="en-US" sz="1200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943874" y="3121577"/>
            <a:ext cx="1817649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b="1" u="sng" dirty="0"/>
              <a:t>Indirectly</a:t>
            </a:r>
          </a:p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2-AG binds to CB1Rs of the astrocyte cell.</a:t>
            </a:r>
            <a:endParaRPr lang="en-GB" altLang="en-US" sz="12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493759" y="3532057"/>
            <a:ext cx="854895" cy="556307"/>
          </a:xfrm>
          <a:prstGeom prst="straightConnector1">
            <a:avLst/>
          </a:prstGeom>
          <a:noFill/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extBox 30"/>
          <p:cNvSpPr txBox="1"/>
          <p:nvPr/>
        </p:nvSpPr>
        <p:spPr>
          <a:xfrm>
            <a:off x="3576338" y="1793135"/>
            <a:ext cx="1476460" cy="4308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100" b="1" dirty="0"/>
              <a:t>Direct feedback </a:t>
            </a:r>
            <a:r>
              <a:rPr lang="en-GB" sz="1100" dirty="0"/>
              <a:t>(</a:t>
            </a:r>
            <a:r>
              <a:rPr lang="en-GB" sz="1100" dirty="0">
                <a:solidFill>
                  <a:srgbClr val="0000FF"/>
                </a:solidFill>
              </a:rPr>
              <a:t>DSE</a:t>
            </a:r>
            <a:r>
              <a:rPr lang="en-GB" sz="1100" dirty="0"/>
              <a:t>)</a:t>
            </a:r>
          </a:p>
          <a:p>
            <a:pPr algn="ctr"/>
            <a:r>
              <a:rPr lang="en-GB" sz="1100" dirty="0"/>
              <a:t>Decreasing the PR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159404" y="2219093"/>
            <a:ext cx="122310" cy="557561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607999" y="2932772"/>
            <a:ext cx="130947" cy="37914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73462" y="2914929"/>
            <a:ext cx="669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IP</a:t>
            </a:r>
            <a:r>
              <a:rPr lang="en-GB" sz="1600" baseline="-25000" dirty="0"/>
              <a:t>3</a:t>
            </a: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943874" y="3922817"/>
            <a:ext cx="18176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Increasing the IP</a:t>
            </a:r>
            <a:r>
              <a:rPr lang="en-GB" sz="1200" baseline="-25000" dirty="0"/>
              <a:t>3 </a:t>
            </a:r>
            <a:r>
              <a:rPr lang="en-GB" sz="1200" dirty="0"/>
              <a:t>level</a:t>
            </a:r>
            <a:endParaRPr lang="en-GB" altLang="en-US" sz="12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7404409" y="1590405"/>
            <a:ext cx="669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Ca</a:t>
            </a:r>
            <a:r>
              <a:rPr lang="en-GB" sz="1600" baseline="30000" dirty="0"/>
              <a:t>2+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982330" y="4298492"/>
            <a:ext cx="1817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Triggers the release of calcium (Ca</a:t>
            </a:r>
            <a:r>
              <a:rPr lang="en-GB" sz="1200" baseline="30000" dirty="0"/>
              <a:t>2+</a:t>
            </a:r>
            <a:r>
              <a:rPr lang="en-GB" sz="1200" dirty="0"/>
              <a:t>)</a:t>
            </a:r>
            <a:endParaRPr lang="en-GB" altLang="en-US" sz="1200" baseline="-25000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6656663" y="1928959"/>
            <a:ext cx="643245" cy="9191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080152" y="2169205"/>
            <a:ext cx="223379" cy="134881"/>
          </a:xfrm>
          <a:prstGeom prst="straightConnector1">
            <a:avLst/>
          </a:prstGeom>
          <a:noFill/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TextBox 48"/>
          <p:cNvSpPr txBox="1"/>
          <p:nvPr/>
        </p:nvSpPr>
        <p:spPr>
          <a:xfrm>
            <a:off x="6201167" y="2273734"/>
            <a:ext cx="669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Glu</a:t>
            </a:r>
            <a:endParaRPr lang="en-GB" sz="1600" dirty="0"/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1982330" y="4858833"/>
            <a:ext cx="18176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altLang="en-US" sz="1200" dirty="0"/>
              <a:t>Releases the glutamate (</a:t>
            </a:r>
            <a:r>
              <a:rPr lang="en-GB" altLang="en-US" sz="1200" dirty="0" err="1"/>
              <a:t>Glu</a:t>
            </a:r>
            <a:r>
              <a:rPr lang="en-GB" altLang="en-US" sz="1200" dirty="0"/>
              <a:t>) and binds to the receptors in the synapse</a:t>
            </a:r>
            <a:endParaRPr lang="en-GB" altLang="en-US" sz="1200" baseline="-25000" dirty="0"/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1925520" y="5639650"/>
            <a:ext cx="19177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altLang="en-US" sz="1200" dirty="0"/>
              <a:t>Termed </a:t>
            </a:r>
            <a:r>
              <a:rPr lang="en-GB" altLang="en-US" sz="1200" dirty="0">
                <a:solidFill>
                  <a:srgbClr val="0000FF"/>
                </a:solidFill>
              </a:rPr>
              <a:t>e-SP</a:t>
            </a:r>
            <a:r>
              <a:rPr lang="en-GB" altLang="en-US" sz="1200" dirty="0"/>
              <a:t>, this results in an </a:t>
            </a:r>
            <a:r>
              <a:rPr lang="en-GB" altLang="en-US" sz="1200" b="1" dirty="0"/>
              <a:t>increase</a:t>
            </a:r>
            <a:r>
              <a:rPr lang="en-GB" altLang="en-US" sz="1200" dirty="0"/>
              <a:t> of synapse probability of release (PR). </a:t>
            </a:r>
            <a:endParaRPr lang="en-GB" altLang="en-US" sz="1200" baseline="-25000" dirty="0"/>
          </a:p>
        </p:txBody>
      </p:sp>
      <p:sp>
        <p:nvSpPr>
          <p:cNvPr id="52" name="TextBox 51"/>
          <p:cNvSpPr txBox="1"/>
          <p:nvPr/>
        </p:nvSpPr>
        <p:spPr>
          <a:xfrm>
            <a:off x="6623400" y="918094"/>
            <a:ext cx="1641141" cy="4308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100" dirty="0"/>
              <a:t>Indirect feedback (</a:t>
            </a:r>
            <a:r>
              <a:rPr lang="en-GB" sz="1100" dirty="0">
                <a:solidFill>
                  <a:srgbClr val="0000FF"/>
                </a:solidFill>
              </a:rPr>
              <a:t>e-SP</a:t>
            </a:r>
            <a:r>
              <a:rPr lang="en-GB" sz="1100" dirty="0"/>
              <a:t>)</a:t>
            </a:r>
          </a:p>
          <a:p>
            <a:pPr algn="ctr"/>
            <a:r>
              <a:rPr lang="en-GB" sz="1100" dirty="0"/>
              <a:t>Increasing the PR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6201168" y="1378176"/>
            <a:ext cx="422232" cy="732337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Down Arrow 56"/>
          <p:cNvSpPr/>
          <p:nvPr/>
        </p:nvSpPr>
        <p:spPr>
          <a:xfrm>
            <a:off x="1628078" y="1070233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Down Arrow 62"/>
          <p:cNvSpPr/>
          <p:nvPr/>
        </p:nvSpPr>
        <p:spPr>
          <a:xfrm>
            <a:off x="1614709" y="1916767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Down Arrow 63"/>
          <p:cNvSpPr/>
          <p:nvPr/>
        </p:nvSpPr>
        <p:spPr>
          <a:xfrm>
            <a:off x="746604" y="2875258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Down Arrow 64"/>
          <p:cNvSpPr/>
          <p:nvPr/>
        </p:nvSpPr>
        <p:spPr>
          <a:xfrm>
            <a:off x="2698929" y="2898019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Down Arrow 65"/>
          <p:cNvSpPr/>
          <p:nvPr/>
        </p:nvSpPr>
        <p:spPr>
          <a:xfrm>
            <a:off x="746604" y="4232558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Down Arrow 66"/>
          <p:cNvSpPr/>
          <p:nvPr/>
        </p:nvSpPr>
        <p:spPr>
          <a:xfrm>
            <a:off x="2736208" y="3817163"/>
            <a:ext cx="218957" cy="152161"/>
          </a:xfrm>
          <a:prstGeom prst="downArrow">
            <a:avLst>
              <a:gd name="adj1" fmla="val 37190"/>
              <a:gd name="adj2" fmla="val 27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Down Arrow 70"/>
          <p:cNvSpPr/>
          <p:nvPr/>
        </p:nvSpPr>
        <p:spPr>
          <a:xfrm>
            <a:off x="2746252" y="4190979"/>
            <a:ext cx="218957" cy="152161"/>
          </a:xfrm>
          <a:prstGeom prst="downArrow">
            <a:avLst>
              <a:gd name="adj1" fmla="val 37190"/>
              <a:gd name="adj2" fmla="val 27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Down Arrow 71"/>
          <p:cNvSpPr/>
          <p:nvPr/>
        </p:nvSpPr>
        <p:spPr>
          <a:xfrm>
            <a:off x="2743219" y="4742482"/>
            <a:ext cx="218957" cy="152161"/>
          </a:xfrm>
          <a:prstGeom prst="downArrow">
            <a:avLst>
              <a:gd name="adj1" fmla="val 37190"/>
              <a:gd name="adj2" fmla="val 27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Down Arrow 72"/>
          <p:cNvSpPr/>
          <p:nvPr/>
        </p:nvSpPr>
        <p:spPr>
          <a:xfrm>
            <a:off x="2752843" y="5505164"/>
            <a:ext cx="218957" cy="152161"/>
          </a:xfrm>
          <a:prstGeom prst="downArrow">
            <a:avLst>
              <a:gd name="adj1" fmla="val 37190"/>
              <a:gd name="adj2" fmla="val 273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1234441" y="6372652"/>
            <a:ext cx="73519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50" dirty="0"/>
              <a:t>J. Wade, L. McDaid, J. Harkin, </a:t>
            </a:r>
            <a:r>
              <a:rPr lang="en-GB" sz="1050" i="1" dirty="0"/>
              <a:t>et. al</a:t>
            </a:r>
            <a:r>
              <a:rPr lang="en-GB" sz="1050" dirty="0"/>
              <a:t>, “</a:t>
            </a:r>
            <a:r>
              <a:rPr lang="en-GB" sz="1050" b="1" i="1" dirty="0"/>
              <a:t>Self-Repair in a </a:t>
            </a:r>
            <a:r>
              <a:rPr lang="en-GB" sz="1050" b="1" i="1" dirty="0" err="1"/>
              <a:t>Bidirectionally</a:t>
            </a:r>
            <a:r>
              <a:rPr lang="en-GB" sz="1050" b="1" i="1" dirty="0"/>
              <a:t> Coupled Astrocyte-Neuron (AN) System based on Retrograde Signalling</a:t>
            </a:r>
            <a:r>
              <a:rPr lang="en-GB" sz="1050" dirty="0"/>
              <a:t>,” Frontiers in Computational Neuroscience, 6(76), pp. 1–12, 2012.</a:t>
            </a:r>
            <a:endParaRPr lang="en-GB" altLang="en-US" sz="1050" dirty="0"/>
          </a:p>
        </p:txBody>
      </p:sp>
      <p:sp>
        <p:nvSpPr>
          <p:cNvPr id="2" name="Rectangle 1"/>
          <p:cNvSpPr/>
          <p:nvPr/>
        </p:nvSpPr>
        <p:spPr>
          <a:xfrm>
            <a:off x="7488961" y="2024405"/>
            <a:ext cx="10251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GHDFA A+ Minion"/>
              </a:rPr>
              <a:t>Endoplasmic Reticulum (ER)</a:t>
            </a:r>
            <a:endParaRPr lang="en-GB" sz="1000" dirty="0"/>
          </a:p>
        </p:txBody>
      </p:sp>
      <p:sp>
        <p:nvSpPr>
          <p:cNvPr id="56" name="Rectangle 55"/>
          <p:cNvSpPr/>
          <p:nvPr/>
        </p:nvSpPr>
        <p:spPr>
          <a:xfrm>
            <a:off x="3472404" y="743243"/>
            <a:ext cx="5671595" cy="5541958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59" name="Rectangle 58"/>
          <p:cNvSpPr/>
          <p:nvPr/>
        </p:nvSpPr>
        <p:spPr>
          <a:xfrm rot="21089297">
            <a:off x="6445725" y="2332395"/>
            <a:ext cx="1360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b="1" dirty="0">
                <a:solidFill>
                  <a:srgbClr val="FF0000"/>
                </a:solidFill>
                <a:latin typeface="+mj-lt"/>
              </a:rPr>
              <a:t>Indirect F\B </a:t>
            </a:r>
          </a:p>
          <a:p>
            <a:pPr algn="ctr"/>
            <a:r>
              <a:rPr lang="en-GB" sz="1800" b="1" dirty="0">
                <a:solidFill>
                  <a:srgbClr val="FF0000"/>
                </a:solidFill>
                <a:latin typeface="+mj-lt"/>
              </a:rPr>
              <a:t>(+)</a:t>
            </a:r>
            <a:endParaRPr lang="en-GB" sz="1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6273479" y="2216552"/>
            <a:ext cx="1851949" cy="1828800"/>
          </a:xfrm>
          <a:custGeom>
            <a:avLst/>
            <a:gdLst>
              <a:gd name="connsiteX0" fmla="*/ 115747 w 1851949"/>
              <a:gd name="connsiteY0" fmla="*/ 1828800 h 1828800"/>
              <a:gd name="connsiteX1" fmla="*/ 196769 w 1851949"/>
              <a:gd name="connsiteY1" fmla="*/ 1805650 h 1828800"/>
              <a:gd name="connsiteX2" fmla="*/ 277792 w 1851949"/>
              <a:gd name="connsiteY2" fmla="*/ 1794076 h 1828800"/>
              <a:gd name="connsiteX3" fmla="*/ 324091 w 1851949"/>
              <a:gd name="connsiteY3" fmla="*/ 1782501 h 1828800"/>
              <a:gd name="connsiteX4" fmla="*/ 416688 w 1851949"/>
              <a:gd name="connsiteY4" fmla="*/ 1770926 h 1828800"/>
              <a:gd name="connsiteX5" fmla="*/ 509286 w 1851949"/>
              <a:gd name="connsiteY5" fmla="*/ 1747777 h 1828800"/>
              <a:gd name="connsiteX6" fmla="*/ 590309 w 1851949"/>
              <a:gd name="connsiteY6" fmla="*/ 1736202 h 1828800"/>
              <a:gd name="connsiteX7" fmla="*/ 625033 w 1851949"/>
              <a:gd name="connsiteY7" fmla="*/ 1724628 h 1828800"/>
              <a:gd name="connsiteX8" fmla="*/ 671331 w 1851949"/>
              <a:gd name="connsiteY8" fmla="*/ 1713053 h 1828800"/>
              <a:gd name="connsiteX9" fmla="*/ 717630 w 1851949"/>
              <a:gd name="connsiteY9" fmla="*/ 1689904 h 1828800"/>
              <a:gd name="connsiteX10" fmla="*/ 763929 w 1851949"/>
              <a:gd name="connsiteY10" fmla="*/ 1678329 h 1828800"/>
              <a:gd name="connsiteX11" fmla="*/ 833377 w 1851949"/>
              <a:gd name="connsiteY11" fmla="*/ 1655180 h 1828800"/>
              <a:gd name="connsiteX12" fmla="*/ 868101 w 1851949"/>
              <a:gd name="connsiteY12" fmla="*/ 1643605 h 1828800"/>
              <a:gd name="connsiteX13" fmla="*/ 925974 w 1851949"/>
              <a:gd name="connsiteY13" fmla="*/ 1620455 h 1828800"/>
              <a:gd name="connsiteX14" fmla="*/ 960698 w 1851949"/>
              <a:gd name="connsiteY14" fmla="*/ 1597306 h 1828800"/>
              <a:gd name="connsiteX15" fmla="*/ 1041721 w 1851949"/>
              <a:gd name="connsiteY15" fmla="*/ 1574157 h 1828800"/>
              <a:gd name="connsiteX16" fmla="*/ 1145893 w 1851949"/>
              <a:gd name="connsiteY16" fmla="*/ 1516283 h 1828800"/>
              <a:gd name="connsiteX17" fmla="*/ 1238491 w 1851949"/>
              <a:gd name="connsiteY17" fmla="*/ 1446835 h 1828800"/>
              <a:gd name="connsiteX18" fmla="*/ 1273215 w 1851949"/>
              <a:gd name="connsiteY18" fmla="*/ 1412111 h 1828800"/>
              <a:gd name="connsiteX19" fmla="*/ 1342663 w 1851949"/>
              <a:gd name="connsiteY19" fmla="*/ 1377387 h 1828800"/>
              <a:gd name="connsiteX20" fmla="*/ 1377387 w 1851949"/>
              <a:gd name="connsiteY20" fmla="*/ 1342663 h 1828800"/>
              <a:gd name="connsiteX21" fmla="*/ 1423686 w 1851949"/>
              <a:gd name="connsiteY21" fmla="*/ 1307939 h 1828800"/>
              <a:gd name="connsiteX22" fmla="*/ 1493134 w 1851949"/>
              <a:gd name="connsiteY22" fmla="*/ 1250066 h 1828800"/>
              <a:gd name="connsiteX23" fmla="*/ 1551007 w 1851949"/>
              <a:gd name="connsiteY23" fmla="*/ 1203767 h 1828800"/>
              <a:gd name="connsiteX24" fmla="*/ 1574157 w 1851949"/>
              <a:gd name="connsiteY24" fmla="*/ 1169043 h 1828800"/>
              <a:gd name="connsiteX25" fmla="*/ 1597306 w 1851949"/>
              <a:gd name="connsiteY25" fmla="*/ 1145893 h 1828800"/>
              <a:gd name="connsiteX26" fmla="*/ 1620455 w 1851949"/>
              <a:gd name="connsiteY26" fmla="*/ 1111169 h 1828800"/>
              <a:gd name="connsiteX27" fmla="*/ 1655179 w 1851949"/>
              <a:gd name="connsiteY27" fmla="*/ 1088020 h 1828800"/>
              <a:gd name="connsiteX28" fmla="*/ 1678329 w 1851949"/>
              <a:gd name="connsiteY28" fmla="*/ 1053296 h 1828800"/>
              <a:gd name="connsiteX29" fmla="*/ 1713053 w 1851949"/>
              <a:gd name="connsiteY29" fmla="*/ 1006997 h 1828800"/>
              <a:gd name="connsiteX30" fmla="*/ 1724628 w 1851949"/>
              <a:gd name="connsiteY30" fmla="*/ 972273 h 1828800"/>
              <a:gd name="connsiteX31" fmla="*/ 1759352 w 1851949"/>
              <a:gd name="connsiteY31" fmla="*/ 937549 h 1828800"/>
              <a:gd name="connsiteX32" fmla="*/ 1794076 w 1851949"/>
              <a:gd name="connsiteY32" fmla="*/ 868101 h 1828800"/>
              <a:gd name="connsiteX33" fmla="*/ 1840374 w 1851949"/>
              <a:gd name="connsiteY33" fmla="*/ 763929 h 1828800"/>
              <a:gd name="connsiteX34" fmla="*/ 1851949 w 1851949"/>
              <a:gd name="connsiteY34" fmla="*/ 729205 h 1828800"/>
              <a:gd name="connsiteX35" fmla="*/ 1840374 w 1851949"/>
              <a:gd name="connsiteY35" fmla="*/ 555585 h 1828800"/>
              <a:gd name="connsiteX36" fmla="*/ 1828800 w 1851949"/>
              <a:gd name="connsiteY36" fmla="*/ 520861 h 1828800"/>
              <a:gd name="connsiteX37" fmla="*/ 1817225 w 1851949"/>
              <a:gd name="connsiteY37" fmla="*/ 474562 h 1828800"/>
              <a:gd name="connsiteX38" fmla="*/ 1747777 w 1851949"/>
              <a:gd name="connsiteY38" fmla="*/ 381964 h 1828800"/>
              <a:gd name="connsiteX39" fmla="*/ 1689903 w 1851949"/>
              <a:gd name="connsiteY39" fmla="*/ 300942 h 1828800"/>
              <a:gd name="connsiteX40" fmla="*/ 1655179 w 1851949"/>
              <a:gd name="connsiteY40" fmla="*/ 277792 h 1828800"/>
              <a:gd name="connsiteX41" fmla="*/ 1551007 w 1851949"/>
              <a:gd name="connsiteY41" fmla="*/ 196769 h 1828800"/>
              <a:gd name="connsiteX42" fmla="*/ 1516283 w 1851949"/>
              <a:gd name="connsiteY42" fmla="*/ 173620 h 1828800"/>
              <a:gd name="connsiteX43" fmla="*/ 1493134 w 1851949"/>
              <a:gd name="connsiteY43" fmla="*/ 138896 h 1828800"/>
              <a:gd name="connsiteX44" fmla="*/ 1458410 w 1851949"/>
              <a:gd name="connsiteY44" fmla="*/ 127321 h 1828800"/>
              <a:gd name="connsiteX45" fmla="*/ 1388962 w 1851949"/>
              <a:gd name="connsiteY45" fmla="*/ 92597 h 1828800"/>
              <a:gd name="connsiteX46" fmla="*/ 1365812 w 1851949"/>
              <a:gd name="connsiteY46" fmla="*/ 69448 h 1828800"/>
              <a:gd name="connsiteX47" fmla="*/ 1250066 w 1851949"/>
              <a:gd name="connsiteY47" fmla="*/ 46299 h 1828800"/>
              <a:gd name="connsiteX48" fmla="*/ 1145893 w 1851949"/>
              <a:gd name="connsiteY48" fmla="*/ 23149 h 1828800"/>
              <a:gd name="connsiteX49" fmla="*/ 937549 w 1851949"/>
              <a:gd name="connsiteY49" fmla="*/ 0 h 1828800"/>
              <a:gd name="connsiteX50" fmla="*/ 682906 w 1851949"/>
              <a:gd name="connsiteY50" fmla="*/ 11574 h 1828800"/>
              <a:gd name="connsiteX51" fmla="*/ 567159 w 1851949"/>
              <a:gd name="connsiteY51" fmla="*/ 34724 h 1828800"/>
              <a:gd name="connsiteX52" fmla="*/ 486136 w 1851949"/>
              <a:gd name="connsiteY52" fmla="*/ 57873 h 1828800"/>
              <a:gd name="connsiteX53" fmla="*/ 462987 w 1851949"/>
              <a:gd name="connsiteY53" fmla="*/ 81023 h 1828800"/>
              <a:gd name="connsiteX54" fmla="*/ 393539 w 1851949"/>
              <a:gd name="connsiteY54" fmla="*/ 104172 h 1828800"/>
              <a:gd name="connsiteX55" fmla="*/ 358815 w 1851949"/>
              <a:gd name="connsiteY55" fmla="*/ 115747 h 1828800"/>
              <a:gd name="connsiteX56" fmla="*/ 277792 w 1851949"/>
              <a:gd name="connsiteY56" fmla="*/ 162045 h 1828800"/>
              <a:gd name="connsiteX57" fmla="*/ 243068 w 1851949"/>
              <a:gd name="connsiteY57" fmla="*/ 173620 h 1828800"/>
              <a:gd name="connsiteX58" fmla="*/ 173620 w 1851949"/>
              <a:gd name="connsiteY58" fmla="*/ 219919 h 1828800"/>
              <a:gd name="connsiteX59" fmla="*/ 138896 w 1851949"/>
              <a:gd name="connsiteY59" fmla="*/ 243068 h 1828800"/>
              <a:gd name="connsiteX60" fmla="*/ 104172 w 1851949"/>
              <a:gd name="connsiteY60" fmla="*/ 266217 h 1828800"/>
              <a:gd name="connsiteX61" fmla="*/ 81022 w 1851949"/>
              <a:gd name="connsiteY61" fmla="*/ 289367 h 1828800"/>
              <a:gd name="connsiteX62" fmla="*/ 46298 w 1851949"/>
              <a:gd name="connsiteY62" fmla="*/ 312516 h 1828800"/>
              <a:gd name="connsiteX63" fmla="*/ 23149 w 1851949"/>
              <a:gd name="connsiteY63" fmla="*/ 335666 h 1828800"/>
              <a:gd name="connsiteX64" fmla="*/ 0 w 1851949"/>
              <a:gd name="connsiteY64" fmla="*/ 358815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851949" h="1828800">
                <a:moveTo>
                  <a:pt x="115747" y="1828800"/>
                </a:moveTo>
                <a:cubicBezTo>
                  <a:pt x="145496" y="1818884"/>
                  <a:pt x="164798" y="1811463"/>
                  <a:pt x="196769" y="1805650"/>
                </a:cubicBezTo>
                <a:cubicBezTo>
                  <a:pt x="223611" y="1800770"/>
                  <a:pt x="250950" y="1798956"/>
                  <a:pt x="277792" y="1794076"/>
                </a:cubicBezTo>
                <a:cubicBezTo>
                  <a:pt x="293443" y="1791230"/>
                  <a:pt x="308399" y="1785116"/>
                  <a:pt x="324091" y="1782501"/>
                </a:cubicBezTo>
                <a:cubicBezTo>
                  <a:pt x="354774" y="1777387"/>
                  <a:pt x="386115" y="1776658"/>
                  <a:pt x="416688" y="1770926"/>
                </a:cubicBezTo>
                <a:cubicBezTo>
                  <a:pt x="447959" y="1765063"/>
                  <a:pt x="477790" y="1752277"/>
                  <a:pt x="509286" y="1747777"/>
                </a:cubicBezTo>
                <a:lnTo>
                  <a:pt x="590309" y="1736202"/>
                </a:lnTo>
                <a:cubicBezTo>
                  <a:pt x="601884" y="1732344"/>
                  <a:pt x="613302" y="1727980"/>
                  <a:pt x="625033" y="1724628"/>
                </a:cubicBezTo>
                <a:cubicBezTo>
                  <a:pt x="640329" y="1720258"/>
                  <a:pt x="656436" y="1718639"/>
                  <a:pt x="671331" y="1713053"/>
                </a:cubicBezTo>
                <a:cubicBezTo>
                  <a:pt x="687487" y="1706995"/>
                  <a:pt x="701474" y="1695962"/>
                  <a:pt x="717630" y="1689904"/>
                </a:cubicBezTo>
                <a:cubicBezTo>
                  <a:pt x="732525" y="1684318"/>
                  <a:pt x="748692" y="1682900"/>
                  <a:pt x="763929" y="1678329"/>
                </a:cubicBezTo>
                <a:cubicBezTo>
                  <a:pt x="787301" y="1671317"/>
                  <a:pt x="810228" y="1662896"/>
                  <a:pt x="833377" y="1655180"/>
                </a:cubicBezTo>
                <a:cubicBezTo>
                  <a:pt x="844952" y="1651322"/>
                  <a:pt x="856773" y="1648136"/>
                  <a:pt x="868101" y="1643605"/>
                </a:cubicBezTo>
                <a:cubicBezTo>
                  <a:pt x="887392" y="1635888"/>
                  <a:pt x="907390" y="1629747"/>
                  <a:pt x="925974" y="1620455"/>
                </a:cubicBezTo>
                <a:cubicBezTo>
                  <a:pt x="938416" y="1614234"/>
                  <a:pt x="948256" y="1603527"/>
                  <a:pt x="960698" y="1597306"/>
                </a:cubicBezTo>
                <a:cubicBezTo>
                  <a:pt x="977307" y="1589001"/>
                  <a:pt x="1026881" y="1577867"/>
                  <a:pt x="1041721" y="1574157"/>
                </a:cubicBezTo>
                <a:cubicBezTo>
                  <a:pt x="1121321" y="1521090"/>
                  <a:pt x="1084775" y="1536656"/>
                  <a:pt x="1145893" y="1516283"/>
                </a:cubicBezTo>
                <a:cubicBezTo>
                  <a:pt x="1212394" y="1449783"/>
                  <a:pt x="1177885" y="1467037"/>
                  <a:pt x="1238491" y="1446835"/>
                </a:cubicBezTo>
                <a:cubicBezTo>
                  <a:pt x="1250066" y="1435260"/>
                  <a:pt x="1259595" y="1421191"/>
                  <a:pt x="1273215" y="1412111"/>
                </a:cubicBezTo>
                <a:cubicBezTo>
                  <a:pt x="1377620" y="1342507"/>
                  <a:pt x="1233386" y="1468451"/>
                  <a:pt x="1342663" y="1377387"/>
                </a:cubicBezTo>
                <a:cubicBezTo>
                  <a:pt x="1355238" y="1366908"/>
                  <a:pt x="1364959" y="1353316"/>
                  <a:pt x="1377387" y="1342663"/>
                </a:cubicBezTo>
                <a:cubicBezTo>
                  <a:pt x="1392034" y="1330108"/>
                  <a:pt x="1409039" y="1320494"/>
                  <a:pt x="1423686" y="1307939"/>
                </a:cubicBezTo>
                <a:cubicBezTo>
                  <a:pt x="1501667" y="1241099"/>
                  <a:pt x="1416389" y="1301229"/>
                  <a:pt x="1493134" y="1250066"/>
                </a:cubicBezTo>
                <a:cubicBezTo>
                  <a:pt x="1559474" y="1150555"/>
                  <a:pt x="1471141" y="1267660"/>
                  <a:pt x="1551007" y="1203767"/>
                </a:cubicBezTo>
                <a:cubicBezTo>
                  <a:pt x="1561870" y="1195077"/>
                  <a:pt x="1565467" y="1179906"/>
                  <a:pt x="1574157" y="1169043"/>
                </a:cubicBezTo>
                <a:cubicBezTo>
                  <a:pt x="1580974" y="1160522"/>
                  <a:pt x="1590489" y="1154415"/>
                  <a:pt x="1597306" y="1145893"/>
                </a:cubicBezTo>
                <a:cubicBezTo>
                  <a:pt x="1605996" y="1135030"/>
                  <a:pt x="1610618" y="1121006"/>
                  <a:pt x="1620455" y="1111169"/>
                </a:cubicBezTo>
                <a:cubicBezTo>
                  <a:pt x="1630292" y="1101332"/>
                  <a:pt x="1643604" y="1095736"/>
                  <a:pt x="1655179" y="1088020"/>
                </a:cubicBezTo>
                <a:cubicBezTo>
                  <a:pt x="1662896" y="1076445"/>
                  <a:pt x="1670243" y="1064616"/>
                  <a:pt x="1678329" y="1053296"/>
                </a:cubicBezTo>
                <a:cubicBezTo>
                  <a:pt x="1689542" y="1037598"/>
                  <a:pt x="1703482" y="1023746"/>
                  <a:pt x="1713053" y="1006997"/>
                </a:cubicBezTo>
                <a:cubicBezTo>
                  <a:pt x="1719106" y="996404"/>
                  <a:pt x="1717860" y="982425"/>
                  <a:pt x="1724628" y="972273"/>
                </a:cubicBezTo>
                <a:cubicBezTo>
                  <a:pt x="1733708" y="958653"/>
                  <a:pt x="1748873" y="950124"/>
                  <a:pt x="1759352" y="937549"/>
                </a:cubicBezTo>
                <a:cubicBezTo>
                  <a:pt x="1800814" y="887794"/>
                  <a:pt x="1767976" y="920301"/>
                  <a:pt x="1794076" y="868101"/>
                </a:cubicBezTo>
                <a:cubicBezTo>
                  <a:pt x="1849102" y="758048"/>
                  <a:pt x="1780652" y="943096"/>
                  <a:pt x="1840374" y="763929"/>
                </a:cubicBezTo>
                <a:lnTo>
                  <a:pt x="1851949" y="729205"/>
                </a:lnTo>
                <a:cubicBezTo>
                  <a:pt x="1848091" y="671332"/>
                  <a:pt x="1846779" y="613232"/>
                  <a:pt x="1840374" y="555585"/>
                </a:cubicBezTo>
                <a:cubicBezTo>
                  <a:pt x="1839027" y="543459"/>
                  <a:pt x="1832152" y="532592"/>
                  <a:pt x="1828800" y="520861"/>
                </a:cubicBezTo>
                <a:cubicBezTo>
                  <a:pt x="1824430" y="505565"/>
                  <a:pt x="1824339" y="488791"/>
                  <a:pt x="1817225" y="474562"/>
                </a:cubicBezTo>
                <a:cubicBezTo>
                  <a:pt x="1763384" y="366881"/>
                  <a:pt x="1791183" y="436223"/>
                  <a:pt x="1747777" y="381964"/>
                </a:cubicBezTo>
                <a:cubicBezTo>
                  <a:pt x="1721485" y="349098"/>
                  <a:pt x="1722494" y="333533"/>
                  <a:pt x="1689903" y="300942"/>
                </a:cubicBezTo>
                <a:cubicBezTo>
                  <a:pt x="1680066" y="291105"/>
                  <a:pt x="1665866" y="286698"/>
                  <a:pt x="1655179" y="277792"/>
                </a:cubicBezTo>
                <a:cubicBezTo>
                  <a:pt x="1546392" y="187135"/>
                  <a:pt x="1726519" y="313777"/>
                  <a:pt x="1551007" y="196769"/>
                </a:cubicBezTo>
                <a:lnTo>
                  <a:pt x="1516283" y="173620"/>
                </a:lnTo>
                <a:cubicBezTo>
                  <a:pt x="1508567" y="162045"/>
                  <a:pt x="1503997" y="147586"/>
                  <a:pt x="1493134" y="138896"/>
                </a:cubicBezTo>
                <a:cubicBezTo>
                  <a:pt x="1483607" y="131274"/>
                  <a:pt x="1469323" y="132777"/>
                  <a:pt x="1458410" y="127321"/>
                </a:cubicBezTo>
                <a:cubicBezTo>
                  <a:pt x="1368659" y="82445"/>
                  <a:pt x="1476242" y="121691"/>
                  <a:pt x="1388962" y="92597"/>
                </a:cubicBezTo>
                <a:cubicBezTo>
                  <a:pt x="1381245" y="84881"/>
                  <a:pt x="1375170" y="75063"/>
                  <a:pt x="1365812" y="69448"/>
                </a:cubicBezTo>
                <a:cubicBezTo>
                  <a:pt x="1339972" y="53944"/>
                  <a:pt x="1265430" y="49092"/>
                  <a:pt x="1250066" y="46299"/>
                </a:cubicBezTo>
                <a:cubicBezTo>
                  <a:pt x="1178348" y="33259"/>
                  <a:pt x="1227199" y="33754"/>
                  <a:pt x="1145893" y="23149"/>
                </a:cubicBezTo>
                <a:cubicBezTo>
                  <a:pt x="1076605" y="14111"/>
                  <a:pt x="937549" y="0"/>
                  <a:pt x="937549" y="0"/>
                </a:cubicBezTo>
                <a:cubicBezTo>
                  <a:pt x="852668" y="3858"/>
                  <a:pt x="767504" y="3643"/>
                  <a:pt x="682906" y="11574"/>
                </a:cubicBezTo>
                <a:cubicBezTo>
                  <a:pt x="643731" y="15247"/>
                  <a:pt x="605331" y="25181"/>
                  <a:pt x="567159" y="34724"/>
                </a:cubicBezTo>
                <a:cubicBezTo>
                  <a:pt x="509024" y="49258"/>
                  <a:pt x="535952" y="41269"/>
                  <a:pt x="486136" y="57873"/>
                </a:cubicBezTo>
                <a:cubicBezTo>
                  <a:pt x="478420" y="65590"/>
                  <a:pt x="472748" y="76143"/>
                  <a:pt x="462987" y="81023"/>
                </a:cubicBezTo>
                <a:cubicBezTo>
                  <a:pt x="441162" y="91936"/>
                  <a:pt x="416688" y="96456"/>
                  <a:pt x="393539" y="104172"/>
                </a:cubicBezTo>
                <a:cubicBezTo>
                  <a:pt x="381964" y="108030"/>
                  <a:pt x="368967" y="108979"/>
                  <a:pt x="358815" y="115747"/>
                </a:cubicBezTo>
                <a:cubicBezTo>
                  <a:pt x="323941" y="138996"/>
                  <a:pt x="318913" y="144422"/>
                  <a:pt x="277792" y="162045"/>
                </a:cubicBezTo>
                <a:cubicBezTo>
                  <a:pt x="266578" y="166851"/>
                  <a:pt x="253733" y="167695"/>
                  <a:pt x="243068" y="173620"/>
                </a:cubicBezTo>
                <a:cubicBezTo>
                  <a:pt x="218747" y="187132"/>
                  <a:pt x="196769" y="204486"/>
                  <a:pt x="173620" y="219919"/>
                </a:cubicBezTo>
                <a:lnTo>
                  <a:pt x="138896" y="243068"/>
                </a:lnTo>
                <a:cubicBezTo>
                  <a:pt x="127321" y="250784"/>
                  <a:pt x="114009" y="256380"/>
                  <a:pt x="104172" y="266217"/>
                </a:cubicBezTo>
                <a:cubicBezTo>
                  <a:pt x="96455" y="273934"/>
                  <a:pt x="89544" y="282550"/>
                  <a:pt x="81022" y="289367"/>
                </a:cubicBezTo>
                <a:cubicBezTo>
                  <a:pt x="70159" y="298057"/>
                  <a:pt x="57161" y="303826"/>
                  <a:pt x="46298" y="312516"/>
                </a:cubicBezTo>
                <a:cubicBezTo>
                  <a:pt x="37777" y="319333"/>
                  <a:pt x="30865" y="327949"/>
                  <a:pt x="23149" y="335666"/>
                </a:cubicBezTo>
                <a:lnTo>
                  <a:pt x="0" y="358815"/>
                </a:lnTo>
              </a:path>
            </a:pathLst>
          </a:cu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Freeform 60"/>
          <p:cNvSpPr/>
          <p:nvPr/>
        </p:nvSpPr>
        <p:spPr>
          <a:xfrm>
            <a:off x="4247910" y="2707256"/>
            <a:ext cx="439838" cy="1274435"/>
          </a:xfrm>
          <a:custGeom>
            <a:avLst/>
            <a:gdLst>
              <a:gd name="connsiteX0" fmla="*/ 208344 w 439838"/>
              <a:gd name="connsiteY0" fmla="*/ 1274435 h 1274435"/>
              <a:gd name="connsiteX1" fmla="*/ 173620 w 439838"/>
              <a:gd name="connsiteY1" fmla="*/ 1089240 h 1274435"/>
              <a:gd name="connsiteX2" fmla="*/ 162045 w 439838"/>
              <a:gd name="connsiteY2" fmla="*/ 1054516 h 1274435"/>
              <a:gd name="connsiteX3" fmla="*/ 150471 w 439838"/>
              <a:gd name="connsiteY3" fmla="*/ 1019792 h 1274435"/>
              <a:gd name="connsiteX4" fmla="*/ 104172 w 439838"/>
              <a:gd name="connsiteY4" fmla="*/ 938769 h 1274435"/>
              <a:gd name="connsiteX5" fmla="*/ 81023 w 439838"/>
              <a:gd name="connsiteY5" fmla="*/ 869321 h 1274435"/>
              <a:gd name="connsiteX6" fmla="*/ 69448 w 439838"/>
              <a:gd name="connsiteY6" fmla="*/ 834597 h 1274435"/>
              <a:gd name="connsiteX7" fmla="*/ 46298 w 439838"/>
              <a:gd name="connsiteY7" fmla="*/ 799873 h 1274435"/>
              <a:gd name="connsiteX8" fmla="*/ 34724 w 439838"/>
              <a:gd name="connsiteY8" fmla="*/ 765149 h 1274435"/>
              <a:gd name="connsiteX9" fmla="*/ 11574 w 439838"/>
              <a:gd name="connsiteY9" fmla="*/ 730425 h 1274435"/>
              <a:gd name="connsiteX10" fmla="*/ 0 w 439838"/>
              <a:gd name="connsiteY10" fmla="*/ 603103 h 1274435"/>
              <a:gd name="connsiteX11" fmla="*/ 11574 w 439838"/>
              <a:gd name="connsiteY11" fmla="*/ 360035 h 1274435"/>
              <a:gd name="connsiteX12" fmla="*/ 23149 w 439838"/>
              <a:gd name="connsiteY12" fmla="*/ 325311 h 1274435"/>
              <a:gd name="connsiteX13" fmla="*/ 81023 w 439838"/>
              <a:gd name="connsiteY13" fmla="*/ 209564 h 1274435"/>
              <a:gd name="connsiteX14" fmla="*/ 150471 w 439838"/>
              <a:gd name="connsiteY14" fmla="*/ 140116 h 1274435"/>
              <a:gd name="connsiteX15" fmla="*/ 208344 w 439838"/>
              <a:gd name="connsiteY15" fmla="*/ 82243 h 1274435"/>
              <a:gd name="connsiteX16" fmla="*/ 289367 w 439838"/>
              <a:gd name="connsiteY16" fmla="*/ 59093 h 1274435"/>
              <a:gd name="connsiteX17" fmla="*/ 393539 w 439838"/>
              <a:gd name="connsiteY17" fmla="*/ 12794 h 1274435"/>
              <a:gd name="connsiteX18" fmla="*/ 439838 w 439838"/>
              <a:gd name="connsiteY18" fmla="*/ 1220 h 127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39838" h="1274435">
                <a:moveTo>
                  <a:pt x="208344" y="1274435"/>
                </a:moveTo>
                <a:cubicBezTo>
                  <a:pt x="194341" y="1134411"/>
                  <a:pt x="209030" y="1195471"/>
                  <a:pt x="173620" y="1089240"/>
                </a:cubicBezTo>
                <a:lnTo>
                  <a:pt x="162045" y="1054516"/>
                </a:lnTo>
                <a:cubicBezTo>
                  <a:pt x="158187" y="1042941"/>
                  <a:pt x="157239" y="1029944"/>
                  <a:pt x="150471" y="1019792"/>
                </a:cubicBezTo>
                <a:cubicBezTo>
                  <a:pt x="129588" y="988469"/>
                  <a:pt x="118858" y="975485"/>
                  <a:pt x="104172" y="938769"/>
                </a:cubicBezTo>
                <a:cubicBezTo>
                  <a:pt x="95110" y="916113"/>
                  <a:pt x="88739" y="892470"/>
                  <a:pt x="81023" y="869321"/>
                </a:cubicBezTo>
                <a:cubicBezTo>
                  <a:pt x="77165" y="857746"/>
                  <a:pt x="76216" y="844749"/>
                  <a:pt x="69448" y="834597"/>
                </a:cubicBezTo>
                <a:lnTo>
                  <a:pt x="46298" y="799873"/>
                </a:lnTo>
                <a:cubicBezTo>
                  <a:pt x="42440" y="788298"/>
                  <a:pt x="40180" y="776062"/>
                  <a:pt x="34724" y="765149"/>
                </a:cubicBezTo>
                <a:cubicBezTo>
                  <a:pt x="28503" y="752706"/>
                  <a:pt x="14489" y="744027"/>
                  <a:pt x="11574" y="730425"/>
                </a:cubicBezTo>
                <a:cubicBezTo>
                  <a:pt x="2645" y="688755"/>
                  <a:pt x="3858" y="645544"/>
                  <a:pt x="0" y="603103"/>
                </a:cubicBezTo>
                <a:cubicBezTo>
                  <a:pt x="3858" y="522080"/>
                  <a:pt x="4838" y="440869"/>
                  <a:pt x="11574" y="360035"/>
                </a:cubicBezTo>
                <a:cubicBezTo>
                  <a:pt x="12587" y="347876"/>
                  <a:pt x="19797" y="337042"/>
                  <a:pt x="23149" y="325311"/>
                </a:cubicBezTo>
                <a:cubicBezTo>
                  <a:pt x="38833" y="270418"/>
                  <a:pt x="30515" y="260072"/>
                  <a:pt x="81023" y="209564"/>
                </a:cubicBezTo>
                <a:cubicBezTo>
                  <a:pt x="104172" y="186415"/>
                  <a:pt x="132311" y="167356"/>
                  <a:pt x="150471" y="140116"/>
                </a:cubicBezTo>
                <a:cubicBezTo>
                  <a:pt x="173620" y="105391"/>
                  <a:pt x="169761" y="101534"/>
                  <a:pt x="208344" y="82243"/>
                </a:cubicBezTo>
                <a:cubicBezTo>
                  <a:pt x="224950" y="73940"/>
                  <a:pt x="274531" y="62802"/>
                  <a:pt x="289367" y="59093"/>
                </a:cubicBezTo>
                <a:cubicBezTo>
                  <a:pt x="344393" y="22409"/>
                  <a:pt x="310896" y="40342"/>
                  <a:pt x="393539" y="12794"/>
                </a:cubicBezTo>
                <a:cubicBezTo>
                  <a:pt x="431921" y="0"/>
                  <a:pt x="416063" y="1220"/>
                  <a:pt x="439838" y="1220"/>
                </a:cubicBezTo>
              </a:path>
            </a:pathLst>
          </a:cu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 rot="21089297">
            <a:off x="3233120" y="2808886"/>
            <a:ext cx="11455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b="1" dirty="0">
                <a:solidFill>
                  <a:srgbClr val="FF0000"/>
                </a:solidFill>
                <a:latin typeface="+mj-lt"/>
              </a:rPr>
              <a:t>Direct F\B</a:t>
            </a:r>
          </a:p>
          <a:p>
            <a:pPr algn="ctr"/>
            <a:r>
              <a:rPr lang="en-GB" sz="1800" b="1" dirty="0">
                <a:solidFill>
                  <a:srgbClr val="FF0000"/>
                </a:solidFill>
                <a:latin typeface="+mj-lt"/>
              </a:rPr>
              <a:t>(-)</a:t>
            </a:r>
            <a:endParaRPr lang="en-GB" sz="18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73317" y="1378354"/>
            <a:ext cx="7715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 descr="C:\Users\EMBRACE\AppData\Local\Microsoft\Windows\Temporary Internet Files\Content.IE5\YUMBN0E0\opened-eye-cartoon-5707-large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38448" y="1419045"/>
            <a:ext cx="360363" cy="241300"/>
          </a:xfrm>
          <a:prstGeom prst="rect">
            <a:avLst/>
          </a:prstGeom>
          <a:noFill/>
        </p:spPr>
      </p:pic>
      <p:pic>
        <p:nvPicPr>
          <p:cNvPr id="69" name="Picture 6" descr="C:\Users\EMBRACE\AppData\Local\Microsoft\Windows\Temporary Internet Files\Content.IE5\YUMBN0E0\opened-eye-cartoon-5707-large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90849" y="5263769"/>
            <a:ext cx="360363" cy="241300"/>
          </a:xfrm>
          <a:prstGeom prst="rect">
            <a:avLst/>
          </a:prstGeom>
          <a:noFill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17591" y="5148987"/>
            <a:ext cx="352425" cy="333375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70" name="TextBox 69"/>
          <p:cNvSpPr txBox="1"/>
          <p:nvPr/>
        </p:nvSpPr>
        <p:spPr>
          <a:xfrm>
            <a:off x="4846863" y="2743200"/>
            <a:ext cx="1281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b="1" dirty="0">
                <a:solidFill>
                  <a:srgbClr val="0000FF"/>
                </a:solidFill>
                <a:latin typeface="+mj-lt"/>
              </a:rPr>
              <a:t>Probability </a:t>
            </a:r>
          </a:p>
          <a:p>
            <a:pPr algn="ctr"/>
            <a:r>
              <a:rPr lang="en-GB" sz="1800" b="1" dirty="0">
                <a:solidFill>
                  <a:srgbClr val="0000FF"/>
                </a:solidFill>
                <a:latin typeface="+mj-lt"/>
              </a:rPr>
              <a:t>of </a:t>
            </a:r>
          </a:p>
          <a:p>
            <a:pPr algn="ctr"/>
            <a:r>
              <a:rPr lang="en-GB" sz="1800" b="1" dirty="0">
                <a:solidFill>
                  <a:srgbClr val="0000FF"/>
                </a:solidFill>
                <a:latin typeface="+mj-lt"/>
              </a:rPr>
              <a:t>Release </a:t>
            </a:r>
          </a:p>
          <a:p>
            <a:pPr algn="ctr"/>
            <a:r>
              <a:rPr lang="en-GB" sz="1800" b="1" dirty="0">
                <a:solidFill>
                  <a:srgbClr val="0000FF"/>
                </a:solidFill>
                <a:latin typeface="+mj-lt"/>
              </a:rPr>
              <a:t>(PR)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AA06F-69A1-41AE-9CFC-F07922683B42}"/>
              </a:ext>
            </a:extLst>
          </p:cNvPr>
          <p:cNvSpPr txBox="1"/>
          <p:nvPr/>
        </p:nvSpPr>
        <p:spPr>
          <a:xfrm>
            <a:off x="5793175" y="1243934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7AB52C-F4AD-4CBF-8C81-8829D7593285}"/>
              </a:ext>
            </a:extLst>
          </p:cNvPr>
          <p:cNvSpPr txBox="1"/>
          <p:nvPr/>
        </p:nvSpPr>
        <p:spPr>
          <a:xfrm>
            <a:off x="6115018" y="4290224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20A8F2-A4DE-494A-B3CA-2ED95649C7C4}"/>
              </a:ext>
            </a:extLst>
          </p:cNvPr>
          <p:cNvSpPr txBox="1"/>
          <p:nvPr/>
        </p:nvSpPr>
        <p:spPr>
          <a:xfrm>
            <a:off x="7564103" y="4058179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474309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7" grpId="0"/>
      <p:bldP spid="18" grpId="0"/>
      <p:bldP spid="19" grpId="0"/>
      <p:bldP spid="20" grpId="0"/>
      <p:bldP spid="21" grpId="0" animBg="1"/>
      <p:bldP spid="26" grpId="0"/>
      <p:bldP spid="27" grpId="0"/>
      <p:bldP spid="31" grpId="0" animBg="1"/>
      <p:bldP spid="37" grpId="0"/>
      <p:bldP spid="38" grpId="0"/>
      <p:bldP spid="39" grpId="0"/>
      <p:bldP spid="40" grpId="0"/>
      <p:bldP spid="49" grpId="0"/>
      <p:bldP spid="50" grpId="0"/>
      <p:bldP spid="51" grpId="0"/>
      <p:bldP spid="52" grpId="0" animBg="1"/>
      <p:bldP spid="57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1" grpId="0" animBg="1"/>
      <p:bldP spid="72" grpId="0" animBg="1"/>
      <p:bldP spid="73" grpId="0" animBg="1"/>
      <p:bldP spid="56" grpId="0" animBg="1"/>
      <p:bldP spid="59" grpId="0"/>
      <p:bldP spid="60" grpId="0" animBg="1"/>
      <p:bldP spid="61" grpId="0" animBg="1"/>
      <p:bldP spid="62" grpId="0"/>
      <p:bldP spid="70" grpId="0"/>
      <p:bldP spid="55" grpId="0"/>
      <p:bldP spid="58" grpId="0"/>
      <p:bldP spid="6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C67DFF-11BC-496A-89BC-8AB7BD4100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17080" y="6437466"/>
            <a:ext cx="564688" cy="339417"/>
          </a:xfrm>
          <a:prstGeom prst="rect">
            <a:avLst/>
          </a:prstGeom>
        </p:spPr>
        <p:txBody>
          <a:bodyPr/>
          <a:lstStyle/>
          <a:p>
            <a:fld id="{46028D97-9025-4FCE-AC8B-537CBFE48B74}" type="slidenum">
              <a:rPr lang="en-GB" altLang="en-US" sz="1200" smtClean="0"/>
              <a:pPr/>
              <a:t>38</a:t>
            </a:fld>
            <a:endParaRPr lang="en-GB" alt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594EE-2978-4985-A11D-AA2CCE632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708" y="810318"/>
            <a:ext cx="5371060" cy="515675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473B915-EDCE-42F6-B6C9-6AE2B05C93CC}"/>
              </a:ext>
            </a:extLst>
          </p:cNvPr>
          <p:cNvSpPr txBox="1">
            <a:spLocks/>
          </p:cNvSpPr>
          <p:nvPr/>
        </p:nvSpPr>
        <p:spPr>
          <a:xfrm>
            <a:off x="924034" y="398612"/>
            <a:ext cx="6775195" cy="7540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2400" b="1" dirty="0"/>
              <a:t>Probability of Release</a:t>
            </a:r>
            <a:endParaRPr lang="he-IL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EC3D80-2A48-470F-821B-7A2010041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441" y="6372652"/>
            <a:ext cx="73519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50" dirty="0"/>
              <a:t>J. Wade, L. McDaid, J. Harkin, </a:t>
            </a:r>
            <a:r>
              <a:rPr lang="en-GB" sz="1050" i="1" dirty="0"/>
              <a:t>et. al</a:t>
            </a:r>
            <a:r>
              <a:rPr lang="en-GB" sz="1050" dirty="0"/>
              <a:t>, “</a:t>
            </a:r>
            <a:r>
              <a:rPr lang="en-GB" sz="1050" b="1" i="1" dirty="0"/>
              <a:t>Self-Repair in a </a:t>
            </a:r>
            <a:r>
              <a:rPr lang="en-GB" sz="1050" b="1" i="1" dirty="0" err="1"/>
              <a:t>Bidirectionally</a:t>
            </a:r>
            <a:r>
              <a:rPr lang="en-GB" sz="1050" b="1" i="1" dirty="0"/>
              <a:t> Coupled Astrocyte-Neuron (AN) System based on Retrograde Signalling</a:t>
            </a:r>
            <a:r>
              <a:rPr lang="en-GB" sz="1050" dirty="0"/>
              <a:t>,” Frontiers in Computational Neuroscience, 6(76), pp. 1–12, 2012.</a:t>
            </a:r>
            <a:endParaRPr lang="en-GB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2663A1F-D9E9-4447-B7CF-84194BE6FD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96" y="1949025"/>
                <a:ext cx="4365951" cy="3627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457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lvl="1" algn="just">
                  <a:spcBef>
                    <a:spcPts val="575"/>
                  </a:spcBef>
                  <a:buSzPct val="85000"/>
                  <a:buNone/>
                </a:pPr>
                <a:r>
                  <a:rPr lang="en-GB" sz="1600" i="1" dirty="0">
                    <a:latin typeface="+mj-lt"/>
                  </a:rPr>
                  <a:t>Synapse model:</a:t>
                </a:r>
              </a:p>
              <a:p>
                <a:pPr marL="0" lvl="1" algn="just">
                  <a:spcBef>
                    <a:spcPts val="575"/>
                  </a:spcBef>
                  <a:buSzPct val="8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𝒔𝒚𝒏</m:t>
                          </m:r>
                        </m:sub>
                        <m:sup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  <m:d>
                        <m:dPr>
                          <m:ctrlPr>
                            <a:rPr lang="en-GB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𝑖𝑛𝑗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𝑟𝑎𝑛𝑑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𝑃𝑅</m:t>
                              </m:r>
                            </m:e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𝑟𝑎𝑛𝑑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1600" dirty="0">
                  <a:latin typeface="+mj-lt"/>
                </a:endParaRPr>
              </a:p>
              <a:p>
                <a:pPr marL="0" lvl="1" algn="just">
                  <a:spcBef>
                    <a:spcPts val="575"/>
                  </a:spcBef>
                  <a:buSzPct val="85000"/>
                  <a:buNone/>
                </a:pPr>
                <a:r>
                  <a:rPr lang="en-GB" sz="1600" i="1" dirty="0">
                    <a:latin typeface="+mj-lt"/>
                  </a:rPr>
                  <a:t>rand</a:t>
                </a:r>
                <a:r>
                  <a:rPr lang="en-GB" sz="1600" dirty="0">
                    <a:latin typeface="+mj-lt"/>
                  </a:rPr>
                  <a:t> is between 0 and 1.</a:t>
                </a:r>
              </a:p>
              <a:p>
                <a:pPr marL="0" lvl="1" algn="just">
                  <a:spcBef>
                    <a:spcPts val="575"/>
                  </a:spcBef>
                  <a:buSzPct val="85000"/>
                  <a:buNone/>
                </a:pPr>
                <a:r>
                  <a:rPr lang="en-GB" sz="1600" i="1" dirty="0" err="1">
                    <a:latin typeface="+mj-lt"/>
                    <a:cs typeface="Times New Roman" panose="02020603050405020304" pitchFamily="18" charset="0"/>
                  </a:rPr>
                  <a:t>I</a:t>
                </a:r>
                <a:r>
                  <a:rPr lang="en-GB" sz="1600" i="1" baseline="-25000" dirty="0" err="1">
                    <a:latin typeface="+mj-lt"/>
                    <a:cs typeface="Times New Roman" panose="02020603050405020304" pitchFamily="18" charset="0"/>
                  </a:rPr>
                  <a:t>inj</a:t>
                </a:r>
                <a:r>
                  <a:rPr lang="en-GB" sz="1600" dirty="0">
                    <a:latin typeface="+mj-lt"/>
                  </a:rPr>
                  <a:t> is a fixed current injected to the neuron.</a:t>
                </a:r>
              </a:p>
              <a:p>
                <a:pPr marL="0" lvl="1" algn="just">
                  <a:spcBef>
                    <a:spcPts val="575"/>
                  </a:spcBef>
                  <a:buSzPct val="85000"/>
                  <a:buNone/>
                </a:pPr>
                <a:endParaRPr lang="en-GB" sz="1600" dirty="0">
                  <a:latin typeface="+mj-lt"/>
                </a:endParaRPr>
              </a:p>
              <a:p>
                <a:pPr marL="0" lvl="1" algn="just">
                  <a:spcBef>
                    <a:spcPts val="575"/>
                  </a:spcBef>
                  <a:buSzPct val="85000"/>
                  <a:buNone/>
                </a:pPr>
                <a:r>
                  <a:rPr lang="en-GB" sz="1600" i="1" dirty="0"/>
                  <a:t>Probability of Release (PR)</a:t>
                </a:r>
              </a:p>
              <a:p>
                <a:pPr marL="0" lvl="1" algn="just">
                  <a:spcBef>
                    <a:spcPts val="575"/>
                  </a:spcBef>
                  <a:buSzPct val="85000"/>
                  <a:buNone/>
                </a:pPr>
                <a:endParaRPr lang="en-GB" sz="1600" i="1" dirty="0"/>
              </a:p>
              <a:p>
                <a:pPr marL="0" lvl="1" algn="just">
                  <a:spcBef>
                    <a:spcPts val="575"/>
                  </a:spcBef>
                  <a:buSzPct val="8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1" i="1">
                          <a:latin typeface="Cambria Math" panose="02040503050406030204" pitchFamily="18" charset="0"/>
                        </a:rPr>
                        <m:t>𝑷𝑹</m:t>
                      </m:r>
                      <m:d>
                        <m:dPr>
                          <m:ctrlPr>
                            <a:rPr lang="en-GB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𝑃𝑅</m:t>
                              </m:r>
                              <m:d>
                                <m:d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en-GB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𝐷𝑆𝐸</m:t>
                          </m:r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𝑃𝑅</m:t>
                              </m:r>
                              <m:d>
                                <m:d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en-GB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𝑒𝑆𝑃</m:t>
                          </m:r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1600" dirty="0">
                  <a:latin typeface="+mj-lt"/>
                </a:endParaRPr>
              </a:p>
              <a:p>
                <a:pPr marL="0" lvl="1" algn="just">
                  <a:spcBef>
                    <a:spcPts val="575"/>
                  </a:spcBef>
                  <a:buSzPct val="85000"/>
                  <a:buNone/>
                </a:pPr>
                <a:r>
                  <a:rPr lang="en-GB" sz="1600" dirty="0">
                    <a:latin typeface="+mj-lt"/>
                  </a:rPr>
                  <a:t>DSE (-): decreasing the PR.</a:t>
                </a:r>
              </a:p>
              <a:p>
                <a:pPr marL="0" lvl="1" algn="just">
                  <a:spcBef>
                    <a:spcPts val="575"/>
                  </a:spcBef>
                  <a:buSzPct val="85000"/>
                  <a:buNone/>
                </a:pPr>
                <a:r>
                  <a:rPr lang="en-GB" sz="1600" dirty="0" err="1">
                    <a:latin typeface="+mj-lt"/>
                  </a:rPr>
                  <a:t>eSP</a:t>
                </a:r>
                <a:r>
                  <a:rPr lang="en-GB" sz="1600" dirty="0">
                    <a:latin typeface="+mj-lt"/>
                  </a:rPr>
                  <a:t> (+): increasing the PR.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2663A1F-D9E9-4447-B7CF-84194BE6F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396" y="1949025"/>
                <a:ext cx="4365951" cy="3627275"/>
              </a:xfrm>
              <a:prstGeom prst="rect">
                <a:avLst/>
              </a:prstGeom>
              <a:blipFill>
                <a:blip r:embed="rId4"/>
                <a:stretch>
                  <a:fillRect l="-838" t="-504" b="-11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73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0456" y="6491706"/>
            <a:ext cx="989286" cy="3151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2" name="Group 55"/>
          <p:cNvGrpSpPr/>
          <p:nvPr/>
        </p:nvGrpSpPr>
        <p:grpSpPr>
          <a:xfrm>
            <a:off x="692396" y="828675"/>
            <a:ext cx="5864520" cy="549501"/>
            <a:chOff x="692396" y="828675"/>
            <a:chExt cx="5864520" cy="549501"/>
          </a:xfrm>
        </p:grpSpPr>
        <p:pic>
          <p:nvPicPr>
            <p:cNvPr id="1028" name="Picture 4" descr="http://www.apstherapy.co.nz/wpimages/wpaa82892e_05_06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7" t="16172" r="52273" b="12242"/>
            <a:stretch/>
          </p:blipFill>
          <p:spPr bwMode="auto">
            <a:xfrm>
              <a:off x="5761326" y="1014478"/>
              <a:ext cx="795590" cy="363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692396" y="828675"/>
              <a:ext cx="235499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457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lvl="1" algn="just">
                <a:spcBef>
                  <a:spcPts val="575"/>
                </a:spcBef>
                <a:buSzPct val="85000"/>
                <a:buNone/>
              </a:pPr>
              <a:r>
                <a:rPr lang="en-GB" sz="1200" dirty="0"/>
                <a:t>Action potential - presynaptic axon</a:t>
              </a:r>
              <a:endParaRPr lang="en-GB" altLang="en-US" sz="1200" dirty="0"/>
            </a:p>
          </p:txBody>
        </p:sp>
      </p:grp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2388" y="1267920"/>
            <a:ext cx="36118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Neuro-transmitter (</a:t>
            </a:r>
            <a:r>
              <a:rPr lang="en-GB" sz="1200" dirty="0">
                <a:solidFill>
                  <a:srgbClr val="0000FF"/>
                </a:solidFill>
              </a:rPr>
              <a:t>Glutamate</a:t>
            </a:r>
            <a:r>
              <a:rPr lang="en-GB" sz="1200" dirty="0"/>
              <a:t>) is released across the cleft and binds to the receptors of the postsynaptic terminal.</a:t>
            </a:r>
            <a:endParaRPr lang="en-GB" altLang="en-US" sz="1200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3961" y="2127359"/>
            <a:ext cx="361186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After depolarization of postsynaptic neuron, a type of endocannabinoid (</a:t>
            </a:r>
            <a:r>
              <a:rPr lang="en-GB" sz="1200" dirty="0">
                <a:solidFill>
                  <a:srgbClr val="0000FF"/>
                </a:solidFill>
              </a:rPr>
              <a:t>2-AG</a:t>
            </a:r>
            <a:r>
              <a:rPr lang="en-GB" sz="1200" dirty="0"/>
              <a:t>) is synthesized and released from dendrite. </a:t>
            </a:r>
            <a:r>
              <a:rPr lang="en-GB" sz="1200" dirty="0">
                <a:solidFill>
                  <a:srgbClr val="0000FF"/>
                </a:solidFill>
              </a:rPr>
              <a:t>2-AG</a:t>
            </a:r>
            <a:r>
              <a:rPr lang="en-GB" sz="1200" dirty="0"/>
              <a:t> feeds back to the </a:t>
            </a:r>
            <a:r>
              <a:rPr lang="en-GB" sz="1200" i="1" dirty="0"/>
              <a:t>pre-synaptic terminal</a:t>
            </a:r>
            <a:r>
              <a:rPr lang="en-GB" sz="1200" dirty="0"/>
              <a:t> in </a:t>
            </a:r>
            <a:r>
              <a:rPr lang="en-GB" sz="1200" b="1" u="sng" dirty="0"/>
              <a:t>two ways</a:t>
            </a:r>
            <a:r>
              <a:rPr lang="en-GB" sz="1200" dirty="0"/>
              <a:t>:</a:t>
            </a:r>
            <a:endParaRPr lang="en-GB" altLang="en-US" sz="12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0" y="3105114"/>
            <a:ext cx="1817649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b="1" u="sng" dirty="0"/>
              <a:t>Directly</a:t>
            </a:r>
          </a:p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2-AG binds directly to the type 1 Cannabinoid Receptors (CB1Rs) of the presynaptic terminal.</a:t>
            </a:r>
            <a:endParaRPr lang="en-GB" altLang="en-US" sz="1200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943874" y="3099806"/>
            <a:ext cx="1817649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b="1" u="sng" dirty="0"/>
              <a:t>Indirectly</a:t>
            </a:r>
          </a:p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2-AG binds to CB1Rs of the astrocyte cell.</a:t>
            </a:r>
            <a:endParaRPr lang="en-GB" altLang="en-US" sz="1200" dirty="0"/>
          </a:p>
        </p:txBody>
      </p:sp>
      <p:sp>
        <p:nvSpPr>
          <p:cNvPr id="57" name="Down Arrow 56"/>
          <p:cNvSpPr/>
          <p:nvPr/>
        </p:nvSpPr>
        <p:spPr>
          <a:xfrm>
            <a:off x="1628078" y="1070233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Down Arrow 62"/>
          <p:cNvSpPr/>
          <p:nvPr/>
        </p:nvSpPr>
        <p:spPr>
          <a:xfrm>
            <a:off x="1614709" y="1916767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Down Arrow 63"/>
          <p:cNvSpPr/>
          <p:nvPr/>
        </p:nvSpPr>
        <p:spPr>
          <a:xfrm>
            <a:off x="746604" y="2875258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Down Arrow 64"/>
          <p:cNvSpPr/>
          <p:nvPr/>
        </p:nvSpPr>
        <p:spPr>
          <a:xfrm>
            <a:off x="2698929" y="2876248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6104927" y="770716"/>
            <a:ext cx="2944525" cy="878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800" dirty="0">
                <a:solidFill>
                  <a:schemeClr val="tx1"/>
                </a:solidFill>
              </a:rPr>
              <a:t>(Calcium signal broadcast) IP</a:t>
            </a:r>
            <a:r>
              <a:rPr lang="en-IE" sz="1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819650" y="1591086"/>
            <a:ext cx="1094076" cy="128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Rectangle 3"/>
          <p:cNvSpPr/>
          <p:nvPr/>
        </p:nvSpPr>
        <p:spPr>
          <a:xfrm>
            <a:off x="63961" y="828675"/>
            <a:ext cx="3779331" cy="5457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10" y="967174"/>
            <a:ext cx="4975289" cy="2726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3943350" y="2170210"/>
            <a:ext cx="454127" cy="705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324100" y="2043488"/>
            <a:ext cx="2073378" cy="831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143000" y="1914251"/>
            <a:ext cx="3254477" cy="104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C:\Users\Balmain\AppData\Local\Microsoft\Windows\Temporary Internet Files\Content.IE5\F2F24DFB\RadioTower-400x46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62" y="914757"/>
            <a:ext cx="734758" cy="8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1234441" y="6372652"/>
            <a:ext cx="73519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50" dirty="0"/>
              <a:t>J. Wade, L. McDaid, J. Harkin, </a:t>
            </a:r>
            <a:r>
              <a:rPr lang="en-GB" sz="1050" i="1" dirty="0"/>
              <a:t>et. al</a:t>
            </a:r>
            <a:r>
              <a:rPr lang="en-GB" sz="1050" dirty="0"/>
              <a:t>, “</a:t>
            </a:r>
            <a:r>
              <a:rPr lang="en-GB" sz="1050" b="1" i="1" dirty="0"/>
              <a:t>Self-Repair in a </a:t>
            </a:r>
            <a:r>
              <a:rPr lang="en-GB" sz="1050" b="1" i="1" dirty="0" err="1"/>
              <a:t>Bidirectionally</a:t>
            </a:r>
            <a:r>
              <a:rPr lang="en-GB" sz="1050" b="1" i="1" dirty="0"/>
              <a:t> Coupled Astrocyte-Neuron (AN) System based on Retrograde Signalling</a:t>
            </a:r>
            <a:r>
              <a:rPr lang="en-GB" sz="1050" dirty="0"/>
              <a:t>,” Frontiers in Computational Neuroscience, 6(76), pp. 1–12, 2012.</a:t>
            </a:r>
            <a:endParaRPr lang="en-GB" altLang="en-US" sz="105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52388" y="161925"/>
            <a:ext cx="9024937" cy="666750"/>
          </a:xfrm>
        </p:spPr>
        <p:txBody>
          <a:bodyPr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The Bigger Picture - “</a:t>
            </a:r>
            <a:r>
              <a:rPr lang="en-GB" altLang="en-US" b="1" i="1" dirty="0">
                <a:latin typeface="+mj-lt"/>
                <a:cs typeface="+mj-cs"/>
              </a:rPr>
              <a:t>Astro-Neuron Network</a:t>
            </a:r>
            <a:r>
              <a:rPr lang="en-GB" altLang="en-US" b="1" dirty="0">
                <a:latin typeface="+mj-lt"/>
                <a:cs typeface="+mj-cs"/>
              </a:rPr>
              <a:t>”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84305" y="1162327"/>
            <a:ext cx="2586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400" b="1" dirty="0">
                <a:solidFill>
                  <a:srgbClr val="FF0000"/>
                </a:solidFill>
                <a:latin typeface="+mj-lt"/>
              </a:rPr>
              <a:t>Many synapses to one Astrocyte</a:t>
            </a:r>
            <a:endParaRPr lang="en-GB" sz="1400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189469">
            <a:off x="1461156" y="3728414"/>
            <a:ext cx="1952625" cy="20193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60070" y="3280410"/>
            <a:ext cx="891540" cy="1108710"/>
          </a:xfrm>
          <a:custGeom>
            <a:avLst/>
            <a:gdLst>
              <a:gd name="connsiteX0" fmla="*/ 365760 w 891540"/>
              <a:gd name="connsiteY0" fmla="*/ 0 h 1108710"/>
              <a:gd name="connsiteX1" fmla="*/ 297180 w 891540"/>
              <a:gd name="connsiteY1" fmla="*/ 45720 h 1108710"/>
              <a:gd name="connsiteX2" fmla="*/ 240030 w 891540"/>
              <a:gd name="connsiteY2" fmla="*/ 102870 h 1108710"/>
              <a:gd name="connsiteX3" fmla="*/ 171450 w 891540"/>
              <a:gd name="connsiteY3" fmla="*/ 137160 h 1108710"/>
              <a:gd name="connsiteX4" fmla="*/ 114300 w 891540"/>
              <a:gd name="connsiteY4" fmla="*/ 205740 h 1108710"/>
              <a:gd name="connsiteX5" fmla="*/ 80010 w 891540"/>
              <a:gd name="connsiteY5" fmla="*/ 240030 h 1108710"/>
              <a:gd name="connsiteX6" fmla="*/ 57150 w 891540"/>
              <a:gd name="connsiteY6" fmla="*/ 320040 h 1108710"/>
              <a:gd name="connsiteX7" fmla="*/ 22860 w 891540"/>
              <a:gd name="connsiteY7" fmla="*/ 365760 h 1108710"/>
              <a:gd name="connsiteX8" fmla="*/ 11430 w 891540"/>
              <a:gd name="connsiteY8" fmla="*/ 434340 h 1108710"/>
              <a:gd name="connsiteX9" fmla="*/ 0 w 891540"/>
              <a:gd name="connsiteY9" fmla="*/ 468630 h 1108710"/>
              <a:gd name="connsiteX10" fmla="*/ 11430 w 891540"/>
              <a:gd name="connsiteY10" fmla="*/ 628650 h 1108710"/>
              <a:gd name="connsiteX11" fmla="*/ 34290 w 891540"/>
              <a:gd name="connsiteY11" fmla="*/ 662940 h 1108710"/>
              <a:gd name="connsiteX12" fmla="*/ 68580 w 891540"/>
              <a:gd name="connsiteY12" fmla="*/ 708660 h 1108710"/>
              <a:gd name="connsiteX13" fmla="*/ 91440 w 891540"/>
              <a:gd name="connsiteY13" fmla="*/ 742950 h 1108710"/>
              <a:gd name="connsiteX14" fmla="*/ 137160 w 891540"/>
              <a:gd name="connsiteY14" fmla="*/ 765810 h 1108710"/>
              <a:gd name="connsiteX15" fmla="*/ 194310 w 891540"/>
              <a:gd name="connsiteY15" fmla="*/ 800100 h 1108710"/>
              <a:gd name="connsiteX16" fmla="*/ 262890 w 891540"/>
              <a:gd name="connsiteY16" fmla="*/ 845820 h 1108710"/>
              <a:gd name="connsiteX17" fmla="*/ 297180 w 891540"/>
              <a:gd name="connsiteY17" fmla="*/ 857250 h 1108710"/>
              <a:gd name="connsiteX18" fmla="*/ 400050 w 891540"/>
              <a:gd name="connsiteY18" fmla="*/ 914400 h 1108710"/>
              <a:gd name="connsiteX19" fmla="*/ 491490 w 891540"/>
              <a:gd name="connsiteY19" fmla="*/ 937260 h 1108710"/>
              <a:gd name="connsiteX20" fmla="*/ 582930 w 891540"/>
              <a:gd name="connsiteY20" fmla="*/ 971550 h 1108710"/>
              <a:gd name="connsiteX21" fmla="*/ 651510 w 891540"/>
              <a:gd name="connsiteY21" fmla="*/ 994410 h 1108710"/>
              <a:gd name="connsiteX22" fmla="*/ 685800 w 891540"/>
              <a:gd name="connsiteY22" fmla="*/ 1005840 h 1108710"/>
              <a:gd name="connsiteX23" fmla="*/ 720090 w 891540"/>
              <a:gd name="connsiteY23" fmla="*/ 1028700 h 1108710"/>
              <a:gd name="connsiteX24" fmla="*/ 754380 w 891540"/>
              <a:gd name="connsiteY24" fmla="*/ 1040130 h 1108710"/>
              <a:gd name="connsiteX25" fmla="*/ 822960 w 891540"/>
              <a:gd name="connsiteY25" fmla="*/ 1085850 h 1108710"/>
              <a:gd name="connsiteX26" fmla="*/ 857250 w 891540"/>
              <a:gd name="connsiteY26" fmla="*/ 1108710 h 1108710"/>
              <a:gd name="connsiteX27" fmla="*/ 891540 w 891540"/>
              <a:gd name="connsiteY27" fmla="*/ 1108710 h 110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91540" h="1108710">
                <a:moveTo>
                  <a:pt x="365760" y="0"/>
                </a:moveTo>
                <a:cubicBezTo>
                  <a:pt x="342900" y="15240"/>
                  <a:pt x="318444" y="28322"/>
                  <a:pt x="297180" y="45720"/>
                </a:cubicBezTo>
                <a:cubicBezTo>
                  <a:pt x="276329" y="62780"/>
                  <a:pt x="261818" y="87024"/>
                  <a:pt x="240030" y="102870"/>
                </a:cubicBezTo>
                <a:cubicBezTo>
                  <a:pt x="219360" y="117903"/>
                  <a:pt x="192716" y="122983"/>
                  <a:pt x="171450" y="137160"/>
                </a:cubicBezTo>
                <a:cubicBezTo>
                  <a:pt x="133883" y="162205"/>
                  <a:pt x="140656" y="174112"/>
                  <a:pt x="114300" y="205740"/>
                </a:cubicBezTo>
                <a:cubicBezTo>
                  <a:pt x="103952" y="218158"/>
                  <a:pt x="91440" y="228600"/>
                  <a:pt x="80010" y="240030"/>
                </a:cubicBezTo>
                <a:cubicBezTo>
                  <a:pt x="72390" y="266700"/>
                  <a:pt x="68628" y="294789"/>
                  <a:pt x="57150" y="320040"/>
                </a:cubicBezTo>
                <a:cubicBezTo>
                  <a:pt x="49267" y="337382"/>
                  <a:pt x="29935" y="348073"/>
                  <a:pt x="22860" y="365760"/>
                </a:cubicBezTo>
                <a:cubicBezTo>
                  <a:pt x="14253" y="387278"/>
                  <a:pt x="16457" y="411717"/>
                  <a:pt x="11430" y="434340"/>
                </a:cubicBezTo>
                <a:cubicBezTo>
                  <a:pt x="8816" y="446101"/>
                  <a:pt x="3810" y="457200"/>
                  <a:pt x="0" y="468630"/>
                </a:cubicBezTo>
                <a:cubicBezTo>
                  <a:pt x="3810" y="521970"/>
                  <a:pt x="2137" y="575988"/>
                  <a:pt x="11430" y="628650"/>
                </a:cubicBezTo>
                <a:cubicBezTo>
                  <a:pt x="13817" y="642178"/>
                  <a:pt x="26305" y="651762"/>
                  <a:pt x="34290" y="662940"/>
                </a:cubicBezTo>
                <a:cubicBezTo>
                  <a:pt x="45363" y="678442"/>
                  <a:pt x="57507" y="693158"/>
                  <a:pt x="68580" y="708660"/>
                </a:cubicBezTo>
                <a:cubicBezTo>
                  <a:pt x="76565" y="719838"/>
                  <a:pt x="80887" y="734156"/>
                  <a:pt x="91440" y="742950"/>
                </a:cubicBezTo>
                <a:cubicBezTo>
                  <a:pt x="104530" y="753858"/>
                  <a:pt x="122265" y="757535"/>
                  <a:pt x="137160" y="765810"/>
                </a:cubicBezTo>
                <a:cubicBezTo>
                  <a:pt x="156580" y="776599"/>
                  <a:pt x="175567" y="788173"/>
                  <a:pt x="194310" y="800100"/>
                </a:cubicBezTo>
                <a:cubicBezTo>
                  <a:pt x="217489" y="814850"/>
                  <a:pt x="236826" y="837132"/>
                  <a:pt x="262890" y="845820"/>
                </a:cubicBezTo>
                <a:cubicBezTo>
                  <a:pt x="274320" y="849630"/>
                  <a:pt x="286648" y="851399"/>
                  <a:pt x="297180" y="857250"/>
                </a:cubicBezTo>
                <a:cubicBezTo>
                  <a:pt x="377173" y="901691"/>
                  <a:pt x="339087" y="897774"/>
                  <a:pt x="400050" y="914400"/>
                </a:cubicBezTo>
                <a:cubicBezTo>
                  <a:pt x="430361" y="922667"/>
                  <a:pt x="491490" y="937260"/>
                  <a:pt x="491490" y="937260"/>
                </a:cubicBezTo>
                <a:cubicBezTo>
                  <a:pt x="551163" y="977042"/>
                  <a:pt x="499272" y="948734"/>
                  <a:pt x="582930" y="971550"/>
                </a:cubicBezTo>
                <a:cubicBezTo>
                  <a:pt x="606177" y="977890"/>
                  <a:pt x="628650" y="986790"/>
                  <a:pt x="651510" y="994410"/>
                </a:cubicBezTo>
                <a:cubicBezTo>
                  <a:pt x="662940" y="998220"/>
                  <a:pt x="675775" y="999157"/>
                  <a:pt x="685800" y="1005840"/>
                </a:cubicBezTo>
                <a:cubicBezTo>
                  <a:pt x="697230" y="1013460"/>
                  <a:pt x="707803" y="1022557"/>
                  <a:pt x="720090" y="1028700"/>
                </a:cubicBezTo>
                <a:cubicBezTo>
                  <a:pt x="730866" y="1034088"/>
                  <a:pt x="743848" y="1034279"/>
                  <a:pt x="754380" y="1040130"/>
                </a:cubicBezTo>
                <a:cubicBezTo>
                  <a:pt x="778397" y="1053473"/>
                  <a:pt x="800100" y="1070610"/>
                  <a:pt x="822960" y="1085850"/>
                </a:cubicBezTo>
                <a:cubicBezTo>
                  <a:pt x="834390" y="1093470"/>
                  <a:pt x="843513" y="1108710"/>
                  <a:pt x="857250" y="1108710"/>
                </a:cubicBezTo>
                <a:lnTo>
                  <a:pt x="891540" y="110871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/>
          <p:cNvSpPr/>
          <p:nvPr/>
        </p:nvSpPr>
        <p:spPr>
          <a:xfrm>
            <a:off x="1977390" y="3280410"/>
            <a:ext cx="541314" cy="960129"/>
          </a:xfrm>
          <a:custGeom>
            <a:avLst/>
            <a:gdLst>
              <a:gd name="connsiteX0" fmla="*/ 102870 w 541314"/>
              <a:gd name="connsiteY0" fmla="*/ 0 h 960129"/>
              <a:gd name="connsiteX1" fmla="*/ 537210 w 541314"/>
              <a:gd name="connsiteY1" fmla="*/ 514350 h 960129"/>
              <a:gd name="connsiteX2" fmla="*/ 525780 w 541314"/>
              <a:gd name="connsiteY2" fmla="*/ 571500 h 960129"/>
              <a:gd name="connsiteX3" fmla="*/ 491490 w 541314"/>
              <a:gd name="connsiteY3" fmla="*/ 628650 h 960129"/>
              <a:gd name="connsiteX4" fmla="*/ 445770 w 541314"/>
              <a:gd name="connsiteY4" fmla="*/ 708660 h 960129"/>
              <a:gd name="connsiteX5" fmla="*/ 377190 w 541314"/>
              <a:gd name="connsiteY5" fmla="*/ 777240 h 960129"/>
              <a:gd name="connsiteX6" fmla="*/ 320040 w 541314"/>
              <a:gd name="connsiteY6" fmla="*/ 834390 h 960129"/>
              <a:gd name="connsiteX7" fmla="*/ 274320 w 541314"/>
              <a:gd name="connsiteY7" fmla="*/ 857250 h 960129"/>
              <a:gd name="connsiteX8" fmla="*/ 240030 w 541314"/>
              <a:gd name="connsiteY8" fmla="*/ 880110 h 960129"/>
              <a:gd name="connsiteX9" fmla="*/ 205740 w 541314"/>
              <a:gd name="connsiteY9" fmla="*/ 891540 h 960129"/>
              <a:gd name="connsiteX10" fmla="*/ 171450 w 541314"/>
              <a:gd name="connsiteY10" fmla="*/ 914400 h 960129"/>
              <a:gd name="connsiteX11" fmla="*/ 80010 w 541314"/>
              <a:gd name="connsiteY11" fmla="*/ 937260 h 960129"/>
              <a:gd name="connsiteX12" fmla="*/ 0 w 541314"/>
              <a:gd name="connsiteY12" fmla="*/ 960120 h 960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1314" h="960129">
                <a:moveTo>
                  <a:pt x="102870" y="0"/>
                </a:moveTo>
                <a:cubicBezTo>
                  <a:pt x="247650" y="171450"/>
                  <a:pt x="403726" y="333966"/>
                  <a:pt x="537210" y="514350"/>
                </a:cubicBezTo>
                <a:cubicBezTo>
                  <a:pt x="548766" y="529966"/>
                  <a:pt x="532995" y="553462"/>
                  <a:pt x="525780" y="571500"/>
                </a:cubicBezTo>
                <a:cubicBezTo>
                  <a:pt x="517529" y="592127"/>
                  <a:pt x="501425" y="608779"/>
                  <a:pt x="491490" y="628650"/>
                </a:cubicBezTo>
                <a:cubicBezTo>
                  <a:pt x="460965" y="689701"/>
                  <a:pt x="507956" y="639564"/>
                  <a:pt x="445770" y="708660"/>
                </a:cubicBezTo>
                <a:cubicBezTo>
                  <a:pt x="424143" y="732690"/>
                  <a:pt x="400050" y="754380"/>
                  <a:pt x="377190" y="777240"/>
                </a:cubicBezTo>
                <a:cubicBezTo>
                  <a:pt x="358140" y="796290"/>
                  <a:pt x="344137" y="822342"/>
                  <a:pt x="320040" y="834390"/>
                </a:cubicBezTo>
                <a:cubicBezTo>
                  <a:pt x="304800" y="842010"/>
                  <a:pt x="289114" y="848796"/>
                  <a:pt x="274320" y="857250"/>
                </a:cubicBezTo>
                <a:cubicBezTo>
                  <a:pt x="262393" y="864066"/>
                  <a:pt x="252317" y="873967"/>
                  <a:pt x="240030" y="880110"/>
                </a:cubicBezTo>
                <a:cubicBezTo>
                  <a:pt x="229254" y="885498"/>
                  <a:pt x="216516" y="886152"/>
                  <a:pt x="205740" y="891540"/>
                </a:cubicBezTo>
                <a:cubicBezTo>
                  <a:pt x="193453" y="897683"/>
                  <a:pt x="183737" y="908257"/>
                  <a:pt x="171450" y="914400"/>
                </a:cubicBezTo>
                <a:cubicBezTo>
                  <a:pt x="143705" y="928273"/>
                  <a:pt x="108703" y="929435"/>
                  <a:pt x="80010" y="937260"/>
                </a:cubicBezTo>
                <a:cubicBezTo>
                  <a:pt x="-8228" y="961325"/>
                  <a:pt x="38063" y="960120"/>
                  <a:pt x="0" y="9601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/>
          <p:cNvSpPr/>
          <p:nvPr/>
        </p:nvSpPr>
        <p:spPr>
          <a:xfrm>
            <a:off x="2777489" y="3209881"/>
            <a:ext cx="886765" cy="927779"/>
          </a:xfrm>
          <a:custGeom>
            <a:avLst/>
            <a:gdLst>
              <a:gd name="connsiteX0" fmla="*/ 0 w 788670"/>
              <a:gd name="connsiteY0" fmla="*/ 869937 h 869937"/>
              <a:gd name="connsiteX1" fmla="*/ 68580 w 788670"/>
              <a:gd name="connsiteY1" fmla="*/ 824217 h 869937"/>
              <a:gd name="connsiteX2" fmla="*/ 102870 w 788670"/>
              <a:gd name="connsiteY2" fmla="*/ 755637 h 869937"/>
              <a:gd name="connsiteX3" fmla="*/ 137160 w 788670"/>
              <a:gd name="connsiteY3" fmla="*/ 721347 h 869937"/>
              <a:gd name="connsiteX4" fmla="*/ 160020 w 788670"/>
              <a:gd name="connsiteY4" fmla="*/ 675627 h 869937"/>
              <a:gd name="connsiteX5" fmla="*/ 182880 w 788670"/>
              <a:gd name="connsiteY5" fmla="*/ 618477 h 869937"/>
              <a:gd name="connsiteX6" fmla="*/ 217170 w 788670"/>
              <a:gd name="connsiteY6" fmla="*/ 595617 h 869937"/>
              <a:gd name="connsiteX7" fmla="*/ 285750 w 788670"/>
              <a:gd name="connsiteY7" fmla="*/ 504177 h 869937"/>
              <a:gd name="connsiteX8" fmla="*/ 320040 w 788670"/>
              <a:gd name="connsiteY8" fmla="*/ 458457 h 869937"/>
              <a:gd name="connsiteX9" fmla="*/ 365760 w 788670"/>
              <a:gd name="connsiteY9" fmla="*/ 378447 h 869937"/>
              <a:gd name="connsiteX10" fmla="*/ 377190 w 788670"/>
              <a:gd name="connsiteY10" fmla="*/ 344157 h 869937"/>
              <a:gd name="connsiteX11" fmla="*/ 434340 w 788670"/>
              <a:gd name="connsiteY11" fmla="*/ 264147 h 869937"/>
              <a:gd name="connsiteX12" fmla="*/ 480060 w 788670"/>
              <a:gd name="connsiteY12" fmla="*/ 195567 h 869937"/>
              <a:gd name="connsiteX13" fmla="*/ 571500 w 788670"/>
              <a:gd name="connsiteY13" fmla="*/ 92697 h 869937"/>
              <a:gd name="connsiteX14" fmla="*/ 640080 w 788670"/>
              <a:gd name="connsiteY14" fmla="*/ 46977 h 869937"/>
              <a:gd name="connsiteX15" fmla="*/ 697230 w 788670"/>
              <a:gd name="connsiteY15" fmla="*/ 35547 h 869937"/>
              <a:gd name="connsiteX16" fmla="*/ 765810 w 788670"/>
              <a:gd name="connsiteY16" fmla="*/ 1257 h 869937"/>
              <a:gd name="connsiteX17" fmla="*/ 788670 w 788670"/>
              <a:gd name="connsiteY17" fmla="*/ 1257 h 8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88670" h="869937">
                <a:moveTo>
                  <a:pt x="0" y="869937"/>
                </a:moveTo>
                <a:cubicBezTo>
                  <a:pt x="22860" y="854697"/>
                  <a:pt x="47903" y="842309"/>
                  <a:pt x="68580" y="824217"/>
                </a:cubicBezTo>
                <a:cubicBezTo>
                  <a:pt x="111744" y="786448"/>
                  <a:pt x="75149" y="797218"/>
                  <a:pt x="102870" y="755637"/>
                </a:cubicBezTo>
                <a:cubicBezTo>
                  <a:pt x="111836" y="742187"/>
                  <a:pt x="127765" y="734501"/>
                  <a:pt x="137160" y="721347"/>
                </a:cubicBezTo>
                <a:cubicBezTo>
                  <a:pt x="147064" y="707482"/>
                  <a:pt x="153100" y="691197"/>
                  <a:pt x="160020" y="675627"/>
                </a:cubicBezTo>
                <a:cubicBezTo>
                  <a:pt x="168353" y="656878"/>
                  <a:pt x="170954" y="635173"/>
                  <a:pt x="182880" y="618477"/>
                </a:cubicBezTo>
                <a:cubicBezTo>
                  <a:pt x="190865" y="607299"/>
                  <a:pt x="207980" y="605828"/>
                  <a:pt x="217170" y="595617"/>
                </a:cubicBezTo>
                <a:cubicBezTo>
                  <a:pt x="242658" y="567297"/>
                  <a:pt x="262890" y="534657"/>
                  <a:pt x="285750" y="504177"/>
                </a:cubicBezTo>
                <a:cubicBezTo>
                  <a:pt x="297180" y="488937"/>
                  <a:pt x="309473" y="474308"/>
                  <a:pt x="320040" y="458457"/>
                </a:cubicBezTo>
                <a:cubicBezTo>
                  <a:pt x="342998" y="424020"/>
                  <a:pt x="348358" y="419052"/>
                  <a:pt x="365760" y="378447"/>
                </a:cubicBezTo>
                <a:cubicBezTo>
                  <a:pt x="370506" y="367373"/>
                  <a:pt x="371802" y="354933"/>
                  <a:pt x="377190" y="344157"/>
                </a:cubicBezTo>
                <a:cubicBezTo>
                  <a:pt x="386480" y="325577"/>
                  <a:pt x="425280" y="277090"/>
                  <a:pt x="434340" y="264147"/>
                </a:cubicBezTo>
                <a:cubicBezTo>
                  <a:pt x="450095" y="241639"/>
                  <a:pt x="464820" y="218427"/>
                  <a:pt x="480060" y="195567"/>
                </a:cubicBezTo>
                <a:cubicBezTo>
                  <a:pt x="507546" y="154339"/>
                  <a:pt x="524524" y="124014"/>
                  <a:pt x="571500" y="92697"/>
                </a:cubicBezTo>
                <a:cubicBezTo>
                  <a:pt x="594360" y="77457"/>
                  <a:pt x="613139" y="52365"/>
                  <a:pt x="640080" y="46977"/>
                </a:cubicBezTo>
                <a:cubicBezTo>
                  <a:pt x="659130" y="43167"/>
                  <a:pt x="678383" y="40259"/>
                  <a:pt x="697230" y="35547"/>
                </a:cubicBezTo>
                <a:cubicBezTo>
                  <a:pt x="787358" y="13015"/>
                  <a:pt x="672689" y="38506"/>
                  <a:pt x="765810" y="1257"/>
                </a:cubicBezTo>
                <a:cubicBezTo>
                  <a:pt x="772885" y="-1573"/>
                  <a:pt x="781050" y="1257"/>
                  <a:pt x="788670" y="12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CDD2FB-F03D-419C-ADB3-DA848A32C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176837" y="3387424"/>
            <a:ext cx="3648075" cy="2000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F7764F-8896-444D-96C6-D42AFFDC0888}"/>
              </a:ext>
            </a:extLst>
          </p:cNvPr>
          <p:cNvSpPr txBox="1"/>
          <p:nvPr/>
        </p:nvSpPr>
        <p:spPr>
          <a:xfrm>
            <a:off x="6318513" y="2161749"/>
            <a:ext cx="186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+mj-lt"/>
              </a:rPr>
              <a:t>Multiple synapses</a:t>
            </a:r>
          </a:p>
        </p:txBody>
      </p:sp>
    </p:spTree>
    <p:extLst>
      <p:ext uri="{BB962C8B-B14F-4D97-AF65-F5344CB8AC3E}">
        <p14:creationId xmlns:p14="http://schemas.microsoft.com/office/powerpoint/2010/main" val="35239980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Electronic Faults</a:t>
            </a:r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8" y="737522"/>
            <a:ext cx="8986837" cy="3477290"/>
          </a:xfrm>
        </p:spPr>
        <p:txBody>
          <a:bodyPr/>
          <a:lstStyle/>
          <a:p>
            <a:r>
              <a:rPr lang="en-GB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Faults </a:t>
            </a: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can be </a:t>
            </a:r>
            <a:r>
              <a:rPr lang="en-GB" altLang="en-US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transient</a:t>
            </a: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disappear after a relatively short time</a:t>
            </a: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en-GB" altLang="en-US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intermittent</a:t>
            </a: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cycle between events</a:t>
            </a: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) or </a:t>
            </a:r>
            <a:r>
              <a:rPr lang="en-GB" altLang="en-US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permanent</a:t>
            </a: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 (always present). </a:t>
            </a:r>
          </a:p>
          <a:p>
            <a:endParaRPr lang="en-US" altLang="en-US" sz="2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19602" y="1790524"/>
            <a:ext cx="37513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Bef>
                <a:spcPts val="575"/>
              </a:spcBef>
              <a:buSzPct val="85000"/>
              <a:buFont typeface="Wingdings" panose="05000000000000000000" pitchFamily="2" charset="2"/>
              <a:buChar char="q"/>
              <a:defRPr/>
            </a:pPr>
            <a:r>
              <a:rPr lang="en-GB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Shrinking </a:t>
            </a:r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feature size</a:t>
            </a:r>
          </a:p>
          <a:p>
            <a:pPr marL="342900" lvl="1" indent="-342900">
              <a:spcBef>
                <a:spcPts val="575"/>
              </a:spcBef>
              <a:buSzPct val="85000"/>
              <a:buFont typeface="Wingdings" panose="05000000000000000000" pitchFamily="2" charset="2"/>
              <a:buChar char="q"/>
              <a:defRPr/>
            </a:pPr>
            <a:r>
              <a:rPr lang="en-GB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Increasing </a:t>
            </a:r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number of </a:t>
            </a:r>
            <a:r>
              <a:rPr lang="en-GB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faults manifesting </a:t>
            </a:r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post fabrication</a:t>
            </a:r>
          </a:p>
          <a:p>
            <a:pPr marL="342900" lvl="1" indent="-342900">
              <a:spcBef>
                <a:spcPts val="575"/>
              </a:spcBef>
              <a:buSzPct val="85000"/>
              <a:buFont typeface="Wingdings" panose="05000000000000000000" pitchFamily="2" charset="2"/>
              <a:buChar char="q"/>
              <a:defRPr/>
            </a:pPr>
            <a:r>
              <a:rPr lang="en-GB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Wear-out </a:t>
            </a:r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faults </a:t>
            </a:r>
            <a:endParaRPr lang="en-GB" alt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spcBef>
                <a:spcPts val="575"/>
              </a:spcBef>
              <a:buSzPct val="85000"/>
              <a:buFont typeface="Wingdings" panose="05000000000000000000" pitchFamily="2" charset="2"/>
              <a:buChar char="q"/>
              <a:defRPr/>
            </a:pPr>
            <a:r>
              <a:rPr lang="en-GB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Failure due to Aging</a:t>
            </a:r>
            <a:endParaRPr lang="en-GB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spcBef>
                <a:spcPts val="575"/>
              </a:spcBef>
              <a:buSzPct val="85000"/>
              <a:buFont typeface="Wingdings" panose="05000000000000000000" pitchFamily="2" charset="2"/>
              <a:buChar char="q"/>
              <a:defRPr/>
            </a:pPr>
            <a:r>
              <a:rPr lang="en-GB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Need </a:t>
            </a:r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for fault-tolerance or </a:t>
            </a:r>
            <a:r>
              <a:rPr lang="en-GB" altLang="en-US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self-correcting </a:t>
            </a:r>
            <a:r>
              <a:rPr lang="en-GB" altLang="en-US" sz="2000" b="1" dirty="0" smtClean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strategies.</a:t>
            </a:r>
            <a:endParaRPr lang="en-GB" altLang="en-US" sz="2000" b="1" dirty="0">
              <a:solidFill>
                <a:srgbClr val="BAA3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916560"/>
            <a:ext cx="2191341" cy="152619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3680732"/>
            <a:ext cx="2220392" cy="84990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753793" y="3621795"/>
            <a:ext cx="14687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Multiplexer select lines can get corrupted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53793" y="2106245"/>
            <a:ext cx="13465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Transistor charge perturbed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5447" y="4589574"/>
            <a:ext cx="5625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Thermal </a:t>
            </a:r>
            <a:r>
              <a:rPr lang="en-GB" sz="2000" b="1" dirty="0" smtClean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overstress</a:t>
            </a:r>
          </a:p>
          <a:p>
            <a:r>
              <a:rPr lang="en-GB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Excess heat— melts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materials, </a:t>
            </a:r>
            <a:r>
              <a:rPr lang="en-GB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warps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and breaks semiconductor </a:t>
            </a:r>
            <a:r>
              <a:rPr lang="en-GB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dies.</a:t>
            </a:r>
            <a:endParaRPr lang="en-GB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GB" sz="20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000" b="1" dirty="0" smtClean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Electrical </a:t>
            </a:r>
            <a:r>
              <a:rPr lang="en-GB" sz="20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overstress </a:t>
            </a:r>
            <a:endParaRPr lang="en-GB" sz="2000" b="1" dirty="0" smtClean="0">
              <a:solidFill>
                <a:srgbClr val="BAA3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High voltage transient at base can damage transistor creating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 base-emitter short circuit. </a:t>
            </a:r>
            <a:endParaRPr lang="en-GB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4428" y="3380357"/>
            <a:ext cx="32497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time between failures (MTBF)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500" y="4718731"/>
            <a:ext cx="2833826" cy="17985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16555" y="6517304"/>
            <a:ext cx="252741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M. Ansari </a:t>
            </a:r>
            <a:r>
              <a:rPr lang="en-GB" sz="6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 al</a:t>
            </a:r>
            <a:r>
              <a:rPr lang="en-GB" sz="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.,  </a:t>
            </a:r>
            <a:r>
              <a:rPr lang="en-GB" sz="6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 Transactions on </a:t>
            </a:r>
            <a:r>
              <a:rPr lang="en-GB" sz="600" i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Emerging </a:t>
            </a:r>
            <a:r>
              <a:rPr lang="en-GB" sz="6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 in </a:t>
            </a:r>
            <a:r>
              <a:rPr lang="en-GB" sz="600" i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Computing</a:t>
            </a:r>
            <a:r>
              <a:rPr lang="en-GB" sz="6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2021</a:t>
            </a:r>
            <a:endParaRPr lang="en-GB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33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0456" y="6491706"/>
            <a:ext cx="989286" cy="3151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2" name="Group 55"/>
          <p:cNvGrpSpPr/>
          <p:nvPr/>
        </p:nvGrpSpPr>
        <p:grpSpPr>
          <a:xfrm>
            <a:off x="692396" y="828675"/>
            <a:ext cx="5864520" cy="549501"/>
            <a:chOff x="692396" y="828675"/>
            <a:chExt cx="5864520" cy="549501"/>
          </a:xfrm>
        </p:grpSpPr>
        <p:pic>
          <p:nvPicPr>
            <p:cNvPr id="1028" name="Picture 4" descr="http://www.apstherapy.co.nz/wpimages/wpaa82892e_05_06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7" t="16172" r="52273" b="12242"/>
            <a:stretch/>
          </p:blipFill>
          <p:spPr bwMode="auto">
            <a:xfrm>
              <a:off x="5761326" y="1014478"/>
              <a:ext cx="795590" cy="363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692396" y="828675"/>
              <a:ext cx="235499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457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lvl="1" algn="just">
                <a:spcBef>
                  <a:spcPts val="575"/>
                </a:spcBef>
                <a:buSzPct val="85000"/>
                <a:buNone/>
              </a:pPr>
              <a:r>
                <a:rPr lang="en-GB" sz="1200" dirty="0"/>
                <a:t>Action potential - presynaptic axon</a:t>
              </a:r>
              <a:endParaRPr lang="en-GB" altLang="en-US" sz="1200" dirty="0"/>
            </a:p>
          </p:txBody>
        </p:sp>
      </p:grp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2388" y="1267920"/>
            <a:ext cx="36118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Neuro-transmitter (</a:t>
            </a:r>
            <a:r>
              <a:rPr lang="en-GB" sz="1200" dirty="0">
                <a:solidFill>
                  <a:srgbClr val="0000FF"/>
                </a:solidFill>
              </a:rPr>
              <a:t>Glutamate</a:t>
            </a:r>
            <a:r>
              <a:rPr lang="en-GB" sz="1200" dirty="0"/>
              <a:t>) is released across the cleft and binds to the receptors of the postsynaptic terminal.</a:t>
            </a:r>
            <a:endParaRPr lang="en-GB" altLang="en-US" sz="1200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3961" y="2127359"/>
            <a:ext cx="361186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After depolarization of postsynaptic neuron, a type of endocannabinoid (</a:t>
            </a:r>
            <a:r>
              <a:rPr lang="en-GB" sz="1200" dirty="0">
                <a:solidFill>
                  <a:srgbClr val="0000FF"/>
                </a:solidFill>
              </a:rPr>
              <a:t>2-AG</a:t>
            </a:r>
            <a:r>
              <a:rPr lang="en-GB" sz="1200" dirty="0"/>
              <a:t>) is synthesized and released from dendrite. </a:t>
            </a:r>
            <a:r>
              <a:rPr lang="en-GB" sz="1200" dirty="0">
                <a:solidFill>
                  <a:srgbClr val="0000FF"/>
                </a:solidFill>
              </a:rPr>
              <a:t>2-AG</a:t>
            </a:r>
            <a:r>
              <a:rPr lang="en-GB" sz="1200" dirty="0"/>
              <a:t> feeds back to the </a:t>
            </a:r>
            <a:r>
              <a:rPr lang="en-GB" sz="1200" i="1" dirty="0"/>
              <a:t>pre-synaptic terminal</a:t>
            </a:r>
            <a:r>
              <a:rPr lang="en-GB" sz="1200" dirty="0"/>
              <a:t> in </a:t>
            </a:r>
            <a:r>
              <a:rPr lang="en-GB" sz="1200" b="1" u="sng" dirty="0"/>
              <a:t>two ways</a:t>
            </a:r>
            <a:r>
              <a:rPr lang="en-GB" sz="1200" dirty="0"/>
              <a:t>:</a:t>
            </a:r>
            <a:endParaRPr lang="en-GB" altLang="en-US" sz="12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0" y="3105114"/>
            <a:ext cx="1817649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b="1" u="sng" dirty="0"/>
              <a:t>Directly</a:t>
            </a:r>
          </a:p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2-AG binds directly to the type 1 Cannabinoid Receptors (CB1Rs) of the presynaptic terminal.</a:t>
            </a:r>
            <a:endParaRPr lang="en-GB" altLang="en-US" sz="1200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943874" y="3099806"/>
            <a:ext cx="1817649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b="1" u="sng" dirty="0"/>
              <a:t>Indirectly</a:t>
            </a:r>
          </a:p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sz="1200" dirty="0"/>
              <a:t>2-AG binds to CB1Rs of the astrocyte cell.</a:t>
            </a:r>
            <a:endParaRPr lang="en-GB" altLang="en-US" sz="1200" dirty="0"/>
          </a:p>
        </p:txBody>
      </p:sp>
      <p:sp>
        <p:nvSpPr>
          <p:cNvPr id="57" name="Down Arrow 56"/>
          <p:cNvSpPr/>
          <p:nvPr/>
        </p:nvSpPr>
        <p:spPr>
          <a:xfrm>
            <a:off x="1628078" y="1070233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Down Arrow 62"/>
          <p:cNvSpPr/>
          <p:nvPr/>
        </p:nvSpPr>
        <p:spPr>
          <a:xfrm>
            <a:off x="1614709" y="1916767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Down Arrow 63"/>
          <p:cNvSpPr/>
          <p:nvPr/>
        </p:nvSpPr>
        <p:spPr>
          <a:xfrm>
            <a:off x="746604" y="2875258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Down Arrow 64"/>
          <p:cNvSpPr/>
          <p:nvPr/>
        </p:nvSpPr>
        <p:spPr>
          <a:xfrm>
            <a:off x="2698929" y="2876248"/>
            <a:ext cx="297442" cy="253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6104927" y="770716"/>
            <a:ext cx="2944525" cy="878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800" dirty="0">
                <a:solidFill>
                  <a:schemeClr val="tx1"/>
                </a:solidFill>
              </a:rPr>
              <a:t>(Calcium signal broadcast) IP</a:t>
            </a:r>
            <a:r>
              <a:rPr lang="en-IE" sz="1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819650" y="1591086"/>
            <a:ext cx="1094076" cy="128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Rectangle 3"/>
          <p:cNvSpPr/>
          <p:nvPr/>
        </p:nvSpPr>
        <p:spPr>
          <a:xfrm>
            <a:off x="63961" y="828675"/>
            <a:ext cx="3779331" cy="5457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10" y="967174"/>
            <a:ext cx="4975289" cy="2726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3761523" y="1551532"/>
            <a:ext cx="475561" cy="224729"/>
          </a:xfrm>
          <a:prstGeom prst="line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324100" y="2043488"/>
            <a:ext cx="2073378" cy="831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084305" y="1360606"/>
            <a:ext cx="3036129" cy="415655"/>
          </a:xfrm>
          <a:prstGeom prst="line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C:\Users\Balmain\AppData\Local\Microsoft\Windows\Temporary Internet Files\Content.IE5\F2F24DFB\RadioTower-400x46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62" y="914757"/>
            <a:ext cx="734758" cy="8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1084305" y="1162327"/>
            <a:ext cx="25863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400" b="1" dirty="0">
                <a:solidFill>
                  <a:srgbClr val="FF0000"/>
                </a:solidFill>
                <a:latin typeface="+mj-lt"/>
              </a:rPr>
              <a:t>Many synapses to one Astrocyte</a:t>
            </a:r>
            <a:endParaRPr lang="en-GB" sz="1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1234441" y="6372652"/>
            <a:ext cx="73519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50" dirty="0"/>
              <a:t>J. Wade, L. McDaid, J. Harkin, </a:t>
            </a:r>
            <a:r>
              <a:rPr lang="en-GB" sz="1050" i="1" dirty="0"/>
              <a:t>et. al</a:t>
            </a:r>
            <a:r>
              <a:rPr lang="en-GB" sz="1050" dirty="0"/>
              <a:t>, “</a:t>
            </a:r>
            <a:r>
              <a:rPr lang="en-GB" sz="1050" b="1" i="1" dirty="0"/>
              <a:t>Self-Repair in a </a:t>
            </a:r>
            <a:r>
              <a:rPr lang="en-GB" sz="1050" b="1" i="1" dirty="0" err="1"/>
              <a:t>Bidirectionally</a:t>
            </a:r>
            <a:r>
              <a:rPr lang="en-GB" sz="1050" b="1" i="1" dirty="0"/>
              <a:t> Coupled Astrocyte-Neuron (AN) System based on Retrograde Signalling</a:t>
            </a:r>
            <a:r>
              <a:rPr lang="en-GB" sz="1050" dirty="0"/>
              <a:t>,” Frontiers in Computational Neuroscience, 6(76), pp. 1–12, 2012.</a:t>
            </a:r>
            <a:endParaRPr lang="en-GB" altLang="en-US" sz="105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52388" y="161925"/>
            <a:ext cx="9024937" cy="666750"/>
          </a:xfrm>
        </p:spPr>
        <p:txBody>
          <a:bodyPr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The Bigger Picture - “</a:t>
            </a:r>
            <a:r>
              <a:rPr lang="en-GB" altLang="en-US" b="1" i="1" dirty="0">
                <a:latin typeface="+mj-lt"/>
                <a:cs typeface="+mj-cs"/>
              </a:rPr>
              <a:t>Astro-Neuron Network</a:t>
            </a:r>
            <a:r>
              <a:rPr lang="en-GB" altLang="en-US" b="1" dirty="0">
                <a:latin typeface="+mj-lt"/>
                <a:cs typeface="+mj-cs"/>
              </a:rPr>
              <a:t>”</a:t>
            </a:r>
          </a:p>
        </p:txBody>
      </p:sp>
      <p:sp>
        <p:nvSpPr>
          <p:cNvPr id="26" name="Multiply 25"/>
          <p:cNvSpPr/>
          <p:nvPr/>
        </p:nvSpPr>
        <p:spPr>
          <a:xfrm>
            <a:off x="1817649" y="2620529"/>
            <a:ext cx="516367" cy="65621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8482" y="1851132"/>
            <a:ext cx="593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00B050"/>
                </a:solidFill>
                <a:latin typeface="+mj-lt"/>
              </a:rPr>
              <a:t>PR+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50442" y="1833062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  <a:latin typeface="+mj-lt"/>
              </a:rPr>
              <a:t>PR=0</a:t>
            </a:r>
          </a:p>
        </p:txBody>
      </p:sp>
      <p:sp>
        <p:nvSpPr>
          <p:cNvPr id="31" name="TextBox 30"/>
          <p:cNvSpPr txBox="1"/>
          <p:nvPr/>
        </p:nvSpPr>
        <p:spPr>
          <a:xfrm flipH="1">
            <a:off x="3154557" y="1798067"/>
            <a:ext cx="687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B050"/>
                </a:solidFill>
                <a:latin typeface="+mj-lt"/>
              </a:rPr>
              <a:t>PR+</a:t>
            </a:r>
          </a:p>
        </p:txBody>
      </p:sp>
      <p:pic>
        <p:nvPicPr>
          <p:cNvPr id="33" name="Picture 2" descr="C:\Users\EMBRACE\AppData\Local\Microsoft\Windows\Temporary Internet Files\Content.IE5\4GCCTSWR\Tick-green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84106" y="2730624"/>
            <a:ext cx="449532" cy="435421"/>
          </a:xfrm>
          <a:prstGeom prst="rect">
            <a:avLst/>
          </a:prstGeom>
          <a:noFill/>
        </p:spPr>
      </p:pic>
      <p:pic>
        <p:nvPicPr>
          <p:cNvPr id="34" name="Picture 2" descr="C:\Users\EMBRACE\AppData\Local\Microsoft\Windows\Temporary Internet Files\Content.IE5\4GCCTSWR\Tick-green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172" y="2740645"/>
            <a:ext cx="449532" cy="435421"/>
          </a:xfrm>
          <a:prstGeom prst="rect">
            <a:avLst/>
          </a:prstGeom>
          <a:noFill/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189469">
            <a:off x="1461156" y="3728414"/>
            <a:ext cx="1952625" cy="2019300"/>
          </a:xfrm>
          <a:prstGeom prst="rect">
            <a:avLst/>
          </a:prstGeom>
        </p:spPr>
      </p:pic>
      <p:sp>
        <p:nvSpPr>
          <p:cNvPr id="41" name="Freeform 40"/>
          <p:cNvSpPr/>
          <p:nvPr/>
        </p:nvSpPr>
        <p:spPr>
          <a:xfrm>
            <a:off x="560070" y="3280410"/>
            <a:ext cx="891540" cy="1108710"/>
          </a:xfrm>
          <a:custGeom>
            <a:avLst/>
            <a:gdLst>
              <a:gd name="connsiteX0" fmla="*/ 365760 w 891540"/>
              <a:gd name="connsiteY0" fmla="*/ 0 h 1108710"/>
              <a:gd name="connsiteX1" fmla="*/ 297180 w 891540"/>
              <a:gd name="connsiteY1" fmla="*/ 45720 h 1108710"/>
              <a:gd name="connsiteX2" fmla="*/ 240030 w 891540"/>
              <a:gd name="connsiteY2" fmla="*/ 102870 h 1108710"/>
              <a:gd name="connsiteX3" fmla="*/ 171450 w 891540"/>
              <a:gd name="connsiteY3" fmla="*/ 137160 h 1108710"/>
              <a:gd name="connsiteX4" fmla="*/ 114300 w 891540"/>
              <a:gd name="connsiteY4" fmla="*/ 205740 h 1108710"/>
              <a:gd name="connsiteX5" fmla="*/ 80010 w 891540"/>
              <a:gd name="connsiteY5" fmla="*/ 240030 h 1108710"/>
              <a:gd name="connsiteX6" fmla="*/ 57150 w 891540"/>
              <a:gd name="connsiteY6" fmla="*/ 320040 h 1108710"/>
              <a:gd name="connsiteX7" fmla="*/ 22860 w 891540"/>
              <a:gd name="connsiteY7" fmla="*/ 365760 h 1108710"/>
              <a:gd name="connsiteX8" fmla="*/ 11430 w 891540"/>
              <a:gd name="connsiteY8" fmla="*/ 434340 h 1108710"/>
              <a:gd name="connsiteX9" fmla="*/ 0 w 891540"/>
              <a:gd name="connsiteY9" fmla="*/ 468630 h 1108710"/>
              <a:gd name="connsiteX10" fmla="*/ 11430 w 891540"/>
              <a:gd name="connsiteY10" fmla="*/ 628650 h 1108710"/>
              <a:gd name="connsiteX11" fmla="*/ 34290 w 891540"/>
              <a:gd name="connsiteY11" fmla="*/ 662940 h 1108710"/>
              <a:gd name="connsiteX12" fmla="*/ 68580 w 891540"/>
              <a:gd name="connsiteY12" fmla="*/ 708660 h 1108710"/>
              <a:gd name="connsiteX13" fmla="*/ 91440 w 891540"/>
              <a:gd name="connsiteY13" fmla="*/ 742950 h 1108710"/>
              <a:gd name="connsiteX14" fmla="*/ 137160 w 891540"/>
              <a:gd name="connsiteY14" fmla="*/ 765810 h 1108710"/>
              <a:gd name="connsiteX15" fmla="*/ 194310 w 891540"/>
              <a:gd name="connsiteY15" fmla="*/ 800100 h 1108710"/>
              <a:gd name="connsiteX16" fmla="*/ 262890 w 891540"/>
              <a:gd name="connsiteY16" fmla="*/ 845820 h 1108710"/>
              <a:gd name="connsiteX17" fmla="*/ 297180 w 891540"/>
              <a:gd name="connsiteY17" fmla="*/ 857250 h 1108710"/>
              <a:gd name="connsiteX18" fmla="*/ 400050 w 891540"/>
              <a:gd name="connsiteY18" fmla="*/ 914400 h 1108710"/>
              <a:gd name="connsiteX19" fmla="*/ 491490 w 891540"/>
              <a:gd name="connsiteY19" fmla="*/ 937260 h 1108710"/>
              <a:gd name="connsiteX20" fmla="*/ 582930 w 891540"/>
              <a:gd name="connsiteY20" fmla="*/ 971550 h 1108710"/>
              <a:gd name="connsiteX21" fmla="*/ 651510 w 891540"/>
              <a:gd name="connsiteY21" fmla="*/ 994410 h 1108710"/>
              <a:gd name="connsiteX22" fmla="*/ 685800 w 891540"/>
              <a:gd name="connsiteY22" fmla="*/ 1005840 h 1108710"/>
              <a:gd name="connsiteX23" fmla="*/ 720090 w 891540"/>
              <a:gd name="connsiteY23" fmla="*/ 1028700 h 1108710"/>
              <a:gd name="connsiteX24" fmla="*/ 754380 w 891540"/>
              <a:gd name="connsiteY24" fmla="*/ 1040130 h 1108710"/>
              <a:gd name="connsiteX25" fmla="*/ 822960 w 891540"/>
              <a:gd name="connsiteY25" fmla="*/ 1085850 h 1108710"/>
              <a:gd name="connsiteX26" fmla="*/ 857250 w 891540"/>
              <a:gd name="connsiteY26" fmla="*/ 1108710 h 1108710"/>
              <a:gd name="connsiteX27" fmla="*/ 891540 w 891540"/>
              <a:gd name="connsiteY27" fmla="*/ 1108710 h 110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91540" h="1108710">
                <a:moveTo>
                  <a:pt x="365760" y="0"/>
                </a:moveTo>
                <a:cubicBezTo>
                  <a:pt x="342900" y="15240"/>
                  <a:pt x="318444" y="28322"/>
                  <a:pt x="297180" y="45720"/>
                </a:cubicBezTo>
                <a:cubicBezTo>
                  <a:pt x="276329" y="62780"/>
                  <a:pt x="261818" y="87024"/>
                  <a:pt x="240030" y="102870"/>
                </a:cubicBezTo>
                <a:cubicBezTo>
                  <a:pt x="219360" y="117903"/>
                  <a:pt x="192716" y="122983"/>
                  <a:pt x="171450" y="137160"/>
                </a:cubicBezTo>
                <a:cubicBezTo>
                  <a:pt x="133883" y="162205"/>
                  <a:pt x="140656" y="174112"/>
                  <a:pt x="114300" y="205740"/>
                </a:cubicBezTo>
                <a:cubicBezTo>
                  <a:pt x="103952" y="218158"/>
                  <a:pt x="91440" y="228600"/>
                  <a:pt x="80010" y="240030"/>
                </a:cubicBezTo>
                <a:cubicBezTo>
                  <a:pt x="72390" y="266700"/>
                  <a:pt x="68628" y="294789"/>
                  <a:pt x="57150" y="320040"/>
                </a:cubicBezTo>
                <a:cubicBezTo>
                  <a:pt x="49267" y="337382"/>
                  <a:pt x="29935" y="348073"/>
                  <a:pt x="22860" y="365760"/>
                </a:cubicBezTo>
                <a:cubicBezTo>
                  <a:pt x="14253" y="387278"/>
                  <a:pt x="16457" y="411717"/>
                  <a:pt x="11430" y="434340"/>
                </a:cubicBezTo>
                <a:cubicBezTo>
                  <a:pt x="8816" y="446101"/>
                  <a:pt x="3810" y="457200"/>
                  <a:pt x="0" y="468630"/>
                </a:cubicBezTo>
                <a:cubicBezTo>
                  <a:pt x="3810" y="521970"/>
                  <a:pt x="2137" y="575988"/>
                  <a:pt x="11430" y="628650"/>
                </a:cubicBezTo>
                <a:cubicBezTo>
                  <a:pt x="13817" y="642178"/>
                  <a:pt x="26305" y="651762"/>
                  <a:pt x="34290" y="662940"/>
                </a:cubicBezTo>
                <a:cubicBezTo>
                  <a:pt x="45363" y="678442"/>
                  <a:pt x="57507" y="693158"/>
                  <a:pt x="68580" y="708660"/>
                </a:cubicBezTo>
                <a:cubicBezTo>
                  <a:pt x="76565" y="719838"/>
                  <a:pt x="80887" y="734156"/>
                  <a:pt x="91440" y="742950"/>
                </a:cubicBezTo>
                <a:cubicBezTo>
                  <a:pt x="104530" y="753858"/>
                  <a:pt x="122265" y="757535"/>
                  <a:pt x="137160" y="765810"/>
                </a:cubicBezTo>
                <a:cubicBezTo>
                  <a:pt x="156580" y="776599"/>
                  <a:pt x="175567" y="788173"/>
                  <a:pt x="194310" y="800100"/>
                </a:cubicBezTo>
                <a:cubicBezTo>
                  <a:pt x="217489" y="814850"/>
                  <a:pt x="236826" y="837132"/>
                  <a:pt x="262890" y="845820"/>
                </a:cubicBezTo>
                <a:cubicBezTo>
                  <a:pt x="274320" y="849630"/>
                  <a:pt x="286648" y="851399"/>
                  <a:pt x="297180" y="857250"/>
                </a:cubicBezTo>
                <a:cubicBezTo>
                  <a:pt x="377173" y="901691"/>
                  <a:pt x="339087" y="897774"/>
                  <a:pt x="400050" y="914400"/>
                </a:cubicBezTo>
                <a:cubicBezTo>
                  <a:pt x="430361" y="922667"/>
                  <a:pt x="491490" y="937260"/>
                  <a:pt x="491490" y="937260"/>
                </a:cubicBezTo>
                <a:cubicBezTo>
                  <a:pt x="551163" y="977042"/>
                  <a:pt x="499272" y="948734"/>
                  <a:pt x="582930" y="971550"/>
                </a:cubicBezTo>
                <a:cubicBezTo>
                  <a:pt x="606177" y="977890"/>
                  <a:pt x="628650" y="986790"/>
                  <a:pt x="651510" y="994410"/>
                </a:cubicBezTo>
                <a:cubicBezTo>
                  <a:pt x="662940" y="998220"/>
                  <a:pt x="675775" y="999157"/>
                  <a:pt x="685800" y="1005840"/>
                </a:cubicBezTo>
                <a:cubicBezTo>
                  <a:pt x="697230" y="1013460"/>
                  <a:pt x="707803" y="1022557"/>
                  <a:pt x="720090" y="1028700"/>
                </a:cubicBezTo>
                <a:cubicBezTo>
                  <a:pt x="730866" y="1034088"/>
                  <a:pt x="743848" y="1034279"/>
                  <a:pt x="754380" y="1040130"/>
                </a:cubicBezTo>
                <a:cubicBezTo>
                  <a:pt x="778397" y="1053473"/>
                  <a:pt x="800100" y="1070610"/>
                  <a:pt x="822960" y="1085850"/>
                </a:cubicBezTo>
                <a:cubicBezTo>
                  <a:pt x="834390" y="1093470"/>
                  <a:pt x="843513" y="1108710"/>
                  <a:pt x="857250" y="1108710"/>
                </a:cubicBezTo>
                <a:lnTo>
                  <a:pt x="891540" y="110871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 45"/>
          <p:cNvSpPr/>
          <p:nvPr/>
        </p:nvSpPr>
        <p:spPr>
          <a:xfrm>
            <a:off x="2777489" y="3209881"/>
            <a:ext cx="886765" cy="927779"/>
          </a:xfrm>
          <a:custGeom>
            <a:avLst/>
            <a:gdLst>
              <a:gd name="connsiteX0" fmla="*/ 0 w 788670"/>
              <a:gd name="connsiteY0" fmla="*/ 869937 h 869937"/>
              <a:gd name="connsiteX1" fmla="*/ 68580 w 788670"/>
              <a:gd name="connsiteY1" fmla="*/ 824217 h 869937"/>
              <a:gd name="connsiteX2" fmla="*/ 102870 w 788670"/>
              <a:gd name="connsiteY2" fmla="*/ 755637 h 869937"/>
              <a:gd name="connsiteX3" fmla="*/ 137160 w 788670"/>
              <a:gd name="connsiteY3" fmla="*/ 721347 h 869937"/>
              <a:gd name="connsiteX4" fmla="*/ 160020 w 788670"/>
              <a:gd name="connsiteY4" fmla="*/ 675627 h 869937"/>
              <a:gd name="connsiteX5" fmla="*/ 182880 w 788670"/>
              <a:gd name="connsiteY5" fmla="*/ 618477 h 869937"/>
              <a:gd name="connsiteX6" fmla="*/ 217170 w 788670"/>
              <a:gd name="connsiteY6" fmla="*/ 595617 h 869937"/>
              <a:gd name="connsiteX7" fmla="*/ 285750 w 788670"/>
              <a:gd name="connsiteY7" fmla="*/ 504177 h 869937"/>
              <a:gd name="connsiteX8" fmla="*/ 320040 w 788670"/>
              <a:gd name="connsiteY8" fmla="*/ 458457 h 869937"/>
              <a:gd name="connsiteX9" fmla="*/ 365760 w 788670"/>
              <a:gd name="connsiteY9" fmla="*/ 378447 h 869937"/>
              <a:gd name="connsiteX10" fmla="*/ 377190 w 788670"/>
              <a:gd name="connsiteY10" fmla="*/ 344157 h 869937"/>
              <a:gd name="connsiteX11" fmla="*/ 434340 w 788670"/>
              <a:gd name="connsiteY11" fmla="*/ 264147 h 869937"/>
              <a:gd name="connsiteX12" fmla="*/ 480060 w 788670"/>
              <a:gd name="connsiteY12" fmla="*/ 195567 h 869937"/>
              <a:gd name="connsiteX13" fmla="*/ 571500 w 788670"/>
              <a:gd name="connsiteY13" fmla="*/ 92697 h 869937"/>
              <a:gd name="connsiteX14" fmla="*/ 640080 w 788670"/>
              <a:gd name="connsiteY14" fmla="*/ 46977 h 869937"/>
              <a:gd name="connsiteX15" fmla="*/ 697230 w 788670"/>
              <a:gd name="connsiteY15" fmla="*/ 35547 h 869937"/>
              <a:gd name="connsiteX16" fmla="*/ 765810 w 788670"/>
              <a:gd name="connsiteY16" fmla="*/ 1257 h 869937"/>
              <a:gd name="connsiteX17" fmla="*/ 788670 w 788670"/>
              <a:gd name="connsiteY17" fmla="*/ 1257 h 86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88670" h="869937">
                <a:moveTo>
                  <a:pt x="0" y="869937"/>
                </a:moveTo>
                <a:cubicBezTo>
                  <a:pt x="22860" y="854697"/>
                  <a:pt x="47903" y="842309"/>
                  <a:pt x="68580" y="824217"/>
                </a:cubicBezTo>
                <a:cubicBezTo>
                  <a:pt x="111744" y="786448"/>
                  <a:pt x="75149" y="797218"/>
                  <a:pt x="102870" y="755637"/>
                </a:cubicBezTo>
                <a:cubicBezTo>
                  <a:pt x="111836" y="742187"/>
                  <a:pt x="127765" y="734501"/>
                  <a:pt x="137160" y="721347"/>
                </a:cubicBezTo>
                <a:cubicBezTo>
                  <a:pt x="147064" y="707482"/>
                  <a:pt x="153100" y="691197"/>
                  <a:pt x="160020" y="675627"/>
                </a:cubicBezTo>
                <a:cubicBezTo>
                  <a:pt x="168353" y="656878"/>
                  <a:pt x="170954" y="635173"/>
                  <a:pt x="182880" y="618477"/>
                </a:cubicBezTo>
                <a:cubicBezTo>
                  <a:pt x="190865" y="607299"/>
                  <a:pt x="207980" y="605828"/>
                  <a:pt x="217170" y="595617"/>
                </a:cubicBezTo>
                <a:cubicBezTo>
                  <a:pt x="242658" y="567297"/>
                  <a:pt x="262890" y="534657"/>
                  <a:pt x="285750" y="504177"/>
                </a:cubicBezTo>
                <a:cubicBezTo>
                  <a:pt x="297180" y="488937"/>
                  <a:pt x="309473" y="474308"/>
                  <a:pt x="320040" y="458457"/>
                </a:cubicBezTo>
                <a:cubicBezTo>
                  <a:pt x="342998" y="424020"/>
                  <a:pt x="348358" y="419052"/>
                  <a:pt x="365760" y="378447"/>
                </a:cubicBezTo>
                <a:cubicBezTo>
                  <a:pt x="370506" y="367373"/>
                  <a:pt x="371802" y="354933"/>
                  <a:pt x="377190" y="344157"/>
                </a:cubicBezTo>
                <a:cubicBezTo>
                  <a:pt x="386480" y="325577"/>
                  <a:pt x="425280" y="277090"/>
                  <a:pt x="434340" y="264147"/>
                </a:cubicBezTo>
                <a:cubicBezTo>
                  <a:pt x="450095" y="241639"/>
                  <a:pt x="464820" y="218427"/>
                  <a:pt x="480060" y="195567"/>
                </a:cubicBezTo>
                <a:cubicBezTo>
                  <a:pt x="507546" y="154339"/>
                  <a:pt x="524524" y="124014"/>
                  <a:pt x="571500" y="92697"/>
                </a:cubicBezTo>
                <a:cubicBezTo>
                  <a:pt x="594360" y="77457"/>
                  <a:pt x="613139" y="52365"/>
                  <a:pt x="640080" y="46977"/>
                </a:cubicBezTo>
                <a:cubicBezTo>
                  <a:pt x="659130" y="43167"/>
                  <a:pt x="678383" y="40259"/>
                  <a:pt x="697230" y="35547"/>
                </a:cubicBezTo>
                <a:cubicBezTo>
                  <a:pt x="787358" y="13015"/>
                  <a:pt x="672689" y="38506"/>
                  <a:pt x="765810" y="1257"/>
                </a:cubicBezTo>
                <a:cubicBezTo>
                  <a:pt x="772885" y="-1573"/>
                  <a:pt x="781050" y="1257"/>
                  <a:pt x="788670" y="12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Freeform 46"/>
          <p:cNvSpPr/>
          <p:nvPr/>
        </p:nvSpPr>
        <p:spPr>
          <a:xfrm>
            <a:off x="1977390" y="3280410"/>
            <a:ext cx="541314" cy="960129"/>
          </a:xfrm>
          <a:custGeom>
            <a:avLst/>
            <a:gdLst>
              <a:gd name="connsiteX0" fmla="*/ 102870 w 541314"/>
              <a:gd name="connsiteY0" fmla="*/ 0 h 960129"/>
              <a:gd name="connsiteX1" fmla="*/ 537210 w 541314"/>
              <a:gd name="connsiteY1" fmla="*/ 514350 h 960129"/>
              <a:gd name="connsiteX2" fmla="*/ 525780 w 541314"/>
              <a:gd name="connsiteY2" fmla="*/ 571500 h 960129"/>
              <a:gd name="connsiteX3" fmla="*/ 491490 w 541314"/>
              <a:gd name="connsiteY3" fmla="*/ 628650 h 960129"/>
              <a:gd name="connsiteX4" fmla="*/ 445770 w 541314"/>
              <a:gd name="connsiteY4" fmla="*/ 708660 h 960129"/>
              <a:gd name="connsiteX5" fmla="*/ 377190 w 541314"/>
              <a:gd name="connsiteY5" fmla="*/ 777240 h 960129"/>
              <a:gd name="connsiteX6" fmla="*/ 320040 w 541314"/>
              <a:gd name="connsiteY6" fmla="*/ 834390 h 960129"/>
              <a:gd name="connsiteX7" fmla="*/ 274320 w 541314"/>
              <a:gd name="connsiteY7" fmla="*/ 857250 h 960129"/>
              <a:gd name="connsiteX8" fmla="*/ 240030 w 541314"/>
              <a:gd name="connsiteY8" fmla="*/ 880110 h 960129"/>
              <a:gd name="connsiteX9" fmla="*/ 205740 w 541314"/>
              <a:gd name="connsiteY9" fmla="*/ 891540 h 960129"/>
              <a:gd name="connsiteX10" fmla="*/ 171450 w 541314"/>
              <a:gd name="connsiteY10" fmla="*/ 914400 h 960129"/>
              <a:gd name="connsiteX11" fmla="*/ 80010 w 541314"/>
              <a:gd name="connsiteY11" fmla="*/ 937260 h 960129"/>
              <a:gd name="connsiteX12" fmla="*/ 0 w 541314"/>
              <a:gd name="connsiteY12" fmla="*/ 960120 h 960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1314" h="960129">
                <a:moveTo>
                  <a:pt x="102870" y="0"/>
                </a:moveTo>
                <a:cubicBezTo>
                  <a:pt x="247650" y="171450"/>
                  <a:pt x="403726" y="333966"/>
                  <a:pt x="537210" y="514350"/>
                </a:cubicBezTo>
                <a:cubicBezTo>
                  <a:pt x="548766" y="529966"/>
                  <a:pt x="532995" y="553462"/>
                  <a:pt x="525780" y="571500"/>
                </a:cubicBezTo>
                <a:cubicBezTo>
                  <a:pt x="517529" y="592127"/>
                  <a:pt x="501425" y="608779"/>
                  <a:pt x="491490" y="628650"/>
                </a:cubicBezTo>
                <a:cubicBezTo>
                  <a:pt x="460965" y="689701"/>
                  <a:pt x="507956" y="639564"/>
                  <a:pt x="445770" y="708660"/>
                </a:cubicBezTo>
                <a:cubicBezTo>
                  <a:pt x="424143" y="732690"/>
                  <a:pt x="400050" y="754380"/>
                  <a:pt x="377190" y="777240"/>
                </a:cubicBezTo>
                <a:cubicBezTo>
                  <a:pt x="358140" y="796290"/>
                  <a:pt x="344137" y="822342"/>
                  <a:pt x="320040" y="834390"/>
                </a:cubicBezTo>
                <a:cubicBezTo>
                  <a:pt x="304800" y="842010"/>
                  <a:pt x="289114" y="848796"/>
                  <a:pt x="274320" y="857250"/>
                </a:cubicBezTo>
                <a:cubicBezTo>
                  <a:pt x="262393" y="864066"/>
                  <a:pt x="252317" y="873967"/>
                  <a:pt x="240030" y="880110"/>
                </a:cubicBezTo>
                <a:cubicBezTo>
                  <a:pt x="229254" y="885498"/>
                  <a:pt x="216516" y="886152"/>
                  <a:pt x="205740" y="891540"/>
                </a:cubicBezTo>
                <a:cubicBezTo>
                  <a:pt x="193453" y="897683"/>
                  <a:pt x="183737" y="908257"/>
                  <a:pt x="171450" y="914400"/>
                </a:cubicBezTo>
                <a:cubicBezTo>
                  <a:pt x="143705" y="928273"/>
                  <a:pt x="108703" y="929435"/>
                  <a:pt x="80010" y="937260"/>
                </a:cubicBezTo>
                <a:cubicBezTo>
                  <a:pt x="-8228" y="961325"/>
                  <a:pt x="38063" y="960120"/>
                  <a:pt x="0" y="9601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DB45992-54D7-4D09-8B47-A44555601D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176837" y="3387424"/>
            <a:ext cx="3648075" cy="20002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A4A3E9-9384-42A9-A2A2-5B098AF2B2EF}"/>
              </a:ext>
            </a:extLst>
          </p:cNvPr>
          <p:cNvSpPr txBox="1"/>
          <p:nvPr/>
        </p:nvSpPr>
        <p:spPr>
          <a:xfrm>
            <a:off x="6318513" y="2161749"/>
            <a:ext cx="186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+mj-lt"/>
              </a:rPr>
              <a:t>Multiple synapses</a:t>
            </a:r>
          </a:p>
        </p:txBody>
      </p:sp>
    </p:spTree>
    <p:extLst>
      <p:ext uri="{BB962C8B-B14F-4D97-AF65-F5344CB8AC3E}">
        <p14:creationId xmlns:p14="http://schemas.microsoft.com/office/powerpoint/2010/main" val="25973800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7114" y="734295"/>
            <a:ext cx="3345320" cy="2611292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3" t="5487" r="8728" b="8664"/>
          <a:stretch/>
        </p:blipFill>
        <p:spPr bwMode="auto">
          <a:xfrm>
            <a:off x="2965903" y="3752046"/>
            <a:ext cx="3293560" cy="26112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 rot="16200000">
            <a:off x="6482895" y="4049433"/>
            <a:ext cx="1569660" cy="20165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GB" sz="1800" dirty="0">
                <a:latin typeface="+mj-lt"/>
              </a:rPr>
              <a:t>Neuron #2 under </a:t>
            </a:r>
            <a:r>
              <a:rPr lang="en-GB" sz="1800" b="1" dirty="0">
                <a:latin typeface="+mj-lt"/>
              </a:rPr>
              <a:t>80% fault rate</a:t>
            </a:r>
            <a:r>
              <a:rPr lang="en-GB" sz="1800" dirty="0">
                <a:latin typeface="+mj-lt"/>
              </a:rPr>
              <a:t> with temporary faults.</a:t>
            </a:r>
          </a:p>
          <a:p>
            <a:pPr algn="ctr"/>
            <a:r>
              <a:rPr lang="en-GB" sz="1800" dirty="0">
                <a:latin typeface="+mj-lt"/>
              </a:rPr>
              <a:t>(</a:t>
            </a:r>
            <a:r>
              <a:rPr lang="en-GB" sz="1800" i="1" dirty="0">
                <a:latin typeface="+mj-lt"/>
              </a:rPr>
              <a:t>80%</a:t>
            </a:r>
            <a:r>
              <a:rPr lang="en-GB" sz="1800" dirty="0">
                <a:latin typeface="+mj-lt"/>
              </a:rPr>
              <a:t> - </a:t>
            </a:r>
            <a:r>
              <a:rPr lang="en-GB" sz="1800" i="1" dirty="0">
                <a:latin typeface="+mj-lt"/>
              </a:rPr>
              <a:t>severely damaged</a:t>
            </a:r>
            <a:r>
              <a:rPr lang="en-GB" sz="1800" dirty="0">
                <a:latin typeface="+mj-lt"/>
              </a:rPr>
              <a:t>)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157882" y="3669081"/>
            <a:ext cx="8885" cy="2676673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71484" y="3235809"/>
            <a:ext cx="1804500" cy="707886"/>
          </a:xfrm>
          <a:prstGeom prst="rect">
            <a:avLst/>
          </a:prstGeom>
          <a:ln>
            <a:noFill/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Temporary Faults injected</a:t>
            </a:r>
          </a:p>
        </p:txBody>
      </p:sp>
      <p:cxnSp>
        <p:nvCxnSpPr>
          <p:cNvPr id="19" name="Straight Arrow Connector 18"/>
          <p:cNvCxnSpPr>
            <a:stCxn id="18" idx="1"/>
          </p:cNvCxnSpPr>
          <p:nvPr/>
        </p:nvCxnSpPr>
        <p:spPr>
          <a:xfrm flipH="1">
            <a:off x="4157882" y="3589752"/>
            <a:ext cx="2313602" cy="16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107451" y="3686665"/>
            <a:ext cx="8885" cy="2676673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Multiply 22"/>
          <p:cNvSpPr/>
          <p:nvPr/>
        </p:nvSpPr>
        <p:spPr>
          <a:xfrm>
            <a:off x="3191702" y="2400989"/>
            <a:ext cx="516367" cy="65621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4" name="Multiply 23"/>
          <p:cNvSpPr/>
          <p:nvPr/>
        </p:nvSpPr>
        <p:spPr>
          <a:xfrm>
            <a:off x="4510355" y="3752045"/>
            <a:ext cx="204656" cy="27214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4212" y="36236"/>
            <a:ext cx="9024937" cy="666750"/>
          </a:xfrm>
        </p:spPr>
        <p:txBody>
          <a:bodyPr anchor="ctr"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Self-repair of a ‘Small’ Astrocyte-Neuron Network</a:t>
            </a:r>
          </a:p>
        </p:txBody>
      </p:sp>
      <p:sp>
        <p:nvSpPr>
          <p:cNvPr id="20" name="Oval 19"/>
          <p:cNvSpPr/>
          <p:nvPr/>
        </p:nvSpPr>
        <p:spPr>
          <a:xfrm>
            <a:off x="4118706" y="4372419"/>
            <a:ext cx="1030147" cy="254643"/>
          </a:xfrm>
          <a:prstGeom prst="ellipse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C:\Users\EMBRACE\AppData\Local\Microsoft\Windows\Temporary Internet Files\Content.IE5\4GCCTSWR\Tick-green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86176" y="4556070"/>
            <a:ext cx="296459" cy="28715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047642" y="3759029"/>
            <a:ext cx="177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+mj-lt"/>
              </a:rPr>
              <a:t>PR of Synapse #1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5347" y="4320426"/>
            <a:ext cx="19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+mj-lt"/>
              </a:rPr>
              <a:t>PR of Synapse  #10</a:t>
            </a:r>
          </a:p>
        </p:txBody>
      </p:sp>
      <p:sp>
        <p:nvSpPr>
          <p:cNvPr id="4" name="Rectangle 3"/>
          <p:cNvSpPr/>
          <p:nvPr/>
        </p:nvSpPr>
        <p:spPr>
          <a:xfrm>
            <a:off x="2821702" y="2963377"/>
            <a:ext cx="14503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latin typeface="+mj-lt"/>
              </a:rPr>
              <a:t>Faults (PR=~0)</a:t>
            </a:r>
            <a:r>
              <a:rPr lang="en-GB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521448-4B0D-4BAC-A214-9D5EE0DF4EDE}"/>
              </a:ext>
            </a:extLst>
          </p:cNvPr>
          <p:cNvSpPr txBox="1"/>
          <p:nvPr/>
        </p:nvSpPr>
        <p:spPr>
          <a:xfrm>
            <a:off x="1425013" y="6418983"/>
            <a:ext cx="78390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+mj-lt"/>
              </a:rPr>
              <a:t>Naeem M, McDaid L, Harkin J, Wade J, </a:t>
            </a:r>
            <a:r>
              <a:rPr lang="en-GB" sz="1100" dirty="0" err="1">
                <a:latin typeface="+mj-lt"/>
              </a:rPr>
              <a:t>Marsland</a:t>
            </a:r>
            <a:r>
              <a:rPr lang="en-GB" sz="1100" dirty="0">
                <a:latin typeface="+mj-lt"/>
              </a:rPr>
              <a:t> J, “</a:t>
            </a:r>
            <a:r>
              <a:rPr lang="en-GB" sz="1100" b="1" i="1" dirty="0">
                <a:latin typeface="+mj-lt"/>
              </a:rPr>
              <a:t>On The Role of </a:t>
            </a:r>
            <a:r>
              <a:rPr lang="en-GB" sz="1100" b="1" i="1" dirty="0" err="1">
                <a:latin typeface="+mj-lt"/>
              </a:rPr>
              <a:t>Astroglial</a:t>
            </a:r>
            <a:r>
              <a:rPr lang="en-GB" sz="1100" b="1" i="1" dirty="0">
                <a:latin typeface="+mj-lt"/>
              </a:rPr>
              <a:t> Syncytia in Self-Repairing Spiking Neural Networks</a:t>
            </a:r>
            <a:r>
              <a:rPr lang="en-GB" sz="1100" dirty="0">
                <a:latin typeface="+mj-lt"/>
              </a:rPr>
              <a:t>”, IEEE Transactions Neural Networks &amp; Learning Systems, 2015.</a:t>
            </a:r>
          </a:p>
        </p:txBody>
      </p:sp>
      <p:pic>
        <p:nvPicPr>
          <p:cNvPr id="27" name="Picture 2" descr="C:\Users\EMBRACE\AppData\Local\Microsoft\Windows\Temporary Internet Files\Content.IE5\4GCCTSWR\Tick-green[1].png">
            <a:extLst>
              <a:ext uri="{FF2B5EF4-FFF2-40B4-BE49-F238E27FC236}">
                <a16:creationId xmlns:a16="http://schemas.microsoft.com/office/drawing/2014/main" id="{A18888AB-AD55-4130-881B-17B7114F0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0286" y="2852408"/>
            <a:ext cx="296459" cy="2871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22784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8DC98CF-BBBC-40A9-A74B-DBD85AA5B3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9677" t="30755" r="28065" b="19106"/>
          <a:stretch/>
        </p:blipFill>
        <p:spPr>
          <a:xfrm rot="1481086">
            <a:off x="101040" y="588367"/>
            <a:ext cx="2905078" cy="28220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27114" y="734295"/>
            <a:ext cx="3345320" cy="2611292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3" t="5487" r="8728" b="8664"/>
          <a:stretch/>
        </p:blipFill>
        <p:spPr bwMode="auto">
          <a:xfrm>
            <a:off x="2965903" y="3752046"/>
            <a:ext cx="3293560" cy="26112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 rot="16200000">
            <a:off x="6482895" y="4049433"/>
            <a:ext cx="1569660" cy="20165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GB" sz="1800" dirty="0">
                <a:latin typeface="+mj-lt"/>
              </a:rPr>
              <a:t>Neuron #2 under </a:t>
            </a:r>
            <a:r>
              <a:rPr lang="en-GB" sz="1800" b="1" dirty="0">
                <a:latin typeface="+mj-lt"/>
              </a:rPr>
              <a:t>80% fault rate</a:t>
            </a:r>
            <a:r>
              <a:rPr lang="en-GB" sz="1800" dirty="0">
                <a:latin typeface="+mj-lt"/>
              </a:rPr>
              <a:t> with temporary faults.</a:t>
            </a:r>
          </a:p>
          <a:p>
            <a:pPr algn="ctr"/>
            <a:r>
              <a:rPr lang="en-GB" sz="1800" dirty="0">
                <a:latin typeface="+mj-lt"/>
              </a:rPr>
              <a:t>(</a:t>
            </a:r>
            <a:r>
              <a:rPr lang="en-GB" sz="1800" i="1" dirty="0">
                <a:latin typeface="+mj-lt"/>
              </a:rPr>
              <a:t>80%</a:t>
            </a:r>
            <a:r>
              <a:rPr lang="en-GB" sz="1800" dirty="0">
                <a:latin typeface="+mj-lt"/>
              </a:rPr>
              <a:t> - </a:t>
            </a:r>
            <a:r>
              <a:rPr lang="en-GB" sz="1800" i="1" dirty="0">
                <a:latin typeface="+mj-lt"/>
              </a:rPr>
              <a:t>severely damaged</a:t>
            </a:r>
            <a:r>
              <a:rPr lang="en-GB" sz="1800" dirty="0">
                <a:latin typeface="+mj-lt"/>
              </a:rPr>
              <a:t>)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157882" y="3669081"/>
            <a:ext cx="8885" cy="2676673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71484" y="3235809"/>
            <a:ext cx="1804500" cy="707886"/>
          </a:xfrm>
          <a:prstGeom prst="rect">
            <a:avLst/>
          </a:prstGeom>
          <a:ln>
            <a:noFill/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Temporary Faults injected</a:t>
            </a:r>
          </a:p>
        </p:txBody>
      </p:sp>
      <p:cxnSp>
        <p:nvCxnSpPr>
          <p:cNvPr id="19" name="Straight Arrow Connector 18"/>
          <p:cNvCxnSpPr>
            <a:stCxn id="18" idx="1"/>
          </p:cNvCxnSpPr>
          <p:nvPr/>
        </p:nvCxnSpPr>
        <p:spPr>
          <a:xfrm flipH="1">
            <a:off x="4157882" y="3589752"/>
            <a:ext cx="2313602" cy="162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107451" y="3686665"/>
            <a:ext cx="8885" cy="2676673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Multiply 22"/>
          <p:cNvSpPr/>
          <p:nvPr/>
        </p:nvSpPr>
        <p:spPr>
          <a:xfrm>
            <a:off x="3191702" y="2400989"/>
            <a:ext cx="516367" cy="65621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4" name="Multiply 23"/>
          <p:cNvSpPr/>
          <p:nvPr/>
        </p:nvSpPr>
        <p:spPr>
          <a:xfrm>
            <a:off x="4510355" y="3752045"/>
            <a:ext cx="204656" cy="27214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4212" y="36236"/>
            <a:ext cx="9024937" cy="666750"/>
          </a:xfrm>
        </p:spPr>
        <p:txBody>
          <a:bodyPr anchor="ctr"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Self-repair of a ‘Small’ Astrocyte-Neuron Network</a:t>
            </a:r>
          </a:p>
        </p:txBody>
      </p:sp>
      <p:sp>
        <p:nvSpPr>
          <p:cNvPr id="20" name="Oval 19"/>
          <p:cNvSpPr/>
          <p:nvPr/>
        </p:nvSpPr>
        <p:spPr>
          <a:xfrm>
            <a:off x="4118706" y="4372419"/>
            <a:ext cx="1030147" cy="254643"/>
          </a:xfrm>
          <a:prstGeom prst="ellipse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C:\Users\EMBRACE\AppData\Local\Microsoft\Windows\Temporary Internet Files\Content.IE5\4GCCTSWR\Tick-green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86176" y="4556070"/>
            <a:ext cx="296459" cy="28715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047642" y="3759029"/>
            <a:ext cx="177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+mj-lt"/>
              </a:rPr>
              <a:t>PR of Synapse #1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5347" y="4320426"/>
            <a:ext cx="19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+mj-lt"/>
              </a:rPr>
              <a:t>PR of Synapse  #10</a:t>
            </a:r>
          </a:p>
        </p:txBody>
      </p:sp>
      <p:sp>
        <p:nvSpPr>
          <p:cNvPr id="4" name="Rectangle 3"/>
          <p:cNvSpPr/>
          <p:nvPr/>
        </p:nvSpPr>
        <p:spPr>
          <a:xfrm>
            <a:off x="2821702" y="2963377"/>
            <a:ext cx="14503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latin typeface="+mj-lt"/>
              </a:rPr>
              <a:t>Faults (PR=~0)</a:t>
            </a:r>
            <a:r>
              <a:rPr lang="en-GB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521448-4B0D-4BAC-A214-9D5EE0DF4EDE}"/>
              </a:ext>
            </a:extLst>
          </p:cNvPr>
          <p:cNvSpPr txBox="1"/>
          <p:nvPr/>
        </p:nvSpPr>
        <p:spPr>
          <a:xfrm>
            <a:off x="1425013" y="6418983"/>
            <a:ext cx="78390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+mj-lt"/>
              </a:rPr>
              <a:t>Naeem M, McDaid L, Harkin J, Wade J, </a:t>
            </a:r>
            <a:r>
              <a:rPr lang="en-GB" sz="1100" dirty="0" err="1">
                <a:latin typeface="+mj-lt"/>
              </a:rPr>
              <a:t>Marsland</a:t>
            </a:r>
            <a:r>
              <a:rPr lang="en-GB" sz="1100" dirty="0">
                <a:latin typeface="+mj-lt"/>
              </a:rPr>
              <a:t> J, “</a:t>
            </a:r>
            <a:r>
              <a:rPr lang="en-GB" sz="1100" b="1" i="1" dirty="0">
                <a:latin typeface="+mj-lt"/>
              </a:rPr>
              <a:t>On The Role of </a:t>
            </a:r>
            <a:r>
              <a:rPr lang="en-GB" sz="1100" b="1" i="1" dirty="0" err="1">
                <a:latin typeface="+mj-lt"/>
              </a:rPr>
              <a:t>Astroglial</a:t>
            </a:r>
            <a:r>
              <a:rPr lang="en-GB" sz="1100" b="1" i="1" dirty="0">
                <a:latin typeface="+mj-lt"/>
              </a:rPr>
              <a:t> Syncytia in Self-Repairing Spiking Neural Networks</a:t>
            </a:r>
            <a:r>
              <a:rPr lang="en-GB" sz="1100" dirty="0">
                <a:latin typeface="+mj-lt"/>
              </a:rPr>
              <a:t>”, IEEE Transactions Neural Networks &amp; Learning Systems, 2015.</a:t>
            </a:r>
          </a:p>
        </p:txBody>
      </p:sp>
      <p:pic>
        <p:nvPicPr>
          <p:cNvPr id="27" name="Picture 2" descr="C:\Users\EMBRACE\AppData\Local\Microsoft\Windows\Temporary Internet Files\Content.IE5\4GCCTSWR\Tick-green[1].png">
            <a:extLst>
              <a:ext uri="{FF2B5EF4-FFF2-40B4-BE49-F238E27FC236}">
                <a16:creationId xmlns:a16="http://schemas.microsoft.com/office/drawing/2014/main" id="{A18888AB-AD55-4130-881B-17B7114F0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0286" y="2852408"/>
            <a:ext cx="296459" cy="287153"/>
          </a:xfrm>
          <a:prstGeom prst="rect">
            <a:avLst/>
          </a:prstGeom>
          <a:noFill/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2C2562-52C2-4180-804A-591DEFD4565E}"/>
              </a:ext>
            </a:extLst>
          </p:cNvPr>
          <p:cNvCxnSpPr>
            <a:cxnSpLocks/>
          </p:cNvCxnSpPr>
          <p:nvPr/>
        </p:nvCxnSpPr>
        <p:spPr>
          <a:xfrm>
            <a:off x="433493" y="571789"/>
            <a:ext cx="127373" cy="1064279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6198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0456" y="6491706"/>
            <a:ext cx="989286" cy="31516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8" name="TextBox 57"/>
          <p:cNvSpPr txBox="1"/>
          <p:nvPr/>
        </p:nvSpPr>
        <p:spPr>
          <a:xfrm>
            <a:off x="694803" y="1536174"/>
            <a:ext cx="81984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>
                <a:latin typeface="+mj-lt"/>
              </a:rPr>
              <a:t>Astrocytes are the key player in how brain performs </a:t>
            </a:r>
            <a:r>
              <a:rPr lang="en-IE" b="1" dirty="0">
                <a:latin typeface="+mj-lt"/>
              </a:rPr>
              <a:t>distributed</a:t>
            </a:r>
            <a:r>
              <a:rPr lang="en-IE" dirty="0">
                <a:latin typeface="+mj-lt"/>
              </a:rPr>
              <a:t>  repair.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>
                <a:latin typeface="+mj-lt"/>
              </a:rPr>
              <a:t>What do Astrocyte-neuron networks afford?</a:t>
            </a:r>
          </a:p>
          <a:p>
            <a:r>
              <a:rPr lang="en-IE" dirty="0">
                <a:solidFill>
                  <a:srgbClr val="3333FF"/>
                </a:solidFill>
                <a:latin typeface="+mj-lt"/>
              </a:rPr>
              <a:t>	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BAA360"/>
                </a:solidFill>
                <a:latin typeface="+mj-lt"/>
              </a:rPr>
              <a:t>Increased reliability </a:t>
            </a:r>
            <a:r>
              <a:rPr lang="en-IE" dirty="0">
                <a:latin typeface="+mj-lt"/>
              </a:rPr>
              <a:t>via:</a:t>
            </a:r>
          </a:p>
          <a:p>
            <a:pPr marL="1257300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IE" b="1" dirty="0">
                <a:solidFill>
                  <a:srgbClr val="BAA360"/>
                </a:solidFill>
                <a:latin typeface="+mj-lt"/>
              </a:rPr>
              <a:t>Fine-grained repair </a:t>
            </a:r>
            <a:r>
              <a:rPr lang="en-IE" dirty="0">
                <a:latin typeface="+mj-lt"/>
              </a:rPr>
              <a:t>at synapse-level</a:t>
            </a:r>
          </a:p>
          <a:p>
            <a:pPr marL="1257300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IE" b="1" dirty="0">
                <a:solidFill>
                  <a:srgbClr val="BAA360"/>
                </a:solidFill>
                <a:latin typeface="+mj-lt"/>
              </a:rPr>
              <a:t>Distributed</a:t>
            </a:r>
            <a:r>
              <a:rPr lang="en-IE" dirty="0">
                <a:latin typeface="+mj-lt"/>
              </a:rPr>
              <a:t> repair mechanism (astrocyte cell)</a:t>
            </a:r>
          </a:p>
          <a:p>
            <a:pPr marL="1257300" indent="-342900">
              <a:buFont typeface="Wingdings" panose="05000000000000000000" pitchFamily="2" charset="2"/>
              <a:buChar char="Ø"/>
            </a:pPr>
            <a:endParaRPr lang="en-IE" dirty="0">
              <a:latin typeface="+mj-lt"/>
            </a:endParaRP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IE" dirty="0">
                <a:latin typeface="+mj-lt"/>
              </a:rPr>
              <a:t>New type of neural network paradigm?</a:t>
            </a:r>
          </a:p>
        </p:txBody>
      </p:sp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52388" y="161925"/>
            <a:ext cx="9024937" cy="666750"/>
          </a:xfrm>
        </p:spPr>
        <p:txBody>
          <a:bodyPr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The Bigger Picture - “</a:t>
            </a:r>
            <a:r>
              <a:rPr lang="en-GB" altLang="en-US" b="1" i="1" dirty="0">
                <a:latin typeface="+mj-lt"/>
                <a:cs typeface="+mj-cs"/>
              </a:rPr>
              <a:t>Astro-Neuron Network</a:t>
            </a:r>
            <a:r>
              <a:rPr lang="en-GB" altLang="en-US" b="1" dirty="0">
                <a:latin typeface="+mj-lt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08835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31" y="446791"/>
            <a:ext cx="9024937" cy="666750"/>
          </a:xfrm>
        </p:spPr>
        <p:txBody>
          <a:bodyPr/>
          <a:lstStyle/>
          <a:p>
            <a:pPr algn="ctr"/>
            <a:r>
              <a:rPr lang="en-GB" b="1" dirty="0">
                <a:latin typeface="+mj-lt"/>
              </a:rPr>
              <a:t>Goal and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964" y="3979545"/>
            <a:ext cx="8348663" cy="3667125"/>
          </a:xfrm>
        </p:spPr>
        <p:txBody>
          <a:bodyPr/>
          <a:lstStyle/>
          <a:p>
            <a:pPr marL="549275" indent="-285750">
              <a:buClrTx/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On-chip interconnect</a:t>
            </a:r>
            <a:r>
              <a:rPr lang="en-GB" sz="1800" dirty="0">
                <a:latin typeface="+mj-lt"/>
              </a:rPr>
              <a:t>: High levels of connections, different time scales, different data – spike events, numeric data values (increased interconnect problem due to astrocyte connections – scalability solutions required)</a:t>
            </a:r>
          </a:p>
          <a:p>
            <a:pPr marL="549275" indent="-285750">
              <a:buFont typeface="Wingdings" panose="05000000000000000000" pitchFamily="2" charset="2"/>
              <a:buChar char="Ø"/>
            </a:pPr>
            <a:endParaRPr lang="en-GB" sz="1800" dirty="0">
              <a:latin typeface="+mj-lt"/>
            </a:endParaRPr>
          </a:p>
          <a:p>
            <a:pPr marL="549275" indent="-285750">
              <a:buClrTx/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Tool-chain</a:t>
            </a:r>
            <a:r>
              <a:rPr lang="en-GB" sz="1800" dirty="0">
                <a:latin typeface="+mj-lt"/>
              </a:rPr>
              <a:t>: Tools to map application to network paradigm, program the hardware, fault injection, data analysis and visualisation.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63237517"/>
              </p:ext>
            </p:extLst>
          </p:nvPr>
        </p:nvGraphicFramePr>
        <p:xfrm>
          <a:off x="5218546" y="914400"/>
          <a:ext cx="3858780" cy="2770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481964" y="1499602"/>
            <a:ext cx="579876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altLang="en-US" sz="1800" b="1" dirty="0">
                <a:latin typeface="+mj-lt"/>
              </a:rPr>
              <a:t>Goal -</a:t>
            </a:r>
            <a:r>
              <a:rPr lang="en-GB" altLang="en-US" sz="1800" dirty="0">
                <a:latin typeface="+mj-lt"/>
              </a:rPr>
              <a:t> Effectively map astrocyte-neuron networks to hardware (i.e. reliability via self-repair).</a:t>
            </a:r>
          </a:p>
          <a:p>
            <a:endParaRPr lang="en-GB" altLang="en-US" sz="1800" dirty="0">
              <a:latin typeface="+mj-lt"/>
            </a:endParaRPr>
          </a:p>
          <a:p>
            <a:pPr marL="549275" indent="-285750"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Model real applications:</a:t>
            </a:r>
            <a:r>
              <a:rPr lang="en-GB" sz="1800" dirty="0">
                <a:latin typeface="+mj-lt"/>
              </a:rPr>
              <a:t> Larger networks.</a:t>
            </a:r>
          </a:p>
          <a:p>
            <a:pPr marL="549275" indent="-285750">
              <a:buFont typeface="Wingdings" panose="05000000000000000000" pitchFamily="2" charset="2"/>
              <a:buChar char="Ø"/>
            </a:pPr>
            <a:endParaRPr lang="en-GB" sz="1800" dirty="0">
              <a:latin typeface="+mj-lt"/>
            </a:endParaRPr>
          </a:p>
          <a:p>
            <a:pPr marL="549275" indent="-285750"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Key functional blocks</a:t>
            </a:r>
            <a:r>
              <a:rPr lang="en-GB" sz="1800" dirty="0">
                <a:latin typeface="+mj-lt"/>
              </a:rPr>
              <a:t>: Astrocyte, tri-</a:t>
            </a:r>
            <a:r>
              <a:rPr lang="en-GB" sz="1800" dirty="0" err="1">
                <a:latin typeface="+mj-lt"/>
              </a:rPr>
              <a:t>partitie</a:t>
            </a:r>
            <a:r>
              <a:rPr lang="en-GB" sz="1800" dirty="0">
                <a:latin typeface="+mj-lt"/>
              </a:rPr>
              <a:t> synapse and learning rule (trade-off computational complexity for key principle with area/power efficiency)</a:t>
            </a:r>
          </a:p>
          <a:p>
            <a:pPr marL="549275" indent="-285750">
              <a:buFont typeface="Wingdings" panose="05000000000000000000" pitchFamily="2" charset="2"/>
              <a:buChar char="Ø"/>
            </a:pPr>
            <a:endParaRPr lang="en-GB" sz="1800" dirty="0">
              <a:latin typeface="+mj-lt"/>
            </a:endParaRPr>
          </a:p>
          <a:p>
            <a:pPr marL="263525"/>
            <a:endParaRPr lang="en-GB" sz="18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alt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44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gray">
          <a:xfrm>
            <a:off x="968787" y="1984115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</a:t>
            </a:r>
            <a:r>
              <a:rPr lang="en-US" altLang="en-US" sz="1600" b="1" dirty="0" smtClean="0"/>
              <a:t>Hardware</a:t>
            </a:r>
            <a:endParaRPr lang="en-US" altLang="en-US" sz="1600" b="1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gray">
          <a:xfrm>
            <a:off x="968787" y="3473143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</a:t>
            </a:r>
            <a:r>
              <a:rPr lang="en-US" altLang="en-US" sz="1600" b="1" dirty="0" smtClean="0"/>
              <a:t> Reliability </a:t>
            </a:r>
            <a:r>
              <a:rPr lang="en-US" altLang="en-US" sz="1600" b="1" dirty="0"/>
              <a:t>via </a:t>
            </a:r>
            <a:r>
              <a:rPr lang="en-US" altLang="en-US" sz="1600" b="1" dirty="0">
                <a:latin typeface="Arial" panose="020B0604020202020204" pitchFamily="34" charset="0"/>
              </a:rPr>
              <a:t>Self-repair (the concept)</a:t>
            </a:r>
            <a:endParaRPr lang="en-US" altLang="en-US" sz="1400" b="1" i="1" dirty="0"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gray">
          <a:xfrm>
            <a:off x="957357" y="4217680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>
                <a:latin typeface="Arial" panose="020B0604020202020204" pitchFamily="34" charset="0"/>
              </a:rPr>
              <a:t> </a:t>
            </a:r>
            <a:r>
              <a:rPr lang="en-US" altLang="en-US" sz="1600" b="1" dirty="0" smtClean="0">
                <a:latin typeface="Arial" panose="020B0604020202020204" pitchFamily="34" charset="0"/>
              </a:rPr>
              <a:t> Building </a:t>
            </a:r>
            <a:r>
              <a:rPr lang="en-US" altLang="en-US" sz="1600" b="1" dirty="0">
                <a:latin typeface="Arial" panose="020B0604020202020204" pitchFamily="34" charset="0"/>
              </a:rPr>
              <a:t>Self-repairing </a:t>
            </a:r>
            <a:r>
              <a:rPr lang="en-US" altLang="en-US" sz="1600" b="1" dirty="0"/>
              <a:t>Hardware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gray">
          <a:xfrm>
            <a:off x="968787" y="496691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</a:t>
            </a:r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</a:t>
            </a:r>
            <a:r>
              <a:rPr lang="en-US" altLang="en-US" sz="1600" b="1" dirty="0" smtClean="0"/>
              <a:t> On-chip </a:t>
            </a:r>
            <a:r>
              <a:rPr lang="en-GB" altLang="en-US" sz="1600" b="1" dirty="0"/>
              <a:t>Communication </a:t>
            </a:r>
            <a:r>
              <a:rPr lang="en-GB" altLang="en-US" sz="1600" b="1" dirty="0" smtClean="0"/>
              <a:t>Challenge and NoC Solution</a:t>
            </a:r>
            <a:endParaRPr lang="en-US" altLang="en-US" sz="1600" b="1" dirty="0"/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gray">
          <a:xfrm>
            <a:off x="968787" y="1255452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/>
          <a:p>
            <a:pPr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>
                <a:latin typeface="Arial" panose="020B0604020202020204" pitchFamily="34" charset="0"/>
              </a:rPr>
              <a:t>   </a:t>
            </a:r>
            <a:r>
              <a:rPr lang="en-US" altLang="en-US" sz="1600" b="1" dirty="0" smtClean="0">
                <a:latin typeface="Arial" panose="020B0604020202020204" pitchFamily="34" charset="0"/>
              </a:rPr>
              <a:t>Reliability Challenge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14B19-689A-4BAA-A4D9-505B6217DE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7357" y="574397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</a:t>
            </a:r>
            <a:r>
              <a:rPr lang="en-US" altLang="en-US" sz="1600" b="1" dirty="0"/>
              <a:t>The Opportunities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gray">
          <a:xfrm>
            <a:off x="957356" y="2717869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Information Processing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91570" y="1069280"/>
            <a:ext cx="7811069" cy="2971540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68738" y="4817660"/>
            <a:ext cx="7811069" cy="1578591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14338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 eaLnBrk="1" hangingPunct="1"/>
            <a:r>
              <a:rPr lang="en-GB" altLang="zh-CN" b="1" dirty="0">
                <a:latin typeface="+mj-lt"/>
              </a:rPr>
              <a:t>Proof-of-Principle: Moving to Hardware</a:t>
            </a:r>
            <a:endParaRPr lang="en-GB" altLang="en-US" b="1" dirty="0">
              <a:latin typeface="+mj-lt"/>
              <a:cs typeface="+mj-cs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0B4DE-AF37-49CA-95B1-073903C9771E}"/>
              </a:ext>
            </a:extLst>
          </p:cNvPr>
          <p:cNvSpPr txBox="1"/>
          <p:nvPr/>
        </p:nvSpPr>
        <p:spPr>
          <a:xfrm>
            <a:off x="467794" y="949077"/>
            <a:ext cx="78438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i="1" dirty="0">
                <a:latin typeface="Calibri" panose="020F0502020204030204" pitchFamily="34" charset="0"/>
              </a:rPr>
              <a:t>First-principle computer model of brain-like repair </a:t>
            </a:r>
            <a:r>
              <a:rPr lang="en-US" sz="2000" dirty="0">
                <a:latin typeface="Calibri" panose="020F0502020204030204" pitchFamily="34" charset="0"/>
              </a:rPr>
              <a:t>(Astrocyte-neuron Networks).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</a:rPr>
              <a:t>Explored the mapping to hardware as it enables repairs to achieved when the underlying hardware is unreliable.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2000" dirty="0">
              <a:latin typeface="Calibri" panose="020F050202020403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GB" sz="2000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9764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92" y="4650058"/>
            <a:ext cx="3819359" cy="1447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402" y="4661213"/>
            <a:ext cx="4871757" cy="1447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686" y="1786619"/>
            <a:ext cx="5017380" cy="25692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9892" y="6233532"/>
            <a:ext cx="3296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</a:rPr>
              <a:t>Synapse</a:t>
            </a:r>
            <a:r>
              <a:rPr lang="en-US" sz="2000" dirty="0">
                <a:latin typeface="Calibri" panose="020F0502020204030204" pitchFamily="34" charset="0"/>
              </a:rPr>
              <a:t> facility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32975" y="6233532"/>
            <a:ext cx="3296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</a:rPr>
              <a:t>Neuron</a:t>
            </a:r>
            <a:r>
              <a:rPr lang="en-US" sz="2000" dirty="0">
                <a:latin typeface="Calibri" panose="020F0502020204030204" pitchFamily="34" charset="0"/>
              </a:rPr>
              <a:t> facility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56878" y="1348281"/>
            <a:ext cx="2148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</a:rPr>
              <a:t>Astrocyte</a:t>
            </a:r>
            <a:r>
              <a:rPr lang="en-US" sz="2000" dirty="0">
                <a:latin typeface="Calibri" panose="020F0502020204030204" pitchFamily="34" charset="0"/>
              </a:rPr>
              <a:t> facility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3579541" y="5542158"/>
            <a:ext cx="1014761" cy="312234"/>
          </a:xfrm>
          <a:prstGeom prst="rightArrow">
            <a:avLst>
              <a:gd name="adj1" fmla="val 35357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84940" y="5738863"/>
            <a:ext cx="979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00FF"/>
                </a:solidFill>
                <a:latin typeface="Calibri" panose="020F0502020204030204" pitchFamily="34" charset="0"/>
              </a:rPr>
              <a:t>Current</a:t>
            </a:r>
            <a:endParaRPr lang="en-GB" sz="1600" i="1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Curved Up Arrow 10"/>
          <p:cNvSpPr/>
          <p:nvPr/>
        </p:nvSpPr>
        <p:spPr bwMode="auto">
          <a:xfrm flipH="1">
            <a:off x="3289610" y="6233532"/>
            <a:ext cx="1743365" cy="400110"/>
          </a:xfrm>
          <a:prstGeom prst="curved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02454" y="6485993"/>
            <a:ext cx="979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</a:rPr>
              <a:t>DSE</a:t>
            </a:r>
            <a:endParaRPr lang="en-GB" sz="1600" b="1" i="1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Curved Left Arrow 11"/>
          <p:cNvSpPr/>
          <p:nvPr/>
        </p:nvSpPr>
        <p:spPr bwMode="auto">
          <a:xfrm rot="20029681" flipV="1">
            <a:off x="6855742" y="3154609"/>
            <a:ext cx="579863" cy="1315844"/>
          </a:xfrm>
          <a:prstGeom prst="curvedLef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61528" y="4017326"/>
            <a:ext cx="979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</a:rPr>
              <a:t>2-AG</a:t>
            </a:r>
            <a:endParaRPr lang="en-GB" sz="1600" b="1" i="1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Curved Right Arrow 16"/>
          <p:cNvSpPr/>
          <p:nvPr/>
        </p:nvSpPr>
        <p:spPr bwMode="auto">
          <a:xfrm rot="942741">
            <a:off x="1455263" y="3397674"/>
            <a:ext cx="503810" cy="1119463"/>
          </a:xfrm>
          <a:prstGeom prst="curved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0087" y="3722499"/>
            <a:ext cx="979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</a:rPr>
              <a:t>e-SP</a:t>
            </a:r>
            <a:endParaRPr lang="en-GB" sz="1600" b="1" i="1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r="1100"/>
          <a:stretch/>
        </p:blipFill>
        <p:spPr>
          <a:xfrm>
            <a:off x="6758973" y="621487"/>
            <a:ext cx="2385027" cy="229025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5A46B456-1489-485F-8866-AE267CD0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8" y="104775"/>
            <a:ext cx="9024937" cy="628650"/>
          </a:xfrm>
        </p:spPr>
        <p:txBody>
          <a:bodyPr anchor="t"/>
          <a:lstStyle/>
          <a:p>
            <a:pPr algn="ctr" eaLnBrk="1" hangingPunct="1"/>
            <a:r>
              <a:rPr lang="en-GB" altLang="zh-CN" b="1" dirty="0">
                <a:latin typeface="+mn-lt"/>
              </a:rPr>
              <a:t>SPANNER: Moving </a:t>
            </a:r>
            <a:r>
              <a:rPr lang="en-GB" altLang="zh-CN" b="1" dirty="0">
                <a:latin typeface="+mj-lt"/>
              </a:rPr>
              <a:t>to Hardware</a:t>
            </a:r>
            <a:endParaRPr lang="en-GB" altLang="en-US" b="1" dirty="0">
              <a:latin typeface="+mj-lt"/>
              <a:cs typeface="+mj-cs"/>
            </a:endParaRPr>
          </a:p>
        </p:txBody>
      </p:sp>
      <p:sp>
        <p:nvSpPr>
          <p:cNvPr id="24" name="Curved Up Arrow 10">
            <a:extLst>
              <a:ext uri="{FF2B5EF4-FFF2-40B4-BE49-F238E27FC236}">
                <a16:creationId xmlns:a16="http://schemas.microsoft.com/office/drawing/2014/main" id="{2C206092-DEA6-4469-930B-E2F9A147A19D}"/>
              </a:ext>
            </a:extLst>
          </p:cNvPr>
          <p:cNvSpPr/>
          <p:nvPr/>
        </p:nvSpPr>
        <p:spPr bwMode="auto">
          <a:xfrm rot="5400000" flipH="1">
            <a:off x="6414776" y="1478451"/>
            <a:ext cx="728361" cy="400110"/>
          </a:xfrm>
          <a:prstGeom prst="curved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8F2D8-0708-43DB-B500-67C3EF2847DB}"/>
              </a:ext>
            </a:extLst>
          </p:cNvPr>
          <p:cNvSpPr txBox="1"/>
          <p:nvPr/>
        </p:nvSpPr>
        <p:spPr>
          <a:xfrm>
            <a:off x="6352180" y="1551467"/>
            <a:ext cx="979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</a:rPr>
              <a:t>DSE</a:t>
            </a:r>
            <a:endParaRPr lang="en-GB" sz="1600" b="1" i="1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Curved Left Arrow 11">
            <a:extLst>
              <a:ext uri="{FF2B5EF4-FFF2-40B4-BE49-F238E27FC236}">
                <a16:creationId xmlns:a16="http://schemas.microsoft.com/office/drawing/2014/main" id="{9D1DFF57-D5FE-4CBB-A44F-BC9E70578057}"/>
              </a:ext>
            </a:extLst>
          </p:cNvPr>
          <p:cNvSpPr/>
          <p:nvPr/>
        </p:nvSpPr>
        <p:spPr bwMode="auto">
          <a:xfrm rot="3956263" flipV="1">
            <a:off x="7850082" y="1626074"/>
            <a:ext cx="481998" cy="950611"/>
          </a:xfrm>
          <a:prstGeom prst="curvedLef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D1A288-943E-44A1-BAC8-157B847EAB41}"/>
              </a:ext>
            </a:extLst>
          </p:cNvPr>
          <p:cNvSpPr txBox="1"/>
          <p:nvPr/>
        </p:nvSpPr>
        <p:spPr>
          <a:xfrm>
            <a:off x="8097409" y="2042687"/>
            <a:ext cx="979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</a:rPr>
              <a:t>2-AG</a:t>
            </a:r>
            <a:endParaRPr lang="en-GB" sz="1600" b="1" i="1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Curved Right Arrow 16">
            <a:extLst>
              <a:ext uri="{FF2B5EF4-FFF2-40B4-BE49-F238E27FC236}">
                <a16:creationId xmlns:a16="http://schemas.microsoft.com/office/drawing/2014/main" id="{89D2C2AD-6653-4707-A5F2-82419DA3C6BA}"/>
              </a:ext>
            </a:extLst>
          </p:cNvPr>
          <p:cNvSpPr/>
          <p:nvPr/>
        </p:nvSpPr>
        <p:spPr bwMode="auto">
          <a:xfrm rot="5400000">
            <a:off x="7618425" y="762412"/>
            <a:ext cx="338554" cy="652349"/>
          </a:xfrm>
          <a:prstGeom prst="curved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53AC0E-71A3-4207-A2C8-F85B62E075FF}"/>
              </a:ext>
            </a:extLst>
          </p:cNvPr>
          <p:cNvSpPr txBox="1"/>
          <p:nvPr/>
        </p:nvSpPr>
        <p:spPr>
          <a:xfrm>
            <a:off x="7461528" y="619698"/>
            <a:ext cx="979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  <a:latin typeface="Calibri" panose="020F0502020204030204" pitchFamily="34" charset="0"/>
              </a:rPr>
              <a:t>e-SP</a:t>
            </a:r>
            <a:endParaRPr lang="en-GB" sz="1600" b="1" i="1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9981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FPGA Hardware Implementation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09213" y="984660"/>
            <a:ext cx="3635298" cy="58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altLang="en-US" sz="1800" dirty="0"/>
              <a:t>Astrocyte-neuron network with 2 neurons (N1, N2), 20 synapses (C1, C2), and 1 astrocyte cell (A).</a:t>
            </a:r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1800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1800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1800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1800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1800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1800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1800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1800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1800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1800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endParaRPr lang="en-GB" altLang="en-US" sz="1800" dirty="0"/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altLang="en-US" sz="1800" dirty="0"/>
              <a:t>Xilinx Virtex-7 </a:t>
            </a:r>
            <a:r>
              <a:rPr lang="en-GB" sz="1800" dirty="0"/>
              <a:t>XC7VX485T</a:t>
            </a:r>
          </a:p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altLang="en-US" sz="1800" dirty="0" err="1"/>
              <a:t>Vivado</a:t>
            </a:r>
            <a:r>
              <a:rPr lang="en-GB" altLang="en-US" sz="1800" dirty="0"/>
              <a:t> High Level Synthesis tool to generate the IP blocks</a:t>
            </a:r>
          </a:p>
        </p:txBody>
      </p:sp>
      <p:pic>
        <p:nvPicPr>
          <p:cNvPr id="2050" name="Picture 2" descr="http://electronicdesign.com/content/content/64712/64712_fig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" b="2690"/>
          <a:stretch/>
        </p:blipFill>
        <p:spPr bwMode="auto">
          <a:xfrm>
            <a:off x="1623748" y="5745648"/>
            <a:ext cx="1904544" cy="109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312373" y="5896431"/>
            <a:ext cx="15908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ctr">
              <a:spcBef>
                <a:spcPts val="575"/>
              </a:spcBef>
              <a:buSzPct val="85000"/>
              <a:buNone/>
            </a:pPr>
            <a:r>
              <a:rPr lang="en-GB" altLang="en-US" sz="1400" dirty="0"/>
              <a:t>Xilinx VC707 development board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770"/>
            <a:ext cx="6317831" cy="48177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512176-FA1A-4A26-9812-681FD91E9676}"/>
              </a:ext>
            </a:extLst>
          </p:cNvPr>
          <p:cNvSpPr/>
          <p:nvPr/>
        </p:nvSpPr>
        <p:spPr>
          <a:xfrm>
            <a:off x="2834670" y="3785634"/>
            <a:ext cx="145424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/>
              <a:t>Neuron #2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A7904F-0C27-4834-B846-4942E3A4FFE7}"/>
              </a:ext>
            </a:extLst>
          </p:cNvPr>
          <p:cNvSpPr/>
          <p:nvPr/>
        </p:nvSpPr>
        <p:spPr>
          <a:xfrm>
            <a:off x="2834670" y="1044176"/>
            <a:ext cx="145424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/>
              <a:t>Neuron #1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AC797C-C43F-4E8E-9F06-5B1165C11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520" y="1968776"/>
            <a:ext cx="3387219" cy="26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763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-839152" y="41734"/>
            <a:ext cx="10828972" cy="666750"/>
          </a:xfrm>
        </p:spPr>
        <p:txBody>
          <a:bodyPr/>
          <a:lstStyle/>
          <a:p>
            <a:pPr algn="ctr" eaLnBrk="1" hangingPunct="1"/>
            <a:r>
              <a:rPr lang="en-GB" altLang="zh-CN" b="1" dirty="0">
                <a:latin typeface="+mj-lt"/>
                <a:cs typeface="+mj-cs"/>
              </a:rPr>
              <a:t>‘Small’ Astrocyte-Neuron Network to FPGAs</a:t>
            </a:r>
            <a:endParaRPr lang="en-GB" altLang="en-US" b="1" dirty="0">
              <a:latin typeface="+mj-lt"/>
              <a:cs typeface="+mj-cs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397284" y="6438252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01459" y="6414806"/>
            <a:ext cx="61436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50" dirty="0"/>
              <a:t>Liu J, Harkin J, Maguire LP, McDaid L, Wade J; </a:t>
            </a:r>
            <a:r>
              <a:rPr lang="en-GB" sz="1050" i="1" dirty="0"/>
              <a:t>"</a:t>
            </a:r>
            <a:r>
              <a:rPr lang="en-GB" sz="1050" b="1" i="1" dirty="0"/>
              <a:t>Self-Repairing Hardware with Astrocyte-Neuron Networks</a:t>
            </a:r>
            <a:r>
              <a:rPr lang="en-GB" sz="1050" dirty="0"/>
              <a:t>", IEEE International Symposium on Circuits and Systems, Canada (ISCAS), May 23rd-25th, 2016</a:t>
            </a:r>
            <a:endParaRPr lang="en-GB" altLang="en-US" sz="105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47422" y="1076623"/>
            <a:ext cx="42045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altLang="en-US" sz="2000" dirty="0"/>
              <a:t>1 astrocyte, 2 neurons (20 </a:t>
            </a:r>
            <a:r>
              <a:rPr lang="en-GB" altLang="en-US" sz="2000" dirty="0" err="1"/>
              <a:t>synap</a:t>
            </a:r>
            <a:r>
              <a:rPr lang="en-GB" altLang="en-US" sz="2000" dirty="0"/>
              <a:t>.)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422" y="3447775"/>
            <a:ext cx="3664076" cy="2794113"/>
          </a:xfrm>
          <a:prstGeom prst="rect">
            <a:avLst/>
          </a:prstGeom>
        </p:spPr>
      </p:pic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341770" y="4891395"/>
            <a:ext cx="99581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>
              <a:spcBef>
                <a:spcPts val="575"/>
              </a:spcBef>
              <a:buSzPct val="85000"/>
              <a:buNone/>
            </a:pPr>
            <a:r>
              <a:rPr lang="en-GB" sz="1400" dirty="0"/>
              <a:t> Neuron #1 </a:t>
            </a:r>
          </a:p>
          <a:p>
            <a:pPr marL="0" lvl="1">
              <a:spcBef>
                <a:spcPts val="575"/>
              </a:spcBef>
              <a:buSzPct val="85000"/>
              <a:buNone/>
            </a:pPr>
            <a:r>
              <a:rPr lang="en-GB" sz="1400" dirty="0"/>
              <a:t>(</a:t>
            </a:r>
            <a:r>
              <a:rPr lang="en-GB" sz="1400" dirty="0">
                <a:solidFill>
                  <a:srgbClr val="3333FF"/>
                </a:solidFill>
              </a:rPr>
              <a:t>blue</a:t>
            </a:r>
            <a:r>
              <a:rPr lang="en-GB" sz="1400" dirty="0"/>
              <a:t>) </a:t>
            </a:r>
          </a:p>
          <a:p>
            <a:pPr marL="0" lvl="1">
              <a:spcBef>
                <a:spcPts val="575"/>
              </a:spcBef>
              <a:buSzPct val="85000"/>
              <a:buNone/>
            </a:pPr>
            <a:endParaRPr lang="en-GB" sz="1400" dirty="0"/>
          </a:p>
          <a:p>
            <a:pPr marL="0" lvl="1">
              <a:spcBef>
                <a:spcPts val="575"/>
              </a:spcBef>
              <a:buSzPct val="85000"/>
              <a:buNone/>
            </a:pPr>
            <a:r>
              <a:rPr lang="en-GB" sz="1400" dirty="0"/>
              <a:t>Neuron #2 </a:t>
            </a:r>
          </a:p>
          <a:p>
            <a:pPr marL="0" lvl="1">
              <a:spcBef>
                <a:spcPts val="575"/>
              </a:spcBef>
              <a:buSzPct val="85000"/>
              <a:buNone/>
            </a:pPr>
            <a:r>
              <a:rPr lang="en-GB" sz="1400" dirty="0"/>
              <a:t>(</a:t>
            </a:r>
            <a:r>
              <a:rPr lang="en-GB" sz="1400" dirty="0">
                <a:solidFill>
                  <a:srgbClr val="FF3300"/>
                </a:solidFill>
              </a:rPr>
              <a:t>red</a:t>
            </a:r>
            <a:r>
              <a:rPr lang="en-GB" sz="1400" dirty="0"/>
              <a:t>)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0625" y="4753233"/>
            <a:ext cx="1689146" cy="1526336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3495679" y="4469769"/>
            <a:ext cx="1268730" cy="388620"/>
          </a:xfrm>
          <a:custGeom>
            <a:avLst/>
            <a:gdLst>
              <a:gd name="connsiteX0" fmla="*/ 0 w 1268730"/>
              <a:gd name="connsiteY0" fmla="*/ 388620 h 388620"/>
              <a:gd name="connsiteX1" fmla="*/ 34290 w 1268730"/>
              <a:gd name="connsiteY1" fmla="*/ 285750 h 388620"/>
              <a:gd name="connsiteX2" fmla="*/ 68580 w 1268730"/>
              <a:gd name="connsiteY2" fmla="*/ 262890 h 388620"/>
              <a:gd name="connsiteX3" fmla="*/ 125730 w 1268730"/>
              <a:gd name="connsiteY3" fmla="*/ 194310 h 388620"/>
              <a:gd name="connsiteX4" fmla="*/ 160020 w 1268730"/>
              <a:gd name="connsiteY4" fmla="*/ 182880 h 388620"/>
              <a:gd name="connsiteX5" fmla="*/ 194310 w 1268730"/>
              <a:gd name="connsiteY5" fmla="*/ 148590 h 388620"/>
              <a:gd name="connsiteX6" fmla="*/ 308610 w 1268730"/>
              <a:gd name="connsiteY6" fmla="*/ 102870 h 388620"/>
              <a:gd name="connsiteX7" fmla="*/ 342900 w 1268730"/>
              <a:gd name="connsiteY7" fmla="*/ 91440 h 388620"/>
              <a:gd name="connsiteX8" fmla="*/ 388620 w 1268730"/>
              <a:gd name="connsiteY8" fmla="*/ 68580 h 388620"/>
              <a:gd name="connsiteX9" fmla="*/ 457200 w 1268730"/>
              <a:gd name="connsiteY9" fmla="*/ 34290 h 388620"/>
              <a:gd name="connsiteX10" fmla="*/ 548640 w 1268730"/>
              <a:gd name="connsiteY10" fmla="*/ 11430 h 388620"/>
              <a:gd name="connsiteX11" fmla="*/ 594360 w 1268730"/>
              <a:gd name="connsiteY11" fmla="*/ 0 h 388620"/>
              <a:gd name="connsiteX12" fmla="*/ 948690 w 1268730"/>
              <a:gd name="connsiteY12" fmla="*/ 11430 h 388620"/>
              <a:gd name="connsiteX13" fmla="*/ 1085850 w 1268730"/>
              <a:gd name="connsiteY13" fmla="*/ 80010 h 388620"/>
              <a:gd name="connsiteX14" fmla="*/ 1120140 w 1268730"/>
              <a:gd name="connsiteY14" fmla="*/ 102870 h 388620"/>
              <a:gd name="connsiteX15" fmla="*/ 1143000 w 1268730"/>
              <a:gd name="connsiteY15" fmla="*/ 137160 h 388620"/>
              <a:gd name="connsiteX16" fmla="*/ 1245870 w 1268730"/>
              <a:gd name="connsiteY16" fmla="*/ 228600 h 388620"/>
              <a:gd name="connsiteX17" fmla="*/ 1268730 w 1268730"/>
              <a:gd name="connsiteY17" fmla="*/ 240030 h 38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68730" h="388620">
                <a:moveTo>
                  <a:pt x="0" y="388620"/>
                </a:moveTo>
                <a:cubicBezTo>
                  <a:pt x="7663" y="342642"/>
                  <a:pt x="2146" y="317894"/>
                  <a:pt x="34290" y="285750"/>
                </a:cubicBezTo>
                <a:cubicBezTo>
                  <a:pt x="44004" y="276036"/>
                  <a:pt x="57150" y="270510"/>
                  <a:pt x="68580" y="262890"/>
                </a:cubicBezTo>
                <a:cubicBezTo>
                  <a:pt x="85448" y="237588"/>
                  <a:pt x="99328" y="211911"/>
                  <a:pt x="125730" y="194310"/>
                </a:cubicBezTo>
                <a:cubicBezTo>
                  <a:pt x="135755" y="187627"/>
                  <a:pt x="148590" y="186690"/>
                  <a:pt x="160020" y="182880"/>
                </a:cubicBezTo>
                <a:cubicBezTo>
                  <a:pt x="171450" y="171450"/>
                  <a:pt x="181156" y="157985"/>
                  <a:pt x="194310" y="148590"/>
                </a:cubicBezTo>
                <a:cubicBezTo>
                  <a:pt x="223742" y="127567"/>
                  <a:pt x="277381" y="113280"/>
                  <a:pt x="308610" y="102870"/>
                </a:cubicBezTo>
                <a:cubicBezTo>
                  <a:pt x="320040" y="99060"/>
                  <a:pt x="332124" y="96828"/>
                  <a:pt x="342900" y="91440"/>
                </a:cubicBezTo>
                <a:cubicBezTo>
                  <a:pt x="358140" y="83820"/>
                  <a:pt x="373826" y="77034"/>
                  <a:pt x="388620" y="68580"/>
                </a:cubicBezTo>
                <a:cubicBezTo>
                  <a:pt x="436117" y="41439"/>
                  <a:pt x="407087" y="47957"/>
                  <a:pt x="457200" y="34290"/>
                </a:cubicBezTo>
                <a:cubicBezTo>
                  <a:pt x="487511" y="26023"/>
                  <a:pt x="518160" y="19050"/>
                  <a:pt x="548640" y="11430"/>
                </a:cubicBezTo>
                <a:lnTo>
                  <a:pt x="594360" y="0"/>
                </a:lnTo>
                <a:cubicBezTo>
                  <a:pt x="712470" y="3810"/>
                  <a:pt x="830905" y="1880"/>
                  <a:pt x="948690" y="11430"/>
                </a:cubicBezTo>
                <a:cubicBezTo>
                  <a:pt x="1002565" y="15798"/>
                  <a:pt x="1043705" y="51914"/>
                  <a:pt x="1085850" y="80010"/>
                </a:cubicBezTo>
                <a:lnTo>
                  <a:pt x="1120140" y="102870"/>
                </a:lnTo>
                <a:cubicBezTo>
                  <a:pt x="1127760" y="114300"/>
                  <a:pt x="1133874" y="126893"/>
                  <a:pt x="1143000" y="137160"/>
                </a:cubicBezTo>
                <a:cubicBezTo>
                  <a:pt x="1184366" y="183697"/>
                  <a:pt x="1200372" y="201301"/>
                  <a:pt x="1245870" y="228600"/>
                </a:cubicBezTo>
                <a:cubicBezTo>
                  <a:pt x="1253175" y="232983"/>
                  <a:pt x="1261110" y="236220"/>
                  <a:pt x="1268730" y="240030"/>
                </a:cubicBezTo>
              </a:path>
            </a:pathLst>
          </a:custGeom>
          <a:noFill/>
          <a:ln w="41275"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247422" y="3180316"/>
            <a:ext cx="23214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just">
              <a:spcBef>
                <a:spcPts val="575"/>
              </a:spcBef>
              <a:buSzPct val="85000"/>
            </a:pPr>
            <a:r>
              <a:rPr lang="en-GB" altLang="en-US" sz="1600" dirty="0">
                <a:latin typeface="+mj-lt"/>
              </a:rPr>
              <a:t>Xilinx Virtex-7 </a:t>
            </a:r>
            <a:r>
              <a:rPr lang="en-GB" sz="1600" dirty="0">
                <a:latin typeface="+mj-lt"/>
              </a:rPr>
              <a:t>XC7VX485T</a:t>
            </a:r>
          </a:p>
        </p:txBody>
      </p:sp>
    </p:spTree>
    <p:extLst>
      <p:ext uri="{BB962C8B-B14F-4D97-AF65-F5344CB8AC3E}">
        <p14:creationId xmlns:p14="http://schemas.microsoft.com/office/powerpoint/2010/main" val="40407386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Electronic Faults</a:t>
            </a:r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6" descr="0009m46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137" y="3211694"/>
            <a:ext cx="2729377" cy="2096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06167" y="2715495"/>
            <a:ext cx="4549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spcBef>
                <a:spcPts val="575"/>
              </a:spcBef>
              <a:buSzPct val="85000"/>
              <a:buFont typeface="Arial" panose="020B0604020202020204" pitchFamily="34" charset="0"/>
              <a:buChar char="•"/>
              <a:defRPr/>
            </a:pP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Roller-coaster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curve of the hazard rate</a:t>
            </a:r>
            <a:endParaRPr lang="en-GB" altLang="en-US" sz="1600" b="1" dirty="0">
              <a:solidFill>
                <a:srgbClr val="BAA3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8" y="854773"/>
            <a:ext cx="4437725" cy="18186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5008" y="2691571"/>
            <a:ext cx="2801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Bathtub model of hazard rate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2062" y="2979623"/>
            <a:ext cx="9058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Gaonkar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et al., 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GB" sz="1000" i="1" dirty="0">
                <a:latin typeface="Calibri" panose="020F0502020204030204" pitchFamily="34" charset="0"/>
                <a:cs typeface="Calibri" panose="020F0502020204030204" pitchFamily="34" charset="0"/>
              </a:rPr>
              <a:t>An Assessment of Validity of the Bathtub Model Hazard Rate Trends in Electronics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," in IEEE Access, vol. 9, pp. 10282-10290, </a:t>
            </a:r>
            <a:r>
              <a:rPr lang="en-GB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2021</a:t>
            </a:r>
            <a:endParaRPr lang="en-GB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542" y="756661"/>
            <a:ext cx="4113627" cy="2044288"/>
          </a:xfrm>
          <a:prstGeom prst="rect">
            <a:avLst/>
          </a:prstGeom>
        </p:spPr>
      </p:pic>
      <p:sp>
        <p:nvSpPr>
          <p:cNvPr id="29" name="Rectangle 13"/>
          <p:cNvSpPr>
            <a:spLocks noChangeArrowheads="1"/>
          </p:cNvSpPr>
          <p:nvPr/>
        </p:nvSpPr>
        <p:spPr bwMode="auto">
          <a:xfrm>
            <a:off x="-27294" y="6666893"/>
            <a:ext cx="1908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Adrian </a:t>
            </a:r>
            <a:r>
              <a:rPr lang="en-GB" altLang="en-US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Stoica</a:t>
            </a:r>
            <a:r>
              <a:rPr lang="en-GB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NASA</a:t>
            </a:r>
            <a:endParaRPr lang="en-GB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13"/>
          <p:cNvSpPr>
            <a:spLocks noChangeArrowheads="1"/>
          </p:cNvSpPr>
          <p:nvPr/>
        </p:nvSpPr>
        <p:spPr bwMode="auto">
          <a:xfrm>
            <a:off x="0" y="6611938"/>
            <a:ext cx="1908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Adrian </a:t>
            </a:r>
            <a:r>
              <a:rPr lang="en-GB" altLang="en-US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Stoica</a:t>
            </a:r>
            <a:r>
              <a:rPr lang="en-GB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NASA</a:t>
            </a:r>
            <a:endParaRPr lang="en-GB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34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397284" y="6438252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01459" y="6438252"/>
            <a:ext cx="61436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50" dirty="0"/>
              <a:t>Liu J, Harkin J, Maguire LP, McDaid L, Wade J; </a:t>
            </a:r>
            <a:r>
              <a:rPr lang="en-GB" sz="1050" i="1" dirty="0"/>
              <a:t>"</a:t>
            </a:r>
            <a:r>
              <a:rPr lang="en-GB" sz="1050" b="1" i="1" dirty="0"/>
              <a:t>Self-Repairing Hardware with Astrocyte-Neuron Networks</a:t>
            </a:r>
            <a:r>
              <a:rPr lang="en-GB" sz="1050" dirty="0"/>
              <a:t>", IEEE International Symposium on Circuits and Systems, Canada (ISCAS), May 23rd-25th, 2016</a:t>
            </a:r>
            <a:endParaRPr lang="en-GB" altLang="en-US" sz="105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47422" y="1076623"/>
            <a:ext cx="42045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lvl="1" indent="-342900" algn="just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</a:pPr>
            <a:r>
              <a:rPr lang="en-GB" altLang="en-US" sz="2000" dirty="0"/>
              <a:t>1 astrocyte, 2 neurons (20 </a:t>
            </a:r>
            <a:r>
              <a:rPr lang="en-GB" altLang="en-US" sz="2000" dirty="0" err="1"/>
              <a:t>synap</a:t>
            </a:r>
            <a:r>
              <a:rPr lang="en-GB" altLang="en-US" sz="2000" dirty="0"/>
              <a:t>.).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422" y="3447775"/>
            <a:ext cx="3664076" cy="2794113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0" t="5854" r="7921" b="34305"/>
          <a:stretch/>
        </p:blipFill>
        <p:spPr bwMode="auto">
          <a:xfrm>
            <a:off x="4497530" y="936801"/>
            <a:ext cx="4392000" cy="33540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341770" y="4891395"/>
            <a:ext cx="99581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>
              <a:spcBef>
                <a:spcPts val="575"/>
              </a:spcBef>
              <a:buSzPct val="85000"/>
              <a:buNone/>
            </a:pPr>
            <a:r>
              <a:rPr lang="en-GB" sz="1400" dirty="0"/>
              <a:t> Neuron #1 </a:t>
            </a:r>
          </a:p>
          <a:p>
            <a:pPr marL="0" lvl="1">
              <a:spcBef>
                <a:spcPts val="575"/>
              </a:spcBef>
              <a:buSzPct val="85000"/>
              <a:buNone/>
            </a:pPr>
            <a:r>
              <a:rPr lang="en-GB" sz="1400" dirty="0"/>
              <a:t>(</a:t>
            </a:r>
            <a:r>
              <a:rPr lang="en-GB" sz="1400" dirty="0">
                <a:solidFill>
                  <a:srgbClr val="3333FF"/>
                </a:solidFill>
              </a:rPr>
              <a:t>blue</a:t>
            </a:r>
            <a:r>
              <a:rPr lang="en-GB" sz="1400" dirty="0"/>
              <a:t>) </a:t>
            </a:r>
          </a:p>
          <a:p>
            <a:pPr marL="0" lvl="1">
              <a:spcBef>
                <a:spcPts val="575"/>
              </a:spcBef>
              <a:buSzPct val="85000"/>
              <a:buNone/>
            </a:pPr>
            <a:endParaRPr lang="en-GB" sz="1400" dirty="0"/>
          </a:p>
          <a:p>
            <a:pPr marL="0" lvl="1">
              <a:spcBef>
                <a:spcPts val="575"/>
              </a:spcBef>
              <a:buSzPct val="85000"/>
              <a:buNone/>
            </a:pPr>
            <a:r>
              <a:rPr lang="en-GB" sz="1400" dirty="0"/>
              <a:t>Neuron #2 </a:t>
            </a:r>
          </a:p>
          <a:p>
            <a:pPr marL="0" lvl="1">
              <a:spcBef>
                <a:spcPts val="575"/>
              </a:spcBef>
              <a:buSzPct val="85000"/>
              <a:buNone/>
            </a:pPr>
            <a:r>
              <a:rPr lang="en-GB" sz="1400" dirty="0"/>
              <a:t>(</a:t>
            </a:r>
            <a:r>
              <a:rPr lang="en-GB" sz="1400" dirty="0">
                <a:solidFill>
                  <a:srgbClr val="FF3300"/>
                </a:solidFill>
              </a:rPr>
              <a:t>red</a:t>
            </a:r>
            <a:r>
              <a:rPr lang="en-GB" sz="1400" dirty="0"/>
              <a:t>)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106492" y="1023499"/>
            <a:ext cx="0" cy="328961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6262287" y="1358619"/>
            <a:ext cx="654843" cy="18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984321" y="3447775"/>
            <a:ext cx="1749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rgbClr val="3333FF"/>
                </a:solidFill>
                <a:latin typeface="+mj-lt"/>
              </a:rPr>
              <a:t>Graceful degradation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917130" y="1403244"/>
            <a:ext cx="22605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80% damage injected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0625" y="4753233"/>
            <a:ext cx="1689146" cy="1526336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3495679" y="4469769"/>
            <a:ext cx="1268730" cy="388620"/>
          </a:xfrm>
          <a:custGeom>
            <a:avLst/>
            <a:gdLst>
              <a:gd name="connsiteX0" fmla="*/ 0 w 1268730"/>
              <a:gd name="connsiteY0" fmla="*/ 388620 h 388620"/>
              <a:gd name="connsiteX1" fmla="*/ 34290 w 1268730"/>
              <a:gd name="connsiteY1" fmla="*/ 285750 h 388620"/>
              <a:gd name="connsiteX2" fmla="*/ 68580 w 1268730"/>
              <a:gd name="connsiteY2" fmla="*/ 262890 h 388620"/>
              <a:gd name="connsiteX3" fmla="*/ 125730 w 1268730"/>
              <a:gd name="connsiteY3" fmla="*/ 194310 h 388620"/>
              <a:gd name="connsiteX4" fmla="*/ 160020 w 1268730"/>
              <a:gd name="connsiteY4" fmla="*/ 182880 h 388620"/>
              <a:gd name="connsiteX5" fmla="*/ 194310 w 1268730"/>
              <a:gd name="connsiteY5" fmla="*/ 148590 h 388620"/>
              <a:gd name="connsiteX6" fmla="*/ 308610 w 1268730"/>
              <a:gd name="connsiteY6" fmla="*/ 102870 h 388620"/>
              <a:gd name="connsiteX7" fmla="*/ 342900 w 1268730"/>
              <a:gd name="connsiteY7" fmla="*/ 91440 h 388620"/>
              <a:gd name="connsiteX8" fmla="*/ 388620 w 1268730"/>
              <a:gd name="connsiteY8" fmla="*/ 68580 h 388620"/>
              <a:gd name="connsiteX9" fmla="*/ 457200 w 1268730"/>
              <a:gd name="connsiteY9" fmla="*/ 34290 h 388620"/>
              <a:gd name="connsiteX10" fmla="*/ 548640 w 1268730"/>
              <a:gd name="connsiteY10" fmla="*/ 11430 h 388620"/>
              <a:gd name="connsiteX11" fmla="*/ 594360 w 1268730"/>
              <a:gd name="connsiteY11" fmla="*/ 0 h 388620"/>
              <a:gd name="connsiteX12" fmla="*/ 948690 w 1268730"/>
              <a:gd name="connsiteY12" fmla="*/ 11430 h 388620"/>
              <a:gd name="connsiteX13" fmla="*/ 1085850 w 1268730"/>
              <a:gd name="connsiteY13" fmla="*/ 80010 h 388620"/>
              <a:gd name="connsiteX14" fmla="*/ 1120140 w 1268730"/>
              <a:gd name="connsiteY14" fmla="*/ 102870 h 388620"/>
              <a:gd name="connsiteX15" fmla="*/ 1143000 w 1268730"/>
              <a:gd name="connsiteY15" fmla="*/ 137160 h 388620"/>
              <a:gd name="connsiteX16" fmla="*/ 1245870 w 1268730"/>
              <a:gd name="connsiteY16" fmla="*/ 228600 h 388620"/>
              <a:gd name="connsiteX17" fmla="*/ 1268730 w 1268730"/>
              <a:gd name="connsiteY17" fmla="*/ 240030 h 38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68730" h="388620">
                <a:moveTo>
                  <a:pt x="0" y="388620"/>
                </a:moveTo>
                <a:cubicBezTo>
                  <a:pt x="7663" y="342642"/>
                  <a:pt x="2146" y="317894"/>
                  <a:pt x="34290" y="285750"/>
                </a:cubicBezTo>
                <a:cubicBezTo>
                  <a:pt x="44004" y="276036"/>
                  <a:pt x="57150" y="270510"/>
                  <a:pt x="68580" y="262890"/>
                </a:cubicBezTo>
                <a:cubicBezTo>
                  <a:pt x="85448" y="237588"/>
                  <a:pt x="99328" y="211911"/>
                  <a:pt x="125730" y="194310"/>
                </a:cubicBezTo>
                <a:cubicBezTo>
                  <a:pt x="135755" y="187627"/>
                  <a:pt x="148590" y="186690"/>
                  <a:pt x="160020" y="182880"/>
                </a:cubicBezTo>
                <a:cubicBezTo>
                  <a:pt x="171450" y="171450"/>
                  <a:pt x="181156" y="157985"/>
                  <a:pt x="194310" y="148590"/>
                </a:cubicBezTo>
                <a:cubicBezTo>
                  <a:pt x="223742" y="127567"/>
                  <a:pt x="277381" y="113280"/>
                  <a:pt x="308610" y="102870"/>
                </a:cubicBezTo>
                <a:cubicBezTo>
                  <a:pt x="320040" y="99060"/>
                  <a:pt x="332124" y="96828"/>
                  <a:pt x="342900" y="91440"/>
                </a:cubicBezTo>
                <a:cubicBezTo>
                  <a:pt x="358140" y="83820"/>
                  <a:pt x="373826" y="77034"/>
                  <a:pt x="388620" y="68580"/>
                </a:cubicBezTo>
                <a:cubicBezTo>
                  <a:pt x="436117" y="41439"/>
                  <a:pt x="407087" y="47957"/>
                  <a:pt x="457200" y="34290"/>
                </a:cubicBezTo>
                <a:cubicBezTo>
                  <a:pt x="487511" y="26023"/>
                  <a:pt x="518160" y="19050"/>
                  <a:pt x="548640" y="11430"/>
                </a:cubicBezTo>
                <a:lnTo>
                  <a:pt x="594360" y="0"/>
                </a:lnTo>
                <a:cubicBezTo>
                  <a:pt x="712470" y="3810"/>
                  <a:pt x="830905" y="1880"/>
                  <a:pt x="948690" y="11430"/>
                </a:cubicBezTo>
                <a:cubicBezTo>
                  <a:pt x="1002565" y="15798"/>
                  <a:pt x="1043705" y="51914"/>
                  <a:pt x="1085850" y="80010"/>
                </a:cubicBezTo>
                <a:lnTo>
                  <a:pt x="1120140" y="102870"/>
                </a:lnTo>
                <a:cubicBezTo>
                  <a:pt x="1127760" y="114300"/>
                  <a:pt x="1133874" y="126893"/>
                  <a:pt x="1143000" y="137160"/>
                </a:cubicBezTo>
                <a:cubicBezTo>
                  <a:pt x="1184366" y="183697"/>
                  <a:pt x="1200372" y="201301"/>
                  <a:pt x="1245870" y="228600"/>
                </a:cubicBezTo>
                <a:cubicBezTo>
                  <a:pt x="1253175" y="232983"/>
                  <a:pt x="1261110" y="236220"/>
                  <a:pt x="1268730" y="240030"/>
                </a:cubicBezTo>
              </a:path>
            </a:pathLst>
          </a:custGeom>
          <a:noFill/>
          <a:ln w="41275"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4699517" y="1408999"/>
            <a:ext cx="7809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b="1" dirty="0">
                <a:latin typeface="+mj-lt"/>
              </a:rPr>
              <a:t>Synapse 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20625" y="2056131"/>
            <a:ext cx="8467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b="1" dirty="0">
                <a:latin typeface="+mj-lt"/>
              </a:rPr>
              <a:t>Synapse #10</a:t>
            </a:r>
          </a:p>
        </p:txBody>
      </p:sp>
      <p:sp>
        <p:nvSpPr>
          <p:cNvPr id="4" name="Rectangle 3"/>
          <p:cNvSpPr/>
          <p:nvPr/>
        </p:nvSpPr>
        <p:spPr>
          <a:xfrm>
            <a:off x="247422" y="3180316"/>
            <a:ext cx="23214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just">
              <a:spcBef>
                <a:spcPts val="575"/>
              </a:spcBef>
              <a:buSzPct val="85000"/>
            </a:pPr>
            <a:r>
              <a:rPr lang="en-GB" altLang="en-US" sz="1600" dirty="0">
                <a:latin typeface="+mj-lt"/>
              </a:rPr>
              <a:t>Xilinx Virtex-7 </a:t>
            </a:r>
            <a:r>
              <a:rPr lang="en-GB" sz="1600" dirty="0">
                <a:latin typeface="+mj-lt"/>
              </a:rPr>
              <a:t>XC7VX485T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3753" y="1470850"/>
            <a:ext cx="1910528" cy="1780561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-839152" y="41734"/>
            <a:ext cx="10828972" cy="666750"/>
          </a:xfrm>
        </p:spPr>
        <p:txBody>
          <a:bodyPr/>
          <a:lstStyle/>
          <a:p>
            <a:pPr algn="ctr" eaLnBrk="1" hangingPunct="1"/>
            <a:r>
              <a:rPr lang="en-GB" altLang="zh-CN" b="1" dirty="0">
                <a:latin typeface="+mj-lt"/>
                <a:cs typeface="+mj-cs"/>
              </a:rPr>
              <a:t>‘Small’ Astrocyte-Neuron Network to FPGAs</a:t>
            </a:r>
            <a:endParaRPr lang="en-GB" altLang="en-US" b="1" dirty="0">
              <a:latin typeface="+mj-lt"/>
              <a:cs typeface="+mj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5E91F7-B615-4259-81BC-68A613DAC0DA}"/>
              </a:ext>
            </a:extLst>
          </p:cNvPr>
          <p:cNvSpPr/>
          <p:nvPr/>
        </p:nvSpPr>
        <p:spPr>
          <a:xfrm>
            <a:off x="4623435" y="1386840"/>
            <a:ext cx="868680" cy="31432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3E14DC-A01A-4A38-85C5-BE7F20F22FEB}"/>
              </a:ext>
            </a:extLst>
          </p:cNvPr>
          <p:cNvSpPr/>
          <p:nvPr/>
        </p:nvSpPr>
        <p:spPr>
          <a:xfrm>
            <a:off x="4707801" y="2067368"/>
            <a:ext cx="868680" cy="31432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2933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 eaLnBrk="1" hangingPunct="1"/>
            <a:r>
              <a:rPr lang="en-GB" altLang="en-US" b="1" dirty="0">
                <a:latin typeface="+mj-lt"/>
                <a:cs typeface="+mj-cs"/>
              </a:rPr>
              <a:t>Apply to mobile robotic car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54" y="1000732"/>
            <a:ext cx="6649685" cy="27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52" y="3908578"/>
            <a:ext cx="6649687" cy="27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74210" y="1889067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+mj-lt"/>
              </a:rPr>
              <a:t>Normal stat</a:t>
            </a:r>
            <a:r>
              <a:rPr lang="en-US" altLang="zh-CN" i="1" dirty="0">
                <a:latin typeface="+mj-lt"/>
              </a:rPr>
              <a:t>e</a:t>
            </a:r>
            <a:endParaRPr lang="en-GB" i="1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11345" y="4789129"/>
            <a:ext cx="2091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FF0000"/>
                </a:solidFill>
                <a:latin typeface="+mj-lt"/>
              </a:rPr>
              <a:t>Faults injected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650" y="654932"/>
            <a:ext cx="2411810" cy="2247742"/>
          </a:xfrm>
          <a:prstGeom prst="rect">
            <a:avLst/>
          </a:prstGeom>
        </p:spPr>
      </p:pic>
      <p:sp>
        <p:nvSpPr>
          <p:cNvPr id="10" name="Multiply 9"/>
          <p:cNvSpPr/>
          <p:nvPr/>
        </p:nvSpPr>
        <p:spPr>
          <a:xfrm>
            <a:off x="773206" y="5741408"/>
            <a:ext cx="516367" cy="65621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EFCAED-76CC-42A0-904A-0EB15437C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947" y="6647256"/>
            <a:ext cx="614362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50" dirty="0"/>
              <a:t>IEEE International Symposium on Circuits and Systems, Canada (ISCAS), May 23rd-25th, 2016</a:t>
            </a:r>
            <a:endParaRPr lang="en-GB" altLang="en-US" sz="10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796" y="3739410"/>
            <a:ext cx="3325664" cy="181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961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397284" y="6438252"/>
            <a:ext cx="2133600" cy="363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GB" altLang="en-US" sz="1400" dirty="0">
              <a:latin typeface="Times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01459" y="6438252"/>
            <a:ext cx="614362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algn="just">
              <a:spcBef>
                <a:spcPts val="575"/>
              </a:spcBef>
              <a:buSzPct val="85000"/>
              <a:buNone/>
            </a:pPr>
            <a:r>
              <a:rPr lang="en-GB" sz="1050" dirty="0"/>
              <a:t>Liu J, Harkin J, Maguire LP, McDaid L, Wade J; </a:t>
            </a:r>
            <a:r>
              <a:rPr lang="en-GB" sz="1050" i="1" dirty="0"/>
              <a:t>"</a:t>
            </a:r>
            <a:r>
              <a:rPr lang="en-GB" sz="1050" b="1" i="1" dirty="0"/>
              <a:t>Self-Repairing Hardware with Astrocyte-Neuron Networks</a:t>
            </a:r>
            <a:r>
              <a:rPr lang="en-GB" sz="1050" dirty="0"/>
              <a:t>", IEEE International Symposium on Circuits and Systems, Canada (ISCAS), May 23rd-25th, 2016</a:t>
            </a:r>
            <a:endParaRPr lang="en-GB" altLang="en-US" sz="10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422" y="3447775"/>
            <a:ext cx="3664076" cy="27941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9676" y="3097227"/>
            <a:ext cx="23214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just">
              <a:spcBef>
                <a:spcPts val="575"/>
              </a:spcBef>
              <a:buSzPct val="85000"/>
            </a:pPr>
            <a:r>
              <a:rPr lang="en-GB" altLang="en-US" sz="1600" dirty="0">
                <a:latin typeface="+mj-lt"/>
              </a:rPr>
              <a:t>Xilinx Virtex-7 </a:t>
            </a:r>
            <a:r>
              <a:rPr lang="en-GB" sz="1600" dirty="0">
                <a:latin typeface="+mj-lt"/>
              </a:rPr>
              <a:t>XC7VX485T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53" y="1178847"/>
            <a:ext cx="4497158" cy="163644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545224" y="1982194"/>
            <a:ext cx="1813971" cy="37176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652994" y="1941212"/>
            <a:ext cx="422946" cy="37176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693547"/>
              </p:ext>
            </p:extLst>
          </p:nvPr>
        </p:nvGraphicFramePr>
        <p:xfrm>
          <a:off x="5077118" y="1635746"/>
          <a:ext cx="3622966" cy="85344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422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Implementation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Time [sec]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Biological neural network</a:t>
                      </a:r>
                      <a:endParaRPr lang="en-GB" sz="14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600</a:t>
                      </a:r>
                      <a:endParaRPr lang="en-GB" sz="14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Software simulation</a:t>
                      </a:r>
                      <a:endParaRPr lang="en-GB" sz="14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64</a:t>
                      </a:r>
                      <a:endParaRPr lang="en-GB" sz="14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FPGA</a:t>
                      </a:r>
                      <a:endParaRPr lang="en-GB" sz="14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7</a:t>
                      </a:r>
                      <a:endParaRPr lang="en-GB" sz="1400" b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BBAD4E9-B5E1-457E-9575-76BC658AB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286" y="4042705"/>
            <a:ext cx="5613714" cy="101281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DB29E486-1EF6-45D3-9593-0F74344C7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9152" y="41734"/>
            <a:ext cx="10828972" cy="666750"/>
          </a:xfrm>
        </p:spPr>
        <p:txBody>
          <a:bodyPr/>
          <a:lstStyle/>
          <a:p>
            <a:pPr algn="ctr" eaLnBrk="1" hangingPunct="1"/>
            <a:r>
              <a:rPr lang="en-GB" altLang="zh-CN" b="1" dirty="0">
                <a:latin typeface="+mj-lt"/>
                <a:cs typeface="+mj-cs"/>
              </a:rPr>
              <a:t>‘Small’ Astrocyte-Neuron Network to FPGAs</a:t>
            </a:r>
            <a:endParaRPr lang="en-GB" altLang="en-US" b="1" dirty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922430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964" y="3573145"/>
            <a:ext cx="8348663" cy="3667125"/>
          </a:xfrm>
        </p:spPr>
        <p:txBody>
          <a:bodyPr/>
          <a:lstStyle/>
          <a:p>
            <a:pPr marL="549275" indent="-285750">
              <a:buClrTx/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On-chip interconnect</a:t>
            </a:r>
            <a:r>
              <a:rPr lang="en-GB" sz="1800" dirty="0">
                <a:latin typeface="+mj-lt"/>
              </a:rPr>
              <a:t>: High levels of connections, different time scales, different data – spike events, numeric data values (increased interconnect problem due to astrocyte connections – scalability solutions required)</a:t>
            </a:r>
          </a:p>
          <a:p>
            <a:pPr marL="549275" indent="-285750">
              <a:buFont typeface="Wingdings" panose="05000000000000000000" pitchFamily="2" charset="2"/>
              <a:buChar char="Ø"/>
            </a:pPr>
            <a:endParaRPr lang="en-GB" sz="1800" dirty="0">
              <a:latin typeface="+mj-lt"/>
            </a:endParaRPr>
          </a:p>
          <a:p>
            <a:pPr marL="549275" indent="-285750">
              <a:buClrTx/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Tool-chain</a:t>
            </a:r>
            <a:r>
              <a:rPr lang="en-GB" sz="1800" dirty="0">
                <a:latin typeface="+mj-lt"/>
              </a:rPr>
              <a:t>: Tools to map application to network paradigm, program the hardware, fault injection, data analysis and visualisation.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186080721"/>
              </p:ext>
            </p:extLst>
          </p:nvPr>
        </p:nvGraphicFramePr>
        <p:xfrm>
          <a:off x="5429250" y="914400"/>
          <a:ext cx="3648075" cy="2573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481964" y="1112754"/>
            <a:ext cx="588189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GB" altLang="en-US" sz="1800" dirty="0">
              <a:latin typeface="+mj-lt"/>
            </a:endParaRPr>
          </a:p>
          <a:p>
            <a:endParaRPr lang="en-GB" altLang="en-US" sz="1800" dirty="0">
              <a:latin typeface="+mj-lt"/>
            </a:endParaRPr>
          </a:p>
          <a:p>
            <a:endParaRPr lang="en-GB" altLang="en-US" sz="1800" dirty="0">
              <a:latin typeface="+mj-lt"/>
            </a:endParaRPr>
          </a:p>
          <a:p>
            <a:pPr marL="549275" indent="-285750"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Model real applications:</a:t>
            </a:r>
            <a:r>
              <a:rPr lang="en-GB" sz="1800" dirty="0">
                <a:latin typeface="+mj-lt"/>
              </a:rPr>
              <a:t> Larger networks.</a:t>
            </a:r>
          </a:p>
          <a:p>
            <a:pPr marL="549275" indent="-285750">
              <a:buFont typeface="Wingdings" panose="05000000000000000000" pitchFamily="2" charset="2"/>
              <a:buChar char="Ø"/>
            </a:pPr>
            <a:endParaRPr lang="en-GB" sz="1800" dirty="0">
              <a:latin typeface="+mj-lt"/>
            </a:endParaRPr>
          </a:p>
          <a:p>
            <a:pPr marL="549275" indent="-285750"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Key functional blocks</a:t>
            </a:r>
            <a:r>
              <a:rPr lang="en-GB" sz="1800" dirty="0">
                <a:latin typeface="+mj-lt"/>
              </a:rPr>
              <a:t>: Astrocyte, tri-</a:t>
            </a:r>
            <a:r>
              <a:rPr lang="en-GB" sz="1800" dirty="0" err="1">
                <a:latin typeface="+mj-lt"/>
              </a:rPr>
              <a:t>partitie</a:t>
            </a:r>
            <a:r>
              <a:rPr lang="en-GB" sz="1800" dirty="0">
                <a:latin typeface="+mj-lt"/>
              </a:rPr>
              <a:t> synapse and learning rule (trade-off computational complexity for key principle with area/power efficiency)</a:t>
            </a:r>
          </a:p>
          <a:p>
            <a:pPr marL="549275" indent="-285750">
              <a:buFont typeface="Wingdings" panose="05000000000000000000" pitchFamily="2" charset="2"/>
              <a:buChar char="Ø"/>
            </a:pPr>
            <a:endParaRPr lang="en-GB" sz="1800" dirty="0">
              <a:latin typeface="+mj-lt"/>
            </a:endParaRPr>
          </a:p>
          <a:p>
            <a:pPr marL="263525"/>
            <a:endParaRPr lang="en-GB" sz="18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altLang="en-US" sz="1800" dirty="0">
              <a:latin typeface="+mj-l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C5EE0FD-306D-47A0-AC54-219B3BE2E7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619500" y="6472238"/>
            <a:ext cx="2133600" cy="363537"/>
          </a:xfrm>
        </p:spPr>
        <p:txBody>
          <a:bodyPr/>
          <a:lstStyle/>
          <a:p>
            <a:pPr>
              <a:defRPr/>
            </a:pPr>
            <a:fld id="{EE3997DC-9289-4FA0-A522-09BDAFEE81AA}" type="slidenum">
              <a:rPr lang="en-GB" altLang="en-US" smtClean="0"/>
              <a:pPr>
                <a:defRPr/>
              </a:pPr>
              <a:t>53</a:t>
            </a:fld>
            <a:endParaRPr lang="en-GB" alt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C4191F-29F7-41B9-913F-0F7B053B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3103" y="601385"/>
            <a:ext cx="9024937" cy="666750"/>
          </a:xfrm>
        </p:spPr>
        <p:txBody>
          <a:bodyPr/>
          <a:lstStyle/>
          <a:p>
            <a:pPr algn="ctr"/>
            <a:r>
              <a:rPr lang="en-GB" b="1" dirty="0">
                <a:latin typeface="+mj-lt"/>
              </a:rPr>
              <a:t>Challenges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BD847F-B654-4C84-980D-489E333108D3}"/>
              </a:ext>
            </a:extLst>
          </p:cNvPr>
          <p:cNvSpPr/>
          <p:nvPr/>
        </p:nvSpPr>
        <p:spPr>
          <a:xfrm>
            <a:off x="1071418" y="4744606"/>
            <a:ext cx="6770255" cy="827523"/>
          </a:xfrm>
          <a:prstGeom prst="rect">
            <a:avLst/>
          </a:prstGeom>
          <a:solidFill>
            <a:srgbClr val="FFC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ED9945-8982-4CB4-BA52-A7117E38281D}"/>
              </a:ext>
            </a:extLst>
          </p:cNvPr>
          <p:cNvSpPr/>
          <p:nvPr/>
        </p:nvSpPr>
        <p:spPr>
          <a:xfrm>
            <a:off x="1080539" y="2541541"/>
            <a:ext cx="5077922" cy="835997"/>
          </a:xfrm>
          <a:prstGeom prst="rect">
            <a:avLst/>
          </a:prstGeom>
          <a:solidFill>
            <a:srgbClr val="FFC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57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F93F3-D8F9-4B82-AF4D-FBBCB51C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latin typeface="+mj-lt"/>
                <a:cs typeface="Arial" panose="020B0604020202020204" pitchFamily="34" charset="0"/>
              </a:rPr>
              <a:t>Acceleration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66606-3709-4F75-85D3-7269D993A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154" y="1066799"/>
            <a:ext cx="7887286" cy="5248276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sz="2000" dirty="0">
              <a:latin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sz="2000" dirty="0">
              <a:latin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sz="2000" dirty="0">
              <a:latin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sz="2000" dirty="0">
              <a:latin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sz="2000" dirty="0">
              <a:latin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sz="2000" dirty="0">
              <a:latin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sz="2000" dirty="0">
              <a:latin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GB" sz="2000" dirty="0">
              <a:latin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</a:rPr>
              <a:t>We </a:t>
            </a:r>
            <a:r>
              <a:rPr lang="en-GB" sz="2000" b="1" dirty="0">
                <a:solidFill>
                  <a:srgbClr val="BAA360"/>
                </a:solidFill>
                <a:latin typeface="+mn-lt"/>
              </a:rPr>
              <a:t>incorporate Astrocyte cell into SNNs </a:t>
            </a:r>
            <a:r>
              <a:rPr lang="en-GB" sz="2000" dirty="0">
                <a:latin typeface="+mn-lt"/>
              </a:rPr>
              <a:t>i.e. the ability of self-repair.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</a:rPr>
              <a:t>Therefore, network simulations </a:t>
            </a:r>
            <a:r>
              <a:rPr lang="en-GB" sz="2000" b="1" dirty="0">
                <a:solidFill>
                  <a:srgbClr val="BAA360"/>
                </a:solidFill>
                <a:latin typeface="+mn-lt"/>
              </a:rPr>
              <a:t>even more complex</a:t>
            </a:r>
            <a:r>
              <a:rPr lang="en-GB" sz="2000" dirty="0">
                <a:latin typeface="+mn-lt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</a:rPr>
              <a:t>FPGAs acceleration can </a:t>
            </a:r>
            <a:r>
              <a:rPr lang="en-GB" sz="2000" b="1" dirty="0">
                <a:solidFill>
                  <a:srgbClr val="BAA360"/>
                </a:solidFill>
                <a:latin typeface="+mn-lt"/>
              </a:rPr>
              <a:t>reduce the simulation time</a:t>
            </a:r>
            <a:r>
              <a:rPr lang="en-GB" sz="2000" dirty="0">
                <a:latin typeface="+mn-lt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3028C-7CA5-4161-9960-99E7A1B244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3997DC-9289-4FA0-A522-09BDAFEE81AA}" type="slidenum">
              <a:rPr lang="en-GB" altLang="en-US" smtClean="0"/>
              <a:pPr>
                <a:defRPr/>
              </a:pPr>
              <a:t>54</a:t>
            </a:fld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D516A-9C51-4B4A-8002-964D8C9B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50" y="2729137"/>
            <a:ext cx="3409658" cy="1454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DC9E7A-B137-493A-9765-DBE354480E1F}"/>
              </a:ext>
            </a:extLst>
          </p:cNvPr>
          <p:cNvSpPr/>
          <p:nvPr/>
        </p:nvSpPr>
        <p:spPr>
          <a:xfrm>
            <a:off x="586154" y="811053"/>
            <a:ext cx="74079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Recently dedicated simulation accelerators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  <a:sym typeface="Wingdings" panose="05000000000000000000" pitchFamily="2" charset="2"/>
              </a:rPr>
              <a:t>GPU Accelerators (</a:t>
            </a:r>
            <a:r>
              <a:rPr lang="en-GB" sz="2000" dirty="0" err="1">
                <a:latin typeface="+mj-lt"/>
                <a:sym typeface="Wingdings" panose="05000000000000000000" pitchFamily="2" charset="2"/>
              </a:rPr>
              <a:t>NeMo</a:t>
            </a:r>
            <a:r>
              <a:rPr lang="en-GB" sz="2000" dirty="0">
                <a:latin typeface="+mj-lt"/>
                <a:sym typeface="Wingdings" panose="05000000000000000000" pitchFamily="2" charset="2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  <a:sym typeface="Wingdings" panose="05000000000000000000" pitchFamily="2" charset="2"/>
              </a:rPr>
              <a:t>Custom Processor accelerators (BrainScales2)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GB" sz="2000" dirty="0">
              <a:latin typeface="+mj-lt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  <a:sym typeface="Wingdings" panose="05000000000000000000" pitchFamily="2" charset="2"/>
              </a:rPr>
              <a:t>FPGA Accelerators:</a:t>
            </a:r>
          </a:p>
        </p:txBody>
      </p:sp>
      <p:pic>
        <p:nvPicPr>
          <p:cNvPr id="12290" name="Picture 2" descr="Related image">
            <a:extLst>
              <a:ext uri="{FF2B5EF4-FFF2-40B4-BE49-F238E27FC236}">
                <a16:creationId xmlns:a16="http://schemas.microsoft.com/office/drawing/2014/main" id="{6200A389-1F9D-4569-B754-58068D864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92" y="631419"/>
            <a:ext cx="1218571" cy="11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444313-7D07-4163-BD77-CB9BB0BB996D}"/>
              </a:ext>
            </a:extLst>
          </p:cNvPr>
          <p:cNvSpPr/>
          <p:nvPr/>
        </p:nvSpPr>
        <p:spPr>
          <a:xfrm>
            <a:off x="6439604" y="3729058"/>
            <a:ext cx="2897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b="1" dirty="0" err="1">
                <a:latin typeface="+mj-lt"/>
                <a:sym typeface="Wingdings" panose="05000000000000000000" pitchFamily="2" charset="2"/>
              </a:rPr>
              <a:t>SpiNNaker</a:t>
            </a:r>
            <a:r>
              <a:rPr lang="en-GB" sz="1800" b="1" dirty="0">
                <a:latin typeface="+mj-lt"/>
                <a:sym typeface="Wingdings" panose="05000000000000000000" pitchFamily="2" charset="2"/>
              </a:rPr>
              <a:t> </a:t>
            </a:r>
            <a:r>
              <a:rPr lang="en-GB" sz="1800" dirty="0">
                <a:latin typeface="+mj-lt"/>
                <a:sym typeface="Wingdings" panose="05000000000000000000" pitchFamily="2" charset="2"/>
              </a:rPr>
              <a:t>1 Million Cores…</a:t>
            </a:r>
            <a:endParaRPr lang="en-GB" sz="1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5710DD-ADA6-401F-8726-DE9B515618C2}"/>
              </a:ext>
            </a:extLst>
          </p:cNvPr>
          <p:cNvSpPr/>
          <p:nvPr/>
        </p:nvSpPr>
        <p:spPr>
          <a:xfrm>
            <a:off x="6810668" y="1686906"/>
            <a:ext cx="1601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>
                <a:latin typeface="+mj-lt"/>
                <a:sym typeface="Wingdings" panose="05000000000000000000" pitchFamily="2" charset="2"/>
              </a:rPr>
              <a:t>IBM </a:t>
            </a:r>
            <a:r>
              <a:rPr lang="en-GB" sz="1800" b="1" dirty="0" err="1">
                <a:latin typeface="+mj-lt"/>
                <a:sym typeface="Wingdings" panose="05000000000000000000" pitchFamily="2" charset="2"/>
              </a:rPr>
              <a:t>TrueNorth</a:t>
            </a:r>
            <a:endParaRPr lang="en-GB" sz="1800" b="1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4417A-1497-4BEA-B6BE-C89B56FFB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801" y="2445812"/>
            <a:ext cx="1119143" cy="1587479"/>
          </a:xfrm>
          <a:prstGeom prst="rect">
            <a:avLst/>
          </a:prstGeom>
        </p:spPr>
      </p:pic>
      <p:pic>
        <p:nvPicPr>
          <p:cNvPr id="6146" name="Picture 2" descr="SpiNNaker Machine with 1 million processor core">
            <a:extLst>
              <a:ext uri="{FF2B5EF4-FFF2-40B4-BE49-F238E27FC236}">
                <a16:creationId xmlns:a16="http://schemas.microsoft.com/office/drawing/2014/main" id="{1AB62AA5-5A7A-477B-B5B9-1CA2533EB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751" y="2274123"/>
            <a:ext cx="1939913" cy="14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B2B1B7-9351-4F16-A815-72D722227E81}"/>
              </a:ext>
            </a:extLst>
          </p:cNvPr>
          <p:cNvSpPr/>
          <p:nvPr/>
        </p:nvSpPr>
        <p:spPr>
          <a:xfrm>
            <a:off x="5078120" y="4033291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b="1" dirty="0">
                <a:latin typeface="+mj-lt"/>
                <a:sym typeface="Wingdings" panose="05000000000000000000" pitchFamily="2" charset="2"/>
              </a:rPr>
              <a:t>NTU</a:t>
            </a:r>
            <a:endParaRPr lang="en-GB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678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37404-29E3-4510-B03C-A2914D015F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3997DC-9289-4FA0-A522-09BDAFEE81AA}" type="slidenum">
              <a:rPr lang="en-GB" altLang="en-US" smtClean="0"/>
              <a:pPr>
                <a:defRPr/>
              </a:pPr>
              <a:t>55</a:t>
            </a:fld>
            <a:endParaRPr lang="en-GB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AB9EBD-7E5D-4E1D-9B71-A5C4BC6A1F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0668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0" hangingPunct="0">
              <a:defRPr/>
            </a:pPr>
            <a:r>
              <a:rPr lang="en-GB" sz="3200" b="1" dirty="0">
                <a:latin typeface="+mj-lt"/>
                <a:ea typeface="+mj-ea"/>
                <a:cs typeface="+mj-cs"/>
              </a:rPr>
              <a:t>Key Research Problem</a:t>
            </a:r>
          </a:p>
        </p:txBody>
      </p:sp>
      <p:sp>
        <p:nvSpPr>
          <p:cNvPr id="6" name="Cloud Callout 4">
            <a:extLst>
              <a:ext uri="{FF2B5EF4-FFF2-40B4-BE49-F238E27FC236}">
                <a16:creationId xmlns:a16="http://schemas.microsoft.com/office/drawing/2014/main" id="{5668CCE4-B9AB-4199-AB56-EDBFB89DFBB5}"/>
              </a:ext>
            </a:extLst>
          </p:cNvPr>
          <p:cNvSpPr/>
          <p:nvPr/>
        </p:nvSpPr>
        <p:spPr>
          <a:xfrm>
            <a:off x="196850" y="1223963"/>
            <a:ext cx="7923213" cy="2016125"/>
          </a:xfrm>
          <a:prstGeom prst="cloudCallout">
            <a:avLst>
              <a:gd name="adj1" fmla="val 49326"/>
              <a:gd name="adj2" fmla="val 880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CD771-9AB6-419F-BC15-20C4737A985B}"/>
              </a:ext>
            </a:extLst>
          </p:cNvPr>
          <p:cNvSpPr txBox="1"/>
          <p:nvPr/>
        </p:nvSpPr>
        <p:spPr>
          <a:xfrm>
            <a:off x="878390" y="1603181"/>
            <a:ext cx="6921500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200" dirty="0">
                <a:latin typeface="+mn-lt"/>
              </a:rPr>
              <a:t>How to implement </a:t>
            </a:r>
            <a:r>
              <a:rPr lang="en-GB" sz="2200" b="1" dirty="0">
                <a:latin typeface="+mn-lt"/>
              </a:rPr>
              <a:t>large-scale accelerators </a:t>
            </a:r>
            <a:r>
              <a:rPr lang="en-GB" sz="2200" dirty="0">
                <a:latin typeface="+mn-lt"/>
              </a:rPr>
              <a:t>on a multiple FPGA platform and </a:t>
            </a:r>
            <a:r>
              <a:rPr lang="en-GB" sz="2200" b="1" dirty="0">
                <a:latin typeface="+mn-lt"/>
              </a:rPr>
              <a:t>send/receive data </a:t>
            </a:r>
            <a:r>
              <a:rPr lang="en-GB" sz="2200" dirty="0">
                <a:latin typeface="+mn-lt"/>
              </a:rPr>
              <a:t>from the platform easily ?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97725D-1629-4405-B249-52375EA8475E}"/>
              </a:ext>
            </a:extLst>
          </p:cNvPr>
          <p:cNvSpPr txBox="1">
            <a:spLocks/>
          </p:cNvSpPr>
          <p:nvPr/>
        </p:nvSpPr>
        <p:spPr bwMode="auto">
          <a:xfrm>
            <a:off x="292099" y="3679723"/>
            <a:ext cx="8611755" cy="233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30250" indent="-2730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</a:pPr>
            <a:r>
              <a:rPr lang="en-GB" altLang="en-US" sz="2000" b="1" i="1" dirty="0"/>
              <a:t>Requires the system to achieve:</a:t>
            </a:r>
            <a:endParaRPr lang="en-GB" altLang="en-US" sz="2000" i="1" dirty="0"/>
          </a:p>
          <a:p>
            <a:pPr lvl="1" eaLnBrk="1" hangingPunct="1">
              <a:spcBef>
                <a:spcPts val="575"/>
              </a:spcBef>
              <a:buSzPct val="85000"/>
              <a:buFont typeface="Wingdings" panose="05000000000000000000" pitchFamily="2" charset="2"/>
              <a:buChar char="Ø"/>
            </a:pPr>
            <a:r>
              <a:rPr lang="en-GB" altLang="en-US" sz="2000" dirty="0"/>
              <a:t>More area efficient astrocyte cells.</a:t>
            </a:r>
          </a:p>
          <a:p>
            <a:pPr lvl="1" eaLnBrk="1" hangingPunct="1">
              <a:spcBef>
                <a:spcPts val="575"/>
              </a:spcBef>
              <a:buSzPct val="85000"/>
              <a:buFont typeface="Wingdings" panose="05000000000000000000" pitchFamily="2" charset="2"/>
              <a:buChar char="Ø"/>
            </a:pPr>
            <a:r>
              <a:rPr lang="en-GB" altLang="en-US" sz="2000" dirty="0"/>
              <a:t>Monitoring and exchanging data with the multiple FPGA platform.</a:t>
            </a:r>
          </a:p>
          <a:p>
            <a:pPr lvl="1" eaLnBrk="1" hangingPunct="1">
              <a:spcBef>
                <a:spcPts val="575"/>
              </a:spcBef>
              <a:buSzPct val="85000"/>
              <a:buFont typeface="Wingdings" panose="05000000000000000000" pitchFamily="2" charset="2"/>
              <a:buChar char="Ø"/>
            </a:pPr>
            <a:r>
              <a:rPr lang="en-GB" altLang="en-US" sz="2000" dirty="0"/>
              <a:t>Interconnect (NoC) to channel information (inter/intra FPGA).</a:t>
            </a:r>
          </a:p>
        </p:txBody>
      </p:sp>
    </p:spTree>
    <p:extLst>
      <p:ext uri="{BB962C8B-B14F-4D97-AF65-F5344CB8AC3E}">
        <p14:creationId xmlns:p14="http://schemas.microsoft.com/office/powerpoint/2010/main" val="359135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C927B7-7459-476D-B716-2F22CC2A65CC}"/>
              </a:ext>
            </a:extLst>
          </p:cNvPr>
          <p:cNvSpPr txBox="1">
            <a:spLocks/>
          </p:cNvSpPr>
          <p:nvPr/>
        </p:nvSpPr>
        <p:spPr>
          <a:xfrm>
            <a:off x="8417081" y="6437467"/>
            <a:ext cx="409830" cy="2656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9pPr>
          </a:lstStyle>
          <a:p>
            <a:fld id="{46028D97-9025-4FCE-AC8B-537CBFE48B74}" type="slidenum">
              <a:rPr lang="en-GB" altLang="en-US" sz="1200" smtClean="0"/>
              <a:pPr/>
              <a:t>56</a:t>
            </a:fld>
            <a:endParaRPr lang="en-GB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32047-76B1-4B5C-BC31-B06EE9F85334}"/>
              </a:ext>
            </a:extLst>
          </p:cNvPr>
          <p:cNvSpPr txBox="1"/>
          <p:nvPr/>
        </p:nvSpPr>
        <p:spPr>
          <a:xfrm>
            <a:off x="350007" y="1036581"/>
            <a:ext cx="7990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000" dirty="0">
                <a:latin typeface="+mj-lt"/>
              </a:rPr>
              <a:t>The Astrocyte model implemented based on original block functions.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FAF16-F49F-4B21-BABF-31FE910AD0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358" y="1479801"/>
            <a:ext cx="1666052" cy="1192711"/>
          </a:xfrm>
          <a:prstGeom prst="rect">
            <a:avLst/>
          </a:prstGeom>
        </p:spPr>
      </p:pic>
      <p:sp>
        <p:nvSpPr>
          <p:cNvPr id="5" name="Freeform 2">
            <a:extLst>
              <a:ext uri="{FF2B5EF4-FFF2-40B4-BE49-F238E27FC236}">
                <a16:creationId xmlns:a16="http://schemas.microsoft.com/office/drawing/2014/main" id="{A21F734F-C649-4841-A8C0-A87BC1E365D4}"/>
              </a:ext>
            </a:extLst>
          </p:cNvPr>
          <p:cNvSpPr/>
          <p:nvPr/>
        </p:nvSpPr>
        <p:spPr>
          <a:xfrm rot="14498245">
            <a:off x="7542643" y="2094191"/>
            <a:ext cx="1225183" cy="399452"/>
          </a:xfrm>
          <a:custGeom>
            <a:avLst/>
            <a:gdLst>
              <a:gd name="connsiteX0" fmla="*/ 1447800 w 1447800"/>
              <a:gd name="connsiteY0" fmla="*/ 7681 h 297241"/>
              <a:gd name="connsiteX1" fmla="*/ 1409700 w 1447800"/>
              <a:gd name="connsiteY1" fmla="*/ 38161 h 297241"/>
              <a:gd name="connsiteX2" fmla="*/ 1386840 w 1447800"/>
              <a:gd name="connsiteY2" fmla="*/ 53401 h 297241"/>
              <a:gd name="connsiteX3" fmla="*/ 1325880 w 1447800"/>
              <a:gd name="connsiteY3" fmla="*/ 106741 h 297241"/>
              <a:gd name="connsiteX4" fmla="*/ 1257300 w 1447800"/>
              <a:gd name="connsiteY4" fmla="*/ 144841 h 297241"/>
              <a:gd name="connsiteX5" fmla="*/ 1234440 w 1447800"/>
              <a:gd name="connsiteY5" fmla="*/ 160081 h 297241"/>
              <a:gd name="connsiteX6" fmla="*/ 1188720 w 1447800"/>
              <a:gd name="connsiteY6" fmla="*/ 175321 h 297241"/>
              <a:gd name="connsiteX7" fmla="*/ 1165860 w 1447800"/>
              <a:gd name="connsiteY7" fmla="*/ 190561 h 297241"/>
              <a:gd name="connsiteX8" fmla="*/ 1112520 w 1447800"/>
              <a:gd name="connsiteY8" fmla="*/ 205801 h 297241"/>
              <a:gd name="connsiteX9" fmla="*/ 1059180 w 1447800"/>
              <a:gd name="connsiteY9" fmla="*/ 221041 h 297241"/>
              <a:gd name="connsiteX10" fmla="*/ 967740 w 1447800"/>
              <a:gd name="connsiteY10" fmla="*/ 251521 h 297241"/>
              <a:gd name="connsiteX11" fmla="*/ 944880 w 1447800"/>
              <a:gd name="connsiteY11" fmla="*/ 259141 h 297241"/>
              <a:gd name="connsiteX12" fmla="*/ 845820 w 1447800"/>
              <a:gd name="connsiteY12" fmla="*/ 282001 h 297241"/>
              <a:gd name="connsiteX13" fmla="*/ 716280 w 1447800"/>
              <a:gd name="connsiteY13" fmla="*/ 297241 h 297241"/>
              <a:gd name="connsiteX14" fmla="*/ 426720 w 1447800"/>
              <a:gd name="connsiteY14" fmla="*/ 282001 h 297241"/>
              <a:gd name="connsiteX15" fmla="*/ 350520 w 1447800"/>
              <a:gd name="connsiteY15" fmla="*/ 266761 h 297241"/>
              <a:gd name="connsiteX16" fmla="*/ 304800 w 1447800"/>
              <a:gd name="connsiteY16" fmla="*/ 251521 h 297241"/>
              <a:gd name="connsiteX17" fmla="*/ 236220 w 1447800"/>
              <a:gd name="connsiteY17" fmla="*/ 228661 h 297241"/>
              <a:gd name="connsiteX18" fmla="*/ 213360 w 1447800"/>
              <a:gd name="connsiteY18" fmla="*/ 213421 h 297241"/>
              <a:gd name="connsiteX19" fmla="*/ 167640 w 1447800"/>
              <a:gd name="connsiteY19" fmla="*/ 198181 h 297241"/>
              <a:gd name="connsiteX20" fmla="*/ 144780 w 1447800"/>
              <a:gd name="connsiteY20" fmla="*/ 175321 h 297241"/>
              <a:gd name="connsiteX21" fmla="*/ 121920 w 1447800"/>
              <a:gd name="connsiteY21" fmla="*/ 167701 h 297241"/>
              <a:gd name="connsiteX22" fmla="*/ 106680 w 1447800"/>
              <a:gd name="connsiteY22" fmla="*/ 144841 h 297241"/>
              <a:gd name="connsiteX23" fmla="*/ 83820 w 1447800"/>
              <a:gd name="connsiteY23" fmla="*/ 129601 h 297241"/>
              <a:gd name="connsiteX24" fmla="*/ 68580 w 1447800"/>
              <a:gd name="connsiteY24" fmla="*/ 99121 h 297241"/>
              <a:gd name="connsiteX25" fmla="*/ 45720 w 1447800"/>
              <a:gd name="connsiteY25" fmla="*/ 76261 h 297241"/>
              <a:gd name="connsiteX26" fmla="*/ 15240 w 1447800"/>
              <a:gd name="connsiteY26" fmla="*/ 22921 h 297241"/>
              <a:gd name="connsiteX27" fmla="*/ 0 w 1447800"/>
              <a:gd name="connsiteY27" fmla="*/ 61 h 297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47800" h="297241">
                <a:moveTo>
                  <a:pt x="1447800" y="7681"/>
                </a:moveTo>
                <a:cubicBezTo>
                  <a:pt x="1435100" y="17841"/>
                  <a:pt x="1422711" y="28403"/>
                  <a:pt x="1409700" y="38161"/>
                </a:cubicBezTo>
                <a:cubicBezTo>
                  <a:pt x="1402374" y="43656"/>
                  <a:pt x="1393875" y="47538"/>
                  <a:pt x="1386840" y="53401"/>
                </a:cubicBezTo>
                <a:cubicBezTo>
                  <a:pt x="1332644" y="98564"/>
                  <a:pt x="1402331" y="53225"/>
                  <a:pt x="1325880" y="106741"/>
                </a:cubicBezTo>
                <a:cubicBezTo>
                  <a:pt x="1283575" y="136355"/>
                  <a:pt x="1296782" y="122280"/>
                  <a:pt x="1257300" y="144841"/>
                </a:cubicBezTo>
                <a:cubicBezTo>
                  <a:pt x="1249349" y="149385"/>
                  <a:pt x="1242809" y="156362"/>
                  <a:pt x="1234440" y="160081"/>
                </a:cubicBezTo>
                <a:cubicBezTo>
                  <a:pt x="1219760" y="166605"/>
                  <a:pt x="1202086" y="166410"/>
                  <a:pt x="1188720" y="175321"/>
                </a:cubicBezTo>
                <a:cubicBezTo>
                  <a:pt x="1181100" y="180401"/>
                  <a:pt x="1174051" y="186465"/>
                  <a:pt x="1165860" y="190561"/>
                </a:cubicBezTo>
                <a:cubicBezTo>
                  <a:pt x="1154179" y="196401"/>
                  <a:pt x="1123262" y="202871"/>
                  <a:pt x="1112520" y="205801"/>
                </a:cubicBezTo>
                <a:cubicBezTo>
                  <a:pt x="1094680" y="210666"/>
                  <a:pt x="1076960" y="215961"/>
                  <a:pt x="1059180" y="221041"/>
                </a:cubicBezTo>
                <a:cubicBezTo>
                  <a:pt x="1014814" y="250618"/>
                  <a:pt x="1050428" y="230849"/>
                  <a:pt x="967740" y="251521"/>
                </a:cubicBezTo>
                <a:cubicBezTo>
                  <a:pt x="959948" y="253469"/>
                  <a:pt x="952629" y="257028"/>
                  <a:pt x="944880" y="259141"/>
                </a:cubicBezTo>
                <a:cubicBezTo>
                  <a:pt x="916915" y="266768"/>
                  <a:pt x="876287" y="276923"/>
                  <a:pt x="845820" y="282001"/>
                </a:cubicBezTo>
                <a:cubicBezTo>
                  <a:pt x="795285" y="290424"/>
                  <a:pt x="770449" y="291824"/>
                  <a:pt x="716280" y="297241"/>
                </a:cubicBezTo>
                <a:cubicBezTo>
                  <a:pt x="656720" y="295114"/>
                  <a:pt x="509414" y="294405"/>
                  <a:pt x="426720" y="282001"/>
                </a:cubicBezTo>
                <a:cubicBezTo>
                  <a:pt x="401104" y="278159"/>
                  <a:pt x="375094" y="274952"/>
                  <a:pt x="350520" y="266761"/>
                </a:cubicBezTo>
                <a:cubicBezTo>
                  <a:pt x="335280" y="261681"/>
                  <a:pt x="320187" y="256137"/>
                  <a:pt x="304800" y="251521"/>
                </a:cubicBezTo>
                <a:cubicBezTo>
                  <a:pt x="268420" y="240607"/>
                  <a:pt x="274417" y="247760"/>
                  <a:pt x="236220" y="228661"/>
                </a:cubicBezTo>
                <a:cubicBezTo>
                  <a:pt x="228029" y="224565"/>
                  <a:pt x="221729" y="217140"/>
                  <a:pt x="213360" y="213421"/>
                </a:cubicBezTo>
                <a:cubicBezTo>
                  <a:pt x="198680" y="206897"/>
                  <a:pt x="167640" y="198181"/>
                  <a:pt x="167640" y="198181"/>
                </a:cubicBezTo>
                <a:cubicBezTo>
                  <a:pt x="160020" y="190561"/>
                  <a:pt x="153746" y="181299"/>
                  <a:pt x="144780" y="175321"/>
                </a:cubicBezTo>
                <a:cubicBezTo>
                  <a:pt x="138097" y="170866"/>
                  <a:pt x="128192" y="172719"/>
                  <a:pt x="121920" y="167701"/>
                </a:cubicBezTo>
                <a:cubicBezTo>
                  <a:pt x="114769" y="161980"/>
                  <a:pt x="113156" y="151317"/>
                  <a:pt x="106680" y="144841"/>
                </a:cubicBezTo>
                <a:cubicBezTo>
                  <a:pt x="100204" y="138365"/>
                  <a:pt x="91440" y="134681"/>
                  <a:pt x="83820" y="129601"/>
                </a:cubicBezTo>
                <a:cubicBezTo>
                  <a:pt x="78740" y="119441"/>
                  <a:pt x="75182" y="108364"/>
                  <a:pt x="68580" y="99121"/>
                </a:cubicBezTo>
                <a:cubicBezTo>
                  <a:pt x="62316" y="90352"/>
                  <a:pt x="52619" y="84540"/>
                  <a:pt x="45720" y="76261"/>
                </a:cubicBezTo>
                <a:cubicBezTo>
                  <a:pt x="34466" y="62756"/>
                  <a:pt x="21816" y="38265"/>
                  <a:pt x="15240" y="22921"/>
                </a:cubicBezTo>
                <a:cubicBezTo>
                  <a:pt x="4410" y="-2349"/>
                  <a:pt x="16413" y="61"/>
                  <a:pt x="0" y="61"/>
                </a:cubicBezTo>
              </a:path>
            </a:pathLst>
          </a:custGeom>
          <a:noFill/>
          <a:ln w="41275"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8B4417ED-D8DA-41A3-838D-692381497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2927852"/>
            <a:ext cx="3995016" cy="317588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3B5C79E-01E6-4E5F-827F-2972E0C6D9FA}"/>
              </a:ext>
            </a:extLst>
          </p:cNvPr>
          <p:cNvSpPr txBox="1">
            <a:spLocks/>
          </p:cNvSpPr>
          <p:nvPr/>
        </p:nvSpPr>
        <p:spPr>
          <a:xfrm>
            <a:off x="1152634" y="392012"/>
            <a:ext cx="6775195" cy="7540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3200" b="1" dirty="0"/>
              <a:t>Refining Astrocyte Hardware</a:t>
            </a:r>
            <a:endParaRPr lang="he-IL" altLang="en-US" sz="32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8301FE-6A27-41AD-8156-2710E80B8CB6}"/>
              </a:ext>
            </a:extLst>
          </p:cNvPr>
          <p:cNvSpPr txBox="1"/>
          <p:nvPr/>
        </p:nvSpPr>
        <p:spPr>
          <a:xfrm>
            <a:off x="215295" y="2147112"/>
            <a:ext cx="511408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dirty="0">
                <a:latin typeface="+mn-lt"/>
              </a:rPr>
              <a:t>Astrocyte hardware </a:t>
            </a:r>
            <a:r>
              <a:rPr lang="en-GB" sz="1600" dirty="0">
                <a:latin typeface="+mn-lt"/>
              </a:rPr>
              <a:t>is </a:t>
            </a:r>
            <a:r>
              <a:rPr lang="en-GB" sz="1600" b="1" dirty="0">
                <a:latin typeface="+mn-lt"/>
              </a:rPr>
              <a:t>faithful</a:t>
            </a:r>
            <a:r>
              <a:rPr lang="en-GB" sz="1600" dirty="0">
                <a:latin typeface="+mn-lt"/>
              </a:rPr>
              <a:t> to the original model.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dirty="0">
                <a:latin typeface="+mn-lt"/>
              </a:rPr>
              <a:t>Each block </a:t>
            </a:r>
            <a:r>
              <a:rPr lang="en-GB" sz="1600" dirty="0">
                <a:latin typeface="+mn-lt"/>
              </a:rPr>
              <a:t>is sub-function in the </a:t>
            </a:r>
            <a:r>
              <a:rPr lang="en-GB" sz="1600" b="1" dirty="0">
                <a:latin typeface="+mn-lt"/>
              </a:rPr>
              <a:t>original model</a:t>
            </a:r>
            <a:r>
              <a:rPr lang="en-GB" sz="1600" dirty="0">
                <a:latin typeface="+mn-lt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dirty="0">
                <a:latin typeface="+mn-lt"/>
              </a:rPr>
              <a:t>Equations</a:t>
            </a:r>
            <a:r>
              <a:rPr lang="en-GB" sz="1600" dirty="0">
                <a:latin typeface="+mn-lt"/>
              </a:rPr>
              <a:t> belonging to each</a:t>
            </a:r>
            <a:r>
              <a:rPr lang="en-GB" sz="1600" dirty="0"/>
              <a:t> </a:t>
            </a:r>
            <a:r>
              <a:rPr lang="en-GB" sz="1600" dirty="0">
                <a:latin typeface="+mj-lt"/>
              </a:rPr>
              <a:t>sub-function</a:t>
            </a:r>
            <a:r>
              <a:rPr lang="en-GB" sz="1600" dirty="0"/>
              <a:t> </a:t>
            </a:r>
            <a:r>
              <a:rPr lang="en-GB" sz="1600" dirty="0">
                <a:latin typeface="+mn-lt"/>
              </a:rPr>
              <a:t>were   </a:t>
            </a:r>
            <a:r>
              <a:rPr lang="en-GB" sz="1600" b="1" dirty="0">
                <a:latin typeface="+mn-lt"/>
              </a:rPr>
              <a:t>realized</a:t>
            </a:r>
            <a:r>
              <a:rPr lang="en-GB" sz="1600" dirty="0">
                <a:latin typeface="+mn-lt"/>
              </a:rPr>
              <a:t> using VHDL: </a:t>
            </a:r>
            <a:r>
              <a:rPr lang="en-GB" sz="1600" b="1" dirty="0">
                <a:latin typeface="+mn-lt"/>
              </a:rPr>
              <a:t>32-bit fixed point </a:t>
            </a:r>
            <a:r>
              <a:rPr lang="en-GB" sz="1600" dirty="0">
                <a:latin typeface="+mn-lt"/>
              </a:rPr>
              <a:t>(8-bit real, 24-bit fractional).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+mn-lt"/>
              </a:rPr>
              <a:t>Differential equations represented using </a:t>
            </a:r>
            <a:r>
              <a:rPr lang="en-GB" sz="1600" b="1" dirty="0">
                <a:latin typeface="+mn-lt"/>
              </a:rPr>
              <a:t>Euler method</a:t>
            </a:r>
            <a:r>
              <a:rPr lang="en-GB" sz="1600" dirty="0">
                <a:latin typeface="+mn-lt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+mn-lt"/>
              </a:rPr>
              <a:t>An </a:t>
            </a:r>
            <a:r>
              <a:rPr lang="en-GB" sz="1600" b="1" dirty="0">
                <a:latin typeface="+mn-lt"/>
              </a:rPr>
              <a:t>Euler constant of 0.001 </a:t>
            </a:r>
            <a:r>
              <a:rPr lang="en-GB" sz="1600" dirty="0">
                <a:latin typeface="+mn-lt"/>
              </a:rPr>
              <a:t>seconds was used.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0048BC-E904-4A8F-8032-71C5BCAFD337}"/>
              </a:ext>
            </a:extLst>
          </p:cNvPr>
          <p:cNvSpPr/>
          <p:nvPr/>
        </p:nvSpPr>
        <p:spPr>
          <a:xfrm>
            <a:off x="1215841" y="6222023"/>
            <a:ext cx="7798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+mj-lt"/>
              </a:rPr>
              <a:t>S. Karim, J Harkin, LJ McDaid  et al., “</a:t>
            </a:r>
            <a:r>
              <a:rPr lang="en-GB" sz="1100" b="1" dirty="0">
                <a:latin typeface="+mj-lt"/>
              </a:rPr>
              <a:t>Assessing Self-Repair on FPGAs with Biologically Realistic Astrocyte-Neuron Networks</a:t>
            </a:r>
            <a:r>
              <a:rPr lang="en-GB" sz="1100" dirty="0">
                <a:latin typeface="+mj-lt"/>
              </a:rPr>
              <a:t>,” Proc. IEEE Computing Society Annual Symposium on VLSI (ISVLSI), July, pp. 421–426, 2017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F0B719-D426-45AC-A92C-BF72537D5905}"/>
              </a:ext>
            </a:extLst>
          </p:cNvPr>
          <p:cNvSpPr/>
          <p:nvPr/>
        </p:nvSpPr>
        <p:spPr>
          <a:xfrm>
            <a:off x="7130473" y="0"/>
            <a:ext cx="2013527" cy="953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66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1E74D0-EA5D-4671-BE42-51AC9EA92348}"/>
              </a:ext>
            </a:extLst>
          </p:cNvPr>
          <p:cNvSpPr txBox="1">
            <a:spLocks/>
          </p:cNvSpPr>
          <p:nvPr/>
        </p:nvSpPr>
        <p:spPr>
          <a:xfrm>
            <a:off x="8417081" y="6437467"/>
            <a:ext cx="409830" cy="2656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9pPr>
          </a:lstStyle>
          <a:p>
            <a:fld id="{46028D97-9025-4FCE-AC8B-537CBFE48B74}" type="slidenum">
              <a:rPr lang="en-GB" altLang="en-US" sz="1200" smtClean="0"/>
              <a:pPr/>
              <a:t>57</a:t>
            </a:fld>
            <a:endParaRPr lang="en-GB" alt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52BF0-49DC-4D45-98D1-B20BF95A8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5" y="2657657"/>
            <a:ext cx="3710686" cy="1609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A77647-B88B-45AA-836C-7CEC8AEE2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52" y="2642861"/>
            <a:ext cx="3546987" cy="1624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AA17A8-11B5-4224-B0AC-5EE6C0407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45" y="4402394"/>
            <a:ext cx="3735079" cy="1828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189E4D-7713-4E33-AE0F-D1F3B3D54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452" y="4328651"/>
            <a:ext cx="3635477" cy="190254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D92B63-E733-4C28-A8D6-78593DB8B583}"/>
              </a:ext>
            </a:extLst>
          </p:cNvPr>
          <p:cNvSpPr txBox="1">
            <a:spLocks/>
          </p:cNvSpPr>
          <p:nvPr/>
        </p:nvSpPr>
        <p:spPr>
          <a:xfrm>
            <a:off x="1152634" y="392012"/>
            <a:ext cx="6775195" cy="7540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3200" b="1" dirty="0"/>
              <a:t>Astrocyte Precision Analysis </a:t>
            </a:r>
            <a:endParaRPr lang="he-IL" altLang="en-US" sz="3200" dirty="0"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804E7F-7104-492B-A6F2-B30573BEAC02}"/>
              </a:ext>
            </a:extLst>
          </p:cNvPr>
          <p:cNvSpPr txBox="1"/>
          <p:nvPr/>
        </p:nvSpPr>
        <p:spPr>
          <a:xfrm>
            <a:off x="206477" y="1209368"/>
            <a:ext cx="43337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+mn-lt"/>
              </a:rPr>
              <a:t>Accuracy compared against double float </a:t>
            </a:r>
            <a:r>
              <a:rPr lang="en-GB" sz="1400" dirty="0" err="1">
                <a:latin typeface="+mn-lt"/>
              </a:rPr>
              <a:t>Matlab</a:t>
            </a:r>
            <a:r>
              <a:rPr lang="en-GB" sz="1400" dirty="0">
                <a:latin typeface="+mn-lt"/>
              </a:rPr>
              <a:t> implementation.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4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+mn-lt"/>
              </a:rPr>
              <a:t>24 bit precision results in more than 10% loss in accuracy.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6659E4-7A74-4351-8341-AD021A170885}"/>
              </a:ext>
            </a:extLst>
          </p:cNvPr>
          <p:cNvSpPr txBox="1"/>
          <p:nvPr/>
        </p:nvSpPr>
        <p:spPr>
          <a:xfrm>
            <a:off x="4469897" y="1173461"/>
            <a:ext cx="43337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+mn-lt"/>
              </a:rPr>
              <a:t>40-bit precision significantly increases FPGA resource usage without improving accuracy to any degree.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4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dirty="0">
                <a:latin typeface="+mn-lt"/>
              </a:rPr>
              <a:t>32 bit precision was a reasonable trade-off between resource usage and accuracy..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5BBA2-D922-4610-BBD9-B56E001A2506}"/>
              </a:ext>
            </a:extLst>
          </p:cNvPr>
          <p:cNvSpPr txBox="1"/>
          <p:nvPr/>
        </p:nvSpPr>
        <p:spPr>
          <a:xfrm>
            <a:off x="2225467" y="3462316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24-bit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7FE70-ACF8-4305-B333-55F4984689B5}"/>
              </a:ext>
            </a:extLst>
          </p:cNvPr>
          <p:cNvSpPr txBox="1"/>
          <p:nvPr/>
        </p:nvSpPr>
        <p:spPr>
          <a:xfrm>
            <a:off x="6372769" y="3429000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32-bit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E0FCD-3295-4D37-9C0C-C48D9D66115B}"/>
              </a:ext>
            </a:extLst>
          </p:cNvPr>
          <p:cNvSpPr/>
          <p:nvPr/>
        </p:nvSpPr>
        <p:spPr>
          <a:xfrm>
            <a:off x="1215841" y="6222023"/>
            <a:ext cx="7798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+mj-lt"/>
              </a:rPr>
              <a:t>S. Karim, J Harkin, LJ McDaid  et al., “</a:t>
            </a:r>
            <a:r>
              <a:rPr lang="en-GB" sz="1100" b="1" dirty="0">
                <a:latin typeface="+mj-lt"/>
              </a:rPr>
              <a:t>Assessing Self-Repair on FPGAs with Biologically Realistic Astrocyte-Neuron Networks</a:t>
            </a:r>
            <a:r>
              <a:rPr lang="en-GB" sz="1100" dirty="0">
                <a:latin typeface="+mj-lt"/>
              </a:rPr>
              <a:t>,” Proc. IEEE Computing Society Annual Symposium on VLSI (ISVLSI), July, pp. 421–426, 2017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AF1B8-A342-44F8-AEFA-3DAB7C956DD2}"/>
              </a:ext>
            </a:extLst>
          </p:cNvPr>
          <p:cNvSpPr/>
          <p:nvPr/>
        </p:nvSpPr>
        <p:spPr>
          <a:xfrm>
            <a:off x="7130473" y="0"/>
            <a:ext cx="2013527" cy="953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95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B9FE7-FBD2-44B0-88D4-46892F83AEE4}"/>
              </a:ext>
            </a:extLst>
          </p:cNvPr>
          <p:cNvSpPr txBox="1"/>
          <p:nvPr/>
        </p:nvSpPr>
        <p:spPr>
          <a:xfrm>
            <a:off x="570157" y="372500"/>
            <a:ext cx="8046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+mj-lt"/>
              </a:rPr>
              <a:t>Fault-injection and Data Monitoring</a:t>
            </a:r>
            <a:r>
              <a:rPr lang="en-GB" sz="3200" b="1" dirty="0">
                <a:latin typeface="+mn-lt"/>
              </a:rPr>
              <a:t> (FMP)</a:t>
            </a:r>
            <a:endParaRPr lang="en-GB" sz="3200" b="1" dirty="0">
              <a:latin typeface="+mn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1699429"/>
            <a:ext cx="8424936" cy="3504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704" y="5211713"/>
            <a:ext cx="1726797" cy="10686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414" y="5245865"/>
            <a:ext cx="1805703" cy="1068682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2516894" y="4311894"/>
            <a:ext cx="669559" cy="9557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2613182" y="3329872"/>
            <a:ext cx="861870" cy="1828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</p:cNvCxnSpPr>
          <p:nvPr/>
        </p:nvCxnSpPr>
        <p:spPr>
          <a:xfrm>
            <a:off x="8184103" y="3861885"/>
            <a:ext cx="0" cy="1527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F9668CB-F190-4B9B-9DAB-3DDBEFE42330}"/>
              </a:ext>
            </a:extLst>
          </p:cNvPr>
          <p:cNvSpPr/>
          <p:nvPr/>
        </p:nvSpPr>
        <p:spPr>
          <a:xfrm>
            <a:off x="1113693" y="6280395"/>
            <a:ext cx="80303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+mj-lt"/>
              </a:rPr>
              <a:t> Shvan Karim, Jim Harkin, Liam McDaid, Bryan Gardiner, Junxiu Liu, David M Halliday, Andy M Tyrrell, Jon </a:t>
            </a:r>
            <a:r>
              <a:rPr lang="en-GB" sz="1000" dirty="0" err="1">
                <a:latin typeface="+mj-lt"/>
              </a:rPr>
              <a:t>Timmis</a:t>
            </a:r>
            <a:r>
              <a:rPr lang="en-GB" sz="1000" dirty="0">
                <a:latin typeface="+mj-lt"/>
              </a:rPr>
              <a:t>, Alan G Millard, Anju P Johnson</a:t>
            </a:r>
          </a:p>
          <a:p>
            <a:r>
              <a:rPr lang="en-GB" sz="1000" dirty="0">
                <a:latin typeface="+mj-lt"/>
              </a:rPr>
              <a:t>"</a:t>
            </a:r>
            <a:r>
              <a:rPr lang="en-GB" sz="1000" b="1" dirty="0">
                <a:latin typeface="+mj-lt"/>
              </a:rPr>
              <a:t>FPGA-based Fault-injection and Data Acquisition of Self-repairing Spiking Neural Network Hardware</a:t>
            </a:r>
            <a:r>
              <a:rPr lang="en-GB" sz="1000" dirty="0">
                <a:latin typeface="+mj-lt"/>
              </a:rPr>
              <a:t>", IEEE International Symposium on Circuits and Systems (ISCAS) 2018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4FCBA2-C25A-4F8F-B7F9-A582C71F2CFA}"/>
              </a:ext>
            </a:extLst>
          </p:cNvPr>
          <p:cNvSpPr/>
          <p:nvPr/>
        </p:nvSpPr>
        <p:spPr>
          <a:xfrm>
            <a:off x="359532" y="1004489"/>
            <a:ext cx="8664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000" dirty="0">
                <a:latin typeface="+mj-lt"/>
              </a:rPr>
              <a:t>Fault-injection and Data Acquisition Platform for FPGA-based Astrocyte-Neuron Networks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E433B9-72A2-4CCB-9C36-1D748294A73F}"/>
              </a:ext>
            </a:extLst>
          </p:cNvPr>
          <p:cNvSpPr/>
          <p:nvPr/>
        </p:nvSpPr>
        <p:spPr>
          <a:xfrm>
            <a:off x="502937" y="1874520"/>
            <a:ext cx="5751554" cy="3209544"/>
          </a:xfrm>
          <a:prstGeom prst="rect">
            <a:avLst/>
          </a:prstGeom>
          <a:solidFill>
            <a:schemeClr val="bg1">
              <a:lumMod val="7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85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9668CB-F190-4B9B-9DAB-3DDBEFE42330}"/>
              </a:ext>
            </a:extLst>
          </p:cNvPr>
          <p:cNvSpPr/>
          <p:nvPr/>
        </p:nvSpPr>
        <p:spPr>
          <a:xfrm>
            <a:off x="1113693" y="6280395"/>
            <a:ext cx="80303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+mj-lt"/>
              </a:rPr>
              <a:t> Shvan Karim, Jim Harkin, Liam McDaid, Bryan Gardiner, Junxiu Liu, David M Halliday, Andy M Tyrrell, Jon </a:t>
            </a:r>
            <a:r>
              <a:rPr lang="en-GB" sz="1000" dirty="0" err="1">
                <a:latin typeface="+mj-lt"/>
              </a:rPr>
              <a:t>Timmis</a:t>
            </a:r>
            <a:r>
              <a:rPr lang="en-GB" sz="1000" dirty="0">
                <a:latin typeface="+mj-lt"/>
              </a:rPr>
              <a:t>, Alan G Millard, Anju P Johnson</a:t>
            </a:r>
          </a:p>
          <a:p>
            <a:r>
              <a:rPr lang="en-GB" sz="1000" dirty="0">
                <a:latin typeface="+mj-lt"/>
              </a:rPr>
              <a:t>"</a:t>
            </a:r>
            <a:r>
              <a:rPr lang="en-GB" sz="1000" b="1" dirty="0">
                <a:latin typeface="+mj-lt"/>
              </a:rPr>
              <a:t>FPGA-based Fault-injection and Data Acquisition of Self-repairing Spiking Neural Network Hardware</a:t>
            </a:r>
            <a:r>
              <a:rPr lang="en-GB" sz="1000" dirty="0">
                <a:latin typeface="+mj-lt"/>
              </a:rPr>
              <a:t>", IEEE International Symposium on Circuits and Systems (ISCAS) 2018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4FCBA2-C25A-4F8F-B7F9-A582C71F2CFA}"/>
              </a:ext>
            </a:extLst>
          </p:cNvPr>
          <p:cNvSpPr/>
          <p:nvPr/>
        </p:nvSpPr>
        <p:spPr>
          <a:xfrm>
            <a:off x="359532" y="1078188"/>
            <a:ext cx="8664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000" dirty="0">
                <a:latin typeface="+mj-lt"/>
              </a:rPr>
              <a:t>Fault-injection and Data Acquisition Platform for FPGA-based Astrocyte-Neuron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3FD21A-B7AE-492F-B6CB-ECBD3C81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31" y="2043267"/>
            <a:ext cx="3823165" cy="4135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352C0E-7A54-4CA6-B0BF-D5DB06E8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234" y="2287457"/>
            <a:ext cx="3820383" cy="34831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217F59-CAFB-47C8-B13F-E4E8B038A115}"/>
              </a:ext>
            </a:extLst>
          </p:cNvPr>
          <p:cNvSpPr txBox="1"/>
          <p:nvPr/>
        </p:nvSpPr>
        <p:spPr>
          <a:xfrm>
            <a:off x="570157" y="372500"/>
            <a:ext cx="8046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+mj-lt"/>
              </a:rPr>
              <a:t>Fault-injection and Data Acquisitio</a:t>
            </a:r>
            <a:r>
              <a:rPr lang="en-GB" sz="3200" b="1" dirty="0">
                <a:latin typeface="+mn-lt"/>
              </a:rPr>
              <a:t>n (FMP)</a:t>
            </a:r>
            <a:endParaRPr lang="en-GB" sz="3200" b="1" dirty="0"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574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Electronic Faults</a:t>
            </a:r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6" descr="0009m46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137" y="3211694"/>
            <a:ext cx="2729377" cy="2096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06167" y="2715495"/>
            <a:ext cx="4549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spcBef>
                <a:spcPts val="575"/>
              </a:spcBef>
              <a:buSzPct val="85000"/>
              <a:buFont typeface="Arial" panose="020B0604020202020204" pitchFamily="34" charset="0"/>
              <a:buChar char="•"/>
              <a:defRPr/>
            </a:pP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Roller-coaster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curve of the hazard rate</a:t>
            </a:r>
            <a:endParaRPr lang="en-GB" altLang="en-US" sz="1600" b="1" dirty="0">
              <a:solidFill>
                <a:srgbClr val="BAA3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411" y="5376792"/>
            <a:ext cx="2396024" cy="147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53195" y="6610432"/>
            <a:ext cx="37091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Exposure to radiation can cause 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SEU 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8" y="854773"/>
            <a:ext cx="4437725" cy="18186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5008" y="2691571"/>
            <a:ext cx="2801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Bathtub model of hazard rate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2062" y="2979623"/>
            <a:ext cx="9058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Gaonkar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et al., 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GB" sz="1000" i="1" dirty="0">
                <a:latin typeface="Calibri" panose="020F0502020204030204" pitchFamily="34" charset="0"/>
                <a:cs typeface="Calibri" panose="020F0502020204030204" pitchFamily="34" charset="0"/>
              </a:rPr>
              <a:t>An Assessment of Validity of the Bathtub Model Hazard Rate Trends in Electronics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," in IEEE Access, vol. 9, pp. 10282-10290, </a:t>
            </a:r>
            <a:r>
              <a:rPr lang="en-GB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2021</a:t>
            </a:r>
            <a:endParaRPr lang="en-GB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542" y="756661"/>
            <a:ext cx="4113627" cy="2044288"/>
          </a:xfrm>
          <a:prstGeom prst="rect">
            <a:avLst/>
          </a:prstGeom>
        </p:spPr>
      </p:pic>
      <p:sp>
        <p:nvSpPr>
          <p:cNvPr id="29" name="Rectangle 13"/>
          <p:cNvSpPr>
            <a:spLocks noChangeArrowheads="1"/>
          </p:cNvSpPr>
          <p:nvPr/>
        </p:nvSpPr>
        <p:spPr bwMode="auto">
          <a:xfrm>
            <a:off x="-27294" y="6666893"/>
            <a:ext cx="1908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Adrian </a:t>
            </a:r>
            <a:r>
              <a:rPr lang="en-GB" altLang="en-US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Stoica</a:t>
            </a:r>
            <a:r>
              <a:rPr lang="en-GB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NASA</a:t>
            </a:r>
            <a:endParaRPr lang="en-GB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357889"/>
            <a:ext cx="5067869" cy="3500111"/>
          </a:xfrm>
          <a:prstGeom prst="rect">
            <a:avLst/>
          </a:prstGeom>
        </p:spPr>
      </p:pic>
      <p:sp>
        <p:nvSpPr>
          <p:cNvPr id="31" name="Rectangle 13"/>
          <p:cNvSpPr>
            <a:spLocks noChangeArrowheads="1"/>
          </p:cNvSpPr>
          <p:nvPr/>
        </p:nvSpPr>
        <p:spPr bwMode="auto">
          <a:xfrm>
            <a:off x="0" y="6611938"/>
            <a:ext cx="1908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Adrian </a:t>
            </a:r>
            <a:r>
              <a:rPr lang="en-GB" altLang="en-US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Stoica</a:t>
            </a:r>
            <a:r>
              <a:rPr lang="en-GB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NASA</a:t>
            </a:r>
            <a:endParaRPr lang="en-GB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-59140" y="709684"/>
            <a:ext cx="9203140" cy="2442949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199796" y="3030126"/>
            <a:ext cx="3432783" cy="2291712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99098" y="6396481"/>
            <a:ext cx="190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1" dirty="0">
                <a:solidFill>
                  <a:srgbClr val="BAA3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http://www.spaceweather.com</a:t>
            </a:r>
            <a:r>
              <a:rPr lang="en-US" altLang="en-US" sz="1200" b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endParaRPr lang="en-US" altLang="en-US" sz="1200" b="1" dirty="0">
              <a:solidFill>
                <a:srgbClr val="BAA3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89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E7B72397-E03F-429A-B97B-211C1BB0302E}"/>
              </a:ext>
            </a:extLst>
          </p:cNvPr>
          <p:cNvSpPr txBox="1">
            <a:spLocks/>
          </p:cNvSpPr>
          <p:nvPr/>
        </p:nvSpPr>
        <p:spPr>
          <a:xfrm>
            <a:off x="8417081" y="6437467"/>
            <a:ext cx="409830" cy="2656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+mn-ea"/>
                <a:cs typeface="+mn-cs"/>
              </a:defRPr>
            </a:lvl9pPr>
          </a:lstStyle>
          <a:p>
            <a:fld id="{46028D97-9025-4FCE-AC8B-537CBFE48B74}" type="slidenum">
              <a:rPr lang="en-GB" altLang="en-US" sz="1200" smtClean="0"/>
              <a:pPr/>
              <a:t>60</a:t>
            </a:fld>
            <a:endParaRPr lang="en-GB" alt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143649-9CED-4724-B45F-AC3956EAF8F7}"/>
              </a:ext>
            </a:extLst>
          </p:cNvPr>
          <p:cNvSpPr/>
          <p:nvPr/>
        </p:nvSpPr>
        <p:spPr>
          <a:xfrm>
            <a:off x="5048690" y="6136928"/>
            <a:ext cx="3342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+mj-lt"/>
              </a:rPr>
              <a:t>(reducing PR from 0.5 to zero)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97D66-509F-4A9E-9F95-5D7076962211}"/>
              </a:ext>
            </a:extLst>
          </p:cNvPr>
          <p:cNvSpPr/>
          <p:nvPr/>
        </p:nvSpPr>
        <p:spPr>
          <a:xfrm>
            <a:off x="1054299" y="6136928"/>
            <a:ext cx="31802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+mj-lt"/>
              </a:rPr>
              <a:t>(reducing PR from 0.5 to 0.1)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30E26-22DA-4E24-9F9A-914A9EF7E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615" y="581679"/>
            <a:ext cx="3130965" cy="28550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01616BD-C9F5-4BB5-B87C-D414CA719C7F}"/>
              </a:ext>
            </a:extLst>
          </p:cNvPr>
          <p:cNvSpPr txBox="1"/>
          <p:nvPr/>
        </p:nvSpPr>
        <p:spPr>
          <a:xfrm>
            <a:off x="176982" y="1148340"/>
            <a:ext cx="610044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dirty="0">
                <a:latin typeface="+mj-lt"/>
              </a:rPr>
              <a:t>Faults </a:t>
            </a:r>
            <a:r>
              <a:rPr lang="en-GB" sz="1600" dirty="0">
                <a:latin typeface="+mj-lt"/>
              </a:rPr>
              <a:t>were </a:t>
            </a:r>
            <a:r>
              <a:rPr lang="en-GB" sz="1600" b="1" dirty="0">
                <a:latin typeface="+mj-lt"/>
              </a:rPr>
              <a:t>injected</a:t>
            </a:r>
            <a:r>
              <a:rPr lang="en-GB" sz="1600" dirty="0">
                <a:latin typeface="+mj-lt"/>
              </a:rPr>
              <a:t> at </a:t>
            </a:r>
            <a:r>
              <a:rPr lang="en-GB" sz="1600" b="1" dirty="0">
                <a:latin typeface="+mj-lt"/>
              </a:rPr>
              <a:t>specific time</a:t>
            </a:r>
            <a:r>
              <a:rPr lang="en-GB" sz="1600" dirty="0">
                <a:latin typeface="+mj-lt"/>
              </a:rPr>
              <a:t> during the simulation.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dirty="0">
                <a:latin typeface="+mj-lt"/>
              </a:rPr>
              <a:t>Faults</a:t>
            </a:r>
            <a:r>
              <a:rPr lang="en-GB" sz="1600" dirty="0">
                <a:latin typeface="+mj-lt"/>
              </a:rPr>
              <a:t> </a:t>
            </a:r>
            <a:r>
              <a:rPr lang="en-GB" sz="1600" b="1" dirty="0">
                <a:latin typeface="+mj-lt"/>
              </a:rPr>
              <a:t>severe</a:t>
            </a:r>
            <a:r>
              <a:rPr lang="en-GB" sz="1600" dirty="0">
                <a:latin typeface="+mj-lt"/>
              </a:rPr>
              <a:t> (reducing PR from 0.5 to zero) or </a:t>
            </a:r>
            <a:r>
              <a:rPr lang="en-GB" sz="1600" b="1" dirty="0">
                <a:latin typeface="+mj-lt"/>
              </a:rPr>
              <a:t>partial</a:t>
            </a:r>
            <a:r>
              <a:rPr lang="en-GB" sz="1600" dirty="0">
                <a:latin typeface="+mj-lt"/>
              </a:rPr>
              <a:t> (PR 0.5</a:t>
            </a:r>
            <a:r>
              <a:rPr lang="en-GB" sz="1600" dirty="0">
                <a:latin typeface="+mj-lt"/>
                <a:sym typeface="Wingdings" panose="05000000000000000000" pitchFamily="2" charset="2"/>
              </a:rPr>
              <a:t></a:t>
            </a:r>
            <a:r>
              <a:rPr lang="en-GB" sz="1600" dirty="0">
                <a:latin typeface="+mj-lt"/>
              </a:rPr>
              <a:t>0.1).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dirty="0">
                <a:latin typeface="+mj-lt"/>
              </a:rPr>
              <a:t>N1 and N2 have the similar avg. O/P frequency up to </a:t>
            </a:r>
            <a:r>
              <a:rPr lang="en-GB" sz="1600" b="1" dirty="0">
                <a:latin typeface="+mj-lt"/>
              </a:rPr>
              <a:t>severe faults</a:t>
            </a:r>
            <a:r>
              <a:rPr lang="en-GB" sz="1600" dirty="0">
                <a:latin typeface="+mj-lt"/>
              </a:rPr>
              <a:t> injected.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E6D3481-3047-42DD-9796-4E1A04C41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82" y="3406877"/>
            <a:ext cx="4454012" cy="27137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BB2B5C-4B8A-41BB-A2DF-C3488711D09E}"/>
              </a:ext>
            </a:extLst>
          </p:cNvPr>
          <p:cNvSpPr txBox="1"/>
          <p:nvPr/>
        </p:nvSpPr>
        <p:spPr>
          <a:xfrm>
            <a:off x="520016" y="2759587"/>
            <a:ext cx="2554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>
                <a:latin typeface="+mj-lt"/>
              </a:rPr>
              <a:t>Partial fault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3246F0-A2F9-4E91-9F68-4D8735DF5144}"/>
              </a:ext>
            </a:extLst>
          </p:cNvPr>
          <p:cNvSpPr txBox="1"/>
          <p:nvPr/>
        </p:nvSpPr>
        <p:spPr>
          <a:xfrm>
            <a:off x="401956" y="3159697"/>
            <a:ext cx="4210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200" b="1" dirty="0">
                <a:latin typeface="+mj-lt"/>
              </a:rPr>
              <a:t>Spiking rate reduces gradually </a:t>
            </a:r>
            <a:r>
              <a:rPr lang="en-GB" sz="1200" dirty="0">
                <a:latin typeface="+mj-lt"/>
              </a:rPr>
              <a:t>to rates of </a:t>
            </a:r>
            <a:r>
              <a:rPr lang="en-GB" sz="1200" b="1" dirty="0">
                <a:latin typeface="+mj-lt"/>
              </a:rPr>
              <a:t>partial faults</a:t>
            </a:r>
            <a:r>
              <a:rPr lang="en-GB" sz="1200" dirty="0">
                <a:latin typeface="+mj-lt"/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60B9A68-EBF0-4B4D-A744-B08B6D88E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613" y="3406877"/>
            <a:ext cx="4083048" cy="27137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2CBC62-AE1E-4B0F-89D9-D71CBB2F31FB}"/>
              </a:ext>
            </a:extLst>
          </p:cNvPr>
          <p:cNvSpPr txBox="1"/>
          <p:nvPr/>
        </p:nvSpPr>
        <p:spPr>
          <a:xfrm>
            <a:off x="4988703" y="2759587"/>
            <a:ext cx="2304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>
                <a:latin typeface="+mj-lt"/>
              </a:rPr>
              <a:t>Severe fault</a:t>
            </a:r>
          </a:p>
          <a:p>
            <a:endParaRPr lang="en-GB" sz="20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A7DFF1-96FC-4D8D-A2ED-C10EFCDD3906}"/>
              </a:ext>
            </a:extLst>
          </p:cNvPr>
          <p:cNvSpPr txBox="1"/>
          <p:nvPr/>
        </p:nvSpPr>
        <p:spPr>
          <a:xfrm>
            <a:off x="4907587" y="3159697"/>
            <a:ext cx="4210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sz="1200" b="1" dirty="0">
                <a:latin typeface="+mj-lt"/>
              </a:rPr>
              <a:t>Spiking rate reduces more steeply</a:t>
            </a:r>
            <a:r>
              <a:rPr lang="en-GB" sz="1200" dirty="0">
                <a:latin typeface="+mj-lt"/>
              </a:rPr>
              <a:t> to rates of </a:t>
            </a:r>
            <a:r>
              <a:rPr lang="en-GB" sz="1200" b="1" dirty="0">
                <a:latin typeface="+mj-lt"/>
              </a:rPr>
              <a:t>severe faults</a:t>
            </a:r>
            <a:r>
              <a:rPr lang="en-GB" sz="1200" dirty="0">
                <a:latin typeface="+mj-lt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GB" sz="1200" dirty="0">
              <a:latin typeface="+mj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886F82-CB3C-498B-B036-701D5F01272C}"/>
              </a:ext>
            </a:extLst>
          </p:cNvPr>
          <p:cNvSpPr/>
          <p:nvPr/>
        </p:nvSpPr>
        <p:spPr>
          <a:xfrm>
            <a:off x="1294404" y="183424"/>
            <a:ext cx="65551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GB" sz="3200" b="1" dirty="0">
                <a:latin typeface="+mj-lt"/>
                <a:ea typeface="+mj-ea"/>
                <a:cs typeface="+mj-cs"/>
              </a:rPr>
              <a:t>Experiments on Graceful Degradation</a:t>
            </a:r>
          </a:p>
        </p:txBody>
      </p:sp>
    </p:spTree>
    <p:extLst>
      <p:ext uri="{BB962C8B-B14F-4D97-AF65-F5344CB8AC3E}">
        <p14:creationId xmlns:p14="http://schemas.microsoft.com/office/powerpoint/2010/main" val="152300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E570D7-4900-44C3-96AF-A7248468177B}"/>
              </a:ext>
            </a:extLst>
          </p:cNvPr>
          <p:cNvSpPr/>
          <p:nvPr/>
        </p:nvSpPr>
        <p:spPr>
          <a:xfrm>
            <a:off x="1520595" y="260992"/>
            <a:ext cx="62010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GB" sz="3200" b="1" dirty="0">
                <a:latin typeface="+mj-lt"/>
                <a:ea typeface="+mj-ea"/>
                <a:cs typeface="+mj-cs"/>
              </a:rPr>
              <a:t>Speedup of Network Simulations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F4554-F620-4BA0-8182-E8FA65D9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061" y="1424769"/>
            <a:ext cx="4847147" cy="1785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05F44D-EF6E-42CB-BDDA-CDB06170B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075" y="4030325"/>
            <a:ext cx="4788024" cy="18796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378C9B-6B5D-48A0-BADA-36FDB7582B90}"/>
              </a:ext>
            </a:extLst>
          </p:cNvPr>
          <p:cNvSpPr txBox="1"/>
          <p:nvPr/>
        </p:nvSpPr>
        <p:spPr>
          <a:xfrm>
            <a:off x="322901" y="4364323"/>
            <a:ext cx="3841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1800" dirty="0">
                <a:latin typeface="+mn-lt"/>
              </a:rPr>
              <a:t>If </a:t>
            </a:r>
            <a:r>
              <a:rPr lang="en-GB" sz="1800" b="1" dirty="0">
                <a:latin typeface="+mn-lt"/>
              </a:rPr>
              <a:t>1 in every 10 samples </a:t>
            </a:r>
            <a:r>
              <a:rPr lang="en-GB" sz="1800" dirty="0">
                <a:latin typeface="+mn-lt"/>
              </a:rPr>
              <a:t>are recorded - overall simulation and acquisition time will be </a:t>
            </a:r>
            <a:r>
              <a:rPr lang="en-GB" sz="1800" b="1" dirty="0">
                <a:latin typeface="+mn-lt"/>
              </a:rPr>
              <a:t>reduced from around 724 seconds to ~63 seconds</a:t>
            </a:r>
            <a:r>
              <a:rPr lang="en-GB" sz="1800" dirty="0">
                <a:latin typeface="+mn-lt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3BFBAD-32AA-4EB3-8B64-2683E351BB56}"/>
              </a:ext>
            </a:extLst>
          </p:cNvPr>
          <p:cNvSpPr/>
          <p:nvPr/>
        </p:nvSpPr>
        <p:spPr>
          <a:xfrm>
            <a:off x="5791946" y="5841651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+mj-lt"/>
                <a:ea typeface="Arial" charset="0"/>
                <a:cs typeface="Arial" charset="0"/>
              </a:rPr>
              <a:t>Under-sampling</a:t>
            </a:r>
            <a:endParaRPr lang="en-GB" sz="18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FB7D6-199A-4455-A744-A3CC433BE915}"/>
              </a:ext>
            </a:extLst>
          </p:cNvPr>
          <p:cNvSpPr txBox="1"/>
          <p:nvPr/>
        </p:nvSpPr>
        <p:spPr>
          <a:xfrm>
            <a:off x="322901" y="1542920"/>
            <a:ext cx="38412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1800" dirty="0">
                <a:latin typeface="+mn-lt"/>
              </a:rPr>
              <a:t>Speedup factor between </a:t>
            </a:r>
            <a:r>
              <a:rPr lang="en-GB" sz="1800" b="1" dirty="0">
                <a:latin typeface="+mn-lt"/>
              </a:rPr>
              <a:t>x50 - 65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GB" sz="1800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1800" dirty="0">
                <a:latin typeface="+mn-lt"/>
              </a:rPr>
              <a:t>Communication bottleneck challenge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GB" sz="1800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GB" sz="1800" dirty="0"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29E678-83D0-4377-9E94-F74E4AE21838}"/>
              </a:ext>
            </a:extLst>
          </p:cNvPr>
          <p:cNvSpPr/>
          <p:nvPr/>
        </p:nvSpPr>
        <p:spPr>
          <a:xfrm>
            <a:off x="4590045" y="3232288"/>
            <a:ext cx="3674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+mj-lt"/>
                <a:ea typeface="Arial" charset="0"/>
                <a:cs typeface="Arial" charset="0"/>
              </a:rPr>
              <a:t>Acceleration Factor (</a:t>
            </a:r>
            <a:r>
              <a:rPr lang="en-US" sz="1800" dirty="0" err="1">
                <a:latin typeface="+mj-lt"/>
                <a:ea typeface="Arial" charset="0"/>
                <a:cs typeface="Arial" charset="0"/>
              </a:rPr>
              <a:t>Matlab</a:t>
            </a:r>
            <a:r>
              <a:rPr lang="en-US" sz="1800" dirty="0">
                <a:latin typeface="+mj-lt"/>
                <a:ea typeface="Arial" charset="0"/>
                <a:cs typeface="Arial" charset="0"/>
              </a:rPr>
              <a:t> Vs FPGA)</a:t>
            </a:r>
            <a:endParaRPr lang="en-GB" sz="1800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EFF1E8-161C-4091-A4D0-33326690E4D1}"/>
              </a:ext>
            </a:extLst>
          </p:cNvPr>
          <p:cNvSpPr/>
          <p:nvPr/>
        </p:nvSpPr>
        <p:spPr>
          <a:xfrm>
            <a:off x="1113693" y="6243951"/>
            <a:ext cx="80303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+mj-lt"/>
              </a:rPr>
              <a:t> Shvan Karim, Jim Harkin, Liam McDaid, Bryan Gardiner, Junxiu Liu, David M Halliday, Andy M Tyrrell, Jon </a:t>
            </a:r>
            <a:r>
              <a:rPr lang="en-GB" sz="1000" dirty="0" err="1">
                <a:latin typeface="+mj-lt"/>
              </a:rPr>
              <a:t>Timmis</a:t>
            </a:r>
            <a:r>
              <a:rPr lang="en-GB" sz="1000" dirty="0">
                <a:latin typeface="+mj-lt"/>
              </a:rPr>
              <a:t>, Alan G Millard, Anju P Johnson</a:t>
            </a:r>
          </a:p>
          <a:p>
            <a:r>
              <a:rPr lang="en-GB" sz="1000" dirty="0">
                <a:latin typeface="+mj-lt"/>
              </a:rPr>
              <a:t>"</a:t>
            </a:r>
            <a:r>
              <a:rPr lang="en-GB" sz="1000" b="1" dirty="0">
                <a:latin typeface="+mj-lt"/>
              </a:rPr>
              <a:t>FPGA-based Fault-injection and Data Acquisition of Self-repairing Spiking Neural Network Hardware</a:t>
            </a:r>
            <a:r>
              <a:rPr lang="en-GB" sz="1000" dirty="0">
                <a:latin typeface="+mj-lt"/>
              </a:rPr>
              <a:t>", IEEE International Symposium on Circuits and Systems (ISCAS) 2018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6CA4E0-A2CB-480B-BEF3-AD138A53F0A2}"/>
              </a:ext>
            </a:extLst>
          </p:cNvPr>
          <p:cNvSpPr/>
          <p:nvPr/>
        </p:nvSpPr>
        <p:spPr>
          <a:xfrm>
            <a:off x="210312" y="3895344"/>
            <a:ext cx="8933688" cy="2315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06BEFD-9B63-4224-9B12-99EE4E1A9B4F}"/>
              </a:ext>
            </a:extLst>
          </p:cNvPr>
          <p:cNvSpPr/>
          <p:nvPr/>
        </p:nvSpPr>
        <p:spPr>
          <a:xfrm>
            <a:off x="8092440" y="1424769"/>
            <a:ext cx="728659" cy="1754326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C187E8-56DA-4CC2-9B9C-E79FEE4A6D45}"/>
              </a:ext>
            </a:extLst>
          </p:cNvPr>
          <p:cNvSpPr/>
          <p:nvPr/>
        </p:nvSpPr>
        <p:spPr>
          <a:xfrm>
            <a:off x="4048502" y="1424769"/>
            <a:ext cx="728659" cy="1754326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53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3103" y="601385"/>
            <a:ext cx="9024937" cy="666750"/>
          </a:xfrm>
        </p:spPr>
        <p:txBody>
          <a:bodyPr/>
          <a:lstStyle/>
          <a:p>
            <a:pPr algn="ctr"/>
            <a:r>
              <a:rPr lang="en-GB" b="1" dirty="0">
                <a:latin typeface="+mj-lt"/>
              </a:rPr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964" y="3536202"/>
            <a:ext cx="8348663" cy="3667125"/>
          </a:xfrm>
        </p:spPr>
        <p:txBody>
          <a:bodyPr/>
          <a:lstStyle/>
          <a:p>
            <a:pPr marL="549275" indent="-285750">
              <a:buClrTx/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On-chip interconnect</a:t>
            </a:r>
            <a:r>
              <a:rPr lang="en-GB" sz="1800" dirty="0">
                <a:latin typeface="+mj-lt"/>
              </a:rPr>
              <a:t>: High levels of connections, different time scales, different data – spike events, numeric data values (increased interconnect problem due to astrocyte connections – scalability solutions required)</a:t>
            </a:r>
          </a:p>
          <a:p>
            <a:pPr marL="549275" indent="-285750">
              <a:buFont typeface="Wingdings" panose="05000000000000000000" pitchFamily="2" charset="2"/>
              <a:buChar char="Ø"/>
            </a:pPr>
            <a:endParaRPr lang="en-GB" sz="1800" dirty="0">
              <a:latin typeface="+mj-lt"/>
            </a:endParaRPr>
          </a:p>
          <a:p>
            <a:pPr marL="549275" indent="-285750">
              <a:buClrTx/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Tool-chain</a:t>
            </a:r>
            <a:r>
              <a:rPr lang="en-GB" sz="1800" dirty="0">
                <a:latin typeface="+mj-lt"/>
              </a:rPr>
              <a:t>: Tools to map application to network paradigm, program the hardware, fault injection, data analysis and visualisation.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5429250" y="914400"/>
          <a:ext cx="3648075" cy="2573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481963" y="1102440"/>
            <a:ext cx="584494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altLang="en-US" sz="1800" dirty="0">
              <a:latin typeface="+mj-lt"/>
            </a:endParaRPr>
          </a:p>
          <a:p>
            <a:endParaRPr lang="en-GB" altLang="en-US" sz="1800" dirty="0">
              <a:latin typeface="+mj-lt"/>
            </a:endParaRPr>
          </a:p>
          <a:p>
            <a:endParaRPr lang="en-GB" altLang="en-US" sz="1800" dirty="0">
              <a:latin typeface="+mj-lt"/>
            </a:endParaRPr>
          </a:p>
          <a:p>
            <a:pPr marL="549275" indent="-285750"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Model real applications:</a:t>
            </a:r>
            <a:r>
              <a:rPr lang="en-GB" sz="1800" dirty="0">
                <a:latin typeface="+mj-lt"/>
              </a:rPr>
              <a:t> Larger networks.</a:t>
            </a:r>
          </a:p>
          <a:p>
            <a:pPr marL="549275" indent="-285750">
              <a:buFont typeface="Wingdings" panose="05000000000000000000" pitchFamily="2" charset="2"/>
              <a:buChar char="Ø"/>
            </a:pPr>
            <a:endParaRPr lang="en-GB" sz="1800" dirty="0">
              <a:latin typeface="+mj-lt"/>
            </a:endParaRPr>
          </a:p>
          <a:p>
            <a:pPr marL="549275" indent="-285750">
              <a:buFont typeface="Wingdings" panose="05000000000000000000" pitchFamily="2" charset="2"/>
              <a:buChar char="Ø"/>
            </a:pPr>
            <a:r>
              <a:rPr lang="en-GB" sz="1800" b="1" dirty="0">
                <a:latin typeface="+mj-lt"/>
              </a:rPr>
              <a:t>Key functional blocks</a:t>
            </a:r>
            <a:r>
              <a:rPr lang="en-GB" sz="1800" dirty="0">
                <a:latin typeface="+mj-lt"/>
              </a:rPr>
              <a:t>: Astrocyte, tri-</a:t>
            </a:r>
            <a:r>
              <a:rPr lang="en-GB" sz="1800" dirty="0" err="1">
                <a:latin typeface="+mj-lt"/>
              </a:rPr>
              <a:t>partitie</a:t>
            </a:r>
            <a:r>
              <a:rPr lang="en-GB" sz="1800" dirty="0">
                <a:latin typeface="+mj-lt"/>
              </a:rPr>
              <a:t> synapse and learning rule (trade-off computational complexity for key principle with area/power efficiency)</a:t>
            </a:r>
          </a:p>
          <a:p>
            <a:pPr marL="549275" indent="-285750">
              <a:buFont typeface="Wingdings" panose="05000000000000000000" pitchFamily="2" charset="2"/>
              <a:buChar char="Ø"/>
            </a:pPr>
            <a:endParaRPr lang="en-GB" sz="1800" dirty="0">
              <a:latin typeface="+mj-lt"/>
            </a:endParaRPr>
          </a:p>
          <a:p>
            <a:pPr marL="263525"/>
            <a:endParaRPr lang="en-GB" sz="18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altLang="en-US" sz="1800" dirty="0">
              <a:latin typeface="+mj-l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C5EE0FD-306D-47A0-AC54-219B3BE2E7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619500" y="6472238"/>
            <a:ext cx="2133600" cy="363537"/>
          </a:xfrm>
        </p:spPr>
        <p:txBody>
          <a:bodyPr/>
          <a:lstStyle/>
          <a:p>
            <a:pPr>
              <a:defRPr/>
            </a:pPr>
            <a:fld id="{EE3997DC-9289-4FA0-A522-09BDAFEE81AA}" type="slidenum">
              <a:rPr lang="en-GB" altLang="en-US" smtClean="0"/>
              <a:pPr>
                <a:defRPr/>
              </a:pPr>
              <a:t>62</a:t>
            </a:fld>
            <a:endParaRPr lang="en-GB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068DA-D3BB-41F2-8B98-C1C2B893048B}"/>
              </a:ext>
            </a:extLst>
          </p:cNvPr>
          <p:cNvSpPr/>
          <p:nvPr/>
        </p:nvSpPr>
        <p:spPr>
          <a:xfrm>
            <a:off x="1071418" y="3602184"/>
            <a:ext cx="7759209" cy="827523"/>
          </a:xfrm>
          <a:prstGeom prst="rect">
            <a:avLst/>
          </a:prstGeom>
          <a:solidFill>
            <a:srgbClr val="FFC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gray">
          <a:xfrm>
            <a:off x="968787" y="1984115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</a:t>
            </a:r>
            <a:r>
              <a:rPr lang="en-US" altLang="en-US" sz="1600" b="1" dirty="0" smtClean="0"/>
              <a:t>Hardware</a:t>
            </a:r>
            <a:endParaRPr lang="en-US" altLang="en-US" sz="1600" b="1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gray">
          <a:xfrm>
            <a:off x="968787" y="3473143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</a:t>
            </a:r>
            <a:r>
              <a:rPr lang="en-US" altLang="en-US" sz="1600" b="1" dirty="0" smtClean="0"/>
              <a:t> Reliability </a:t>
            </a:r>
            <a:r>
              <a:rPr lang="en-US" altLang="en-US" sz="1600" b="1" dirty="0"/>
              <a:t>via </a:t>
            </a:r>
            <a:r>
              <a:rPr lang="en-US" altLang="en-US" sz="1600" b="1" dirty="0">
                <a:latin typeface="Arial" panose="020B0604020202020204" pitchFamily="34" charset="0"/>
              </a:rPr>
              <a:t>Self-repair (the concept)</a:t>
            </a:r>
            <a:endParaRPr lang="en-US" altLang="en-US" sz="1400" b="1" i="1" dirty="0"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gray">
          <a:xfrm>
            <a:off x="957357" y="4217680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>
                <a:latin typeface="Arial" panose="020B0604020202020204" pitchFamily="34" charset="0"/>
              </a:rPr>
              <a:t> </a:t>
            </a:r>
            <a:r>
              <a:rPr lang="en-US" altLang="en-US" sz="1600" b="1" dirty="0" smtClean="0">
                <a:latin typeface="Arial" panose="020B0604020202020204" pitchFamily="34" charset="0"/>
              </a:rPr>
              <a:t> Building </a:t>
            </a:r>
            <a:r>
              <a:rPr lang="en-US" altLang="en-US" sz="1600" b="1" dirty="0">
                <a:latin typeface="Arial" panose="020B0604020202020204" pitchFamily="34" charset="0"/>
              </a:rPr>
              <a:t>Self-repairing </a:t>
            </a:r>
            <a:r>
              <a:rPr lang="en-US" altLang="en-US" sz="1600" b="1" dirty="0"/>
              <a:t>Hardware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gray">
          <a:xfrm>
            <a:off x="968787" y="496691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</a:t>
            </a:r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/>
              <a:t> </a:t>
            </a:r>
            <a:r>
              <a:rPr lang="en-US" altLang="en-US" sz="1600" b="1" dirty="0" smtClean="0"/>
              <a:t> On-chip </a:t>
            </a:r>
            <a:r>
              <a:rPr lang="en-GB" altLang="en-US" sz="1600" b="1" dirty="0"/>
              <a:t>Communication </a:t>
            </a:r>
            <a:r>
              <a:rPr lang="en-GB" altLang="en-US" sz="1600" b="1" dirty="0" smtClean="0"/>
              <a:t>Challenge and NoC Solution</a:t>
            </a:r>
            <a:endParaRPr lang="en-US" altLang="en-US" sz="1600" b="1" dirty="0"/>
          </a:p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gray">
          <a:xfrm>
            <a:off x="968787" y="1255452"/>
            <a:ext cx="7070357" cy="503238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/>
          <a:p>
            <a:pPr>
              <a:spcBef>
                <a:spcPct val="70000"/>
              </a:spcBef>
              <a:buClr>
                <a:srgbClr val="CC9900"/>
              </a:buClr>
            </a:pPr>
            <a:r>
              <a:rPr lang="en-US" altLang="en-US" sz="1600" b="1" dirty="0">
                <a:latin typeface="Arial" panose="020B0604020202020204" pitchFamily="34" charset="0"/>
              </a:rPr>
              <a:t>   </a:t>
            </a:r>
            <a:r>
              <a:rPr lang="en-US" altLang="en-US" sz="1600" b="1" dirty="0" smtClean="0">
                <a:latin typeface="Arial" panose="020B0604020202020204" pitchFamily="34" charset="0"/>
              </a:rPr>
              <a:t>Reliability Challenge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14B19-689A-4BAA-A4D9-505B6217DE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7357" y="5743977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</a:t>
            </a:r>
            <a:r>
              <a:rPr lang="en-US" altLang="en-US" sz="1600" b="1" dirty="0"/>
              <a:t>The Opportunities</a:t>
            </a:r>
            <a:endParaRPr lang="en-US" altLang="en-US" sz="1600" b="1" dirty="0"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gray">
          <a:xfrm>
            <a:off x="957356" y="2717869"/>
            <a:ext cx="7070357" cy="503237"/>
          </a:xfrm>
          <a:prstGeom prst="rect">
            <a:avLst/>
          </a:prstGeom>
          <a:solidFill>
            <a:srgbClr val="E4DEC6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 anchor="ctr"/>
          <a:lstStyle>
            <a:defPPr>
              <a:defRPr lang="en-US"/>
            </a:defPPr>
            <a:lvl1pPr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70000"/>
              </a:spcBef>
              <a:buClr>
                <a:srgbClr val="CC9900"/>
              </a:buClr>
              <a:buFontTx/>
              <a:buNone/>
            </a:pPr>
            <a:r>
              <a:rPr lang="en-US" altLang="en-US" sz="1600" b="1" dirty="0"/>
              <a:t>  Brain-inspired Information Processing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91570" y="1069280"/>
            <a:ext cx="7811069" cy="3748380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668738" y="5581934"/>
            <a:ext cx="7811069" cy="814317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4940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3103" y="601385"/>
            <a:ext cx="9024937" cy="666750"/>
          </a:xfrm>
        </p:spPr>
        <p:txBody>
          <a:bodyPr/>
          <a:lstStyle/>
          <a:p>
            <a:pPr algn="ctr"/>
            <a:r>
              <a:rPr lang="en-GB" b="1" dirty="0">
                <a:latin typeface="+mj-lt"/>
              </a:rPr>
              <a:t>Interconnect Challenge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C5EE0FD-306D-47A0-AC54-219B3BE2E7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619500" y="6472238"/>
            <a:ext cx="2133600" cy="363537"/>
          </a:xfrm>
        </p:spPr>
        <p:txBody>
          <a:bodyPr/>
          <a:lstStyle/>
          <a:p>
            <a:pPr>
              <a:defRPr/>
            </a:pPr>
            <a:fld id="{EE3997DC-9289-4FA0-A522-09BDAFEE81AA}" type="slidenum">
              <a:rPr lang="en-GB" altLang="en-US" smtClean="0"/>
              <a:pPr>
                <a:defRPr/>
              </a:pPr>
              <a:t>64</a:t>
            </a:fld>
            <a:endParaRPr lang="en-GB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5CDC76-4841-488B-B684-094D085C300D}"/>
                  </a:ext>
                </a:extLst>
              </p:cNvPr>
              <p:cNvSpPr/>
              <p:nvPr/>
            </p:nvSpPr>
            <p:spPr>
              <a:xfrm>
                <a:off x="768926" y="1726870"/>
                <a:ext cx="7606147" cy="3862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-342900">
                  <a:spcBef>
                    <a:spcPts val="575"/>
                  </a:spcBef>
                  <a:buSzPct val="85000"/>
                  <a:buFont typeface="Wingdings" panose="05000000000000000000" pitchFamily="2" charset="2"/>
                  <a:buChar char="q"/>
                </a:pPr>
                <a:r>
                  <a:rPr lang="en-GB" sz="2200" dirty="0">
                    <a:latin typeface="+mj-lt"/>
                  </a:rPr>
                  <a:t>Large</a:t>
                </a:r>
                <a:r>
                  <a:rPr lang="en-GB" sz="2200" b="1" dirty="0">
                    <a:latin typeface="+mj-lt"/>
                  </a:rPr>
                  <a:t> volumes of neurons\astrocytes </a:t>
                </a:r>
                <a:r>
                  <a:rPr lang="en-GB" sz="2200" dirty="0">
                    <a:latin typeface="+mj-lt"/>
                  </a:rPr>
                  <a:t>with </a:t>
                </a:r>
                <a:r>
                  <a:rPr lang="en-GB" sz="2200" b="1" dirty="0">
                    <a:latin typeface="+mj-lt"/>
                  </a:rPr>
                  <a:t>different </a:t>
                </a:r>
                <a:r>
                  <a:rPr lang="en-GB" sz="2200" b="1">
                    <a:latin typeface="+mj-lt"/>
                  </a:rPr>
                  <a:t>communication </a:t>
                </a:r>
                <a:r>
                  <a:rPr lang="en-GB" sz="2200">
                    <a:latin typeface="+mj-lt"/>
                  </a:rPr>
                  <a:t>requirements: </a:t>
                </a:r>
                <a:endParaRPr lang="en-GB" sz="2200" dirty="0">
                  <a:latin typeface="+mj-lt"/>
                </a:endParaRPr>
              </a:p>
              <a:p>
                <a:pPr marL="808038" lvl="1" indent="-342900">
                  <a:spcBef>
                    <a:spcPts val="575"/>
                  </a:spcBef>
                  <a:buSzPct val="85000"/>
                  <a:buFont typeface="Wingdings" panose="05000000000000000000" pitchFamily="2" charset="2"/>
                  <a:buChar char="Ø"/>
                </a:pPr>
                <a:r>
                  <a:rPr lang="en-GB" sz="2200" b="1" dirty="0">
                    <a:latin typeface="+mj-lt"/>
                  </a:rPr>
                  <a:t>high speed </a:t>
                </a:r>
                <a:r>
                  <a:rPr lang="en-GB" sz="2200" dirty="0">
                    <a:latin typeface="+mj-lt"/>
                  </a:rPr>
                  <a:t>temporal spike event for the neuron network</a:t>
                </a:r>
              </a:p>
              <a:p>
                <a:pPr marL="808038" lvl="1" indent="-342900">
                  <a:spcBef>
                    <a:spcPts val="575"/>
                  </a:spcBef>
                  <a:buSzPct val="85000"/>
                  <a:buFont typeface="Wingdings" panose="05000000000000000000" pitchFamily="2" charset="2"/>
                  <a:buChar char="Ø"/>
                </a:pPr>
                <a:r>
                  <a:rPr lang="en-GB" sz="2200" b="1" dirty="0">
                    <a:latin typeface="+mj-lt"/>
                  </a:rPr>
                  <a:t>low speed </a:t>
                </a:r>
                <a:r>
                  <a:rPr lang="en-GB" sz="2200" dirty="0">
                    <a:latin typeface="+mj-lt"/>
                  </a:rPr>
                  <a:t>numerical inositol trisphosphate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𝐼𝑃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200" dirty="0">
                    <a:latin typeface="+mj-lt"/>
                  </a:rPr>
                  <a:t>) information exchange for astrocyte network</a:t>
                </a:r>
              </a:p>
              <a:p>
                <a:pPr marL="808038" lvl="1" indent="-342900">
                  <a:spcBef>
                    <a:spcPts val="575"/>
                  </a:spcBef>
                  <a:buSzPct val="85000"/>
                  <a:buFont typeface="Wingdings" panose="05000000000000000000" pitchFamily="2" charset="2"/>
                  <a:buChar char="Ø"/>
                </a:pPr>
                <a:endParaRPr lang="en-GB" sz="2200" dirty="0">
                  <a:latin typeface="+mj-lt"/>
                </a:endParaRPr>
              </a:p>
              <a:p>
                <a:pPr marL="342900" lvl="1" indent="-342900">
                  <a:spcBef>
                    <a:spcPts val="575"/>
                  </a:spcBef>
                  <a:buSzPct val="85000"/>
                  <a:buFont typeface="Wingdings" panose="05000000000000000000" pitchFamily="2" charset="2"/>
                  <a:buChar char="q"/>
                </a:pPr>
                <a:r>
                  <a:rPr lang="en-GB" sz="2200" dirty="0">
                    <a:latin typeface="+mj-lt"/>
                  </a:rPr>
                  <a:t>Astrocyte-neuron network viewed as                                      </a:t>
                </a:r>
                <a:r>
                  <a:rPr lang="en-GB" sz="2200" b="1" dirty="0">
                    <a:latin typeface="+mj-lt"/>
                  </a:rPr>
                  <a:t>two-tiered network </a:t>
                </a:r>
                <a:r>
                  <a:rPr lang="en-GB" sz="2200" dirty="0">
                    <a:latin typeface="+mj-lt"/>
                  </a:rPr>
                  <a:t>(neuron and astrocyte                  networks). </a:t>
                </a:r>
              </a:p>
              <a:p>
                <a:pPr marL="808038" lvl="1" indent="-342900">
                  <a:spcBef>
                    <a:spcPts val="575"/>
                  </a:spcBef>
                  <a:buSzPct val="85000"/>
                  <a:buFont typeface="Wingdings" panose="05000000000000000000" pitchFamily="2" charset="2"/>
                  <a:buChar char="Ø"/>
                </a:pPr>
                <a:endParaRPr lang="en-GB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5CDC76-4841-488B-B684-094D085C3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26" y="1726870"/>
                <a:ext cx="7606147" cy="3862596"/>
              </a:xfrm>
              <a:prstGeom prst="rect">
                <a:avLst/>
              </a:prstGeom>
              <a:blipFill>
                <a:blip r:embed="rId2"/>
                <a:stretch>
                  <a:fillRect l="-561" t="-9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08978EA-E279-41B1-9E7F-BCEB2B78D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77" t="30755" r="28065" b="19106"/>
          <a:stretch/>
        </p:blipFill>
        <p:spPr>
          <a:xfrm>
            <a:off x="6108200" y="3658167"/>
            <a:ext cx="2971148" cy="28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7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532262" y="122095"/>
            <a:ext cx="9144000" cy="1038225"/>
          </a:xfrm>
        </p:spPr>
        <p:txBody>
          <a:bodyPr/>
          <a:lstStyle/>
          <a:p>
            <a:pPr eaLnBrk="1" hangingPunct="1"/>
            <a:r>
              <a:rPr lang="en-US" altLang="en-US" b="1" dirty="0" smtClean="0">
                <a:latin typeface="+mj-lt"/>
              </a:rPr>
              <a:t>Background: Evolution Timeline</a:t>
            </a:r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"/>
          <a:stretch>
            <a:fillRect/>
          </a:stretch>
        </p:blipFill>
        <p:spPr bwMode="auto">
          <a:xfrm>
            <a:off x="167896" y="1916373"/>
            <a:ext cx="741045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2111375"/>
            <a:ext cx="1108075" cy="249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674" y="118920"/>
            <a:ext cx="2518326" cy="1797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40767" y="917575"/>
            <a:ext cx="20470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000" dirty="0" smtClean="0">
                <a:latin typeface="+mj-lt"/>
              </a:rPr>
              <a:t>Xilinx </a:t>
            </a:r>
            <a:r>
              <a:rPr lang="en-GB" altLang="en-US" sz="2000" dirty="0" err="1">
                <a:latin typeface="+mj-lt"/>
              </a:rPr>
              <a:t>Versal</a:t>
            </a:r>
            <a:r>
              <a:rPr lang="en-GB" altLang="en-US" sz="2000" dirty="0">
                <a:latin typeface="+mj-lt"/>
              </a:rPr>
              <a:t> </a:t>
            </a:r>
            <a:r>
              <a:rPr lang="en-GB" altLang="en-US" sz="2000" dirty="0" smtClean="0">
                <a:latin typeface="+mj-lt"/>
              </a:rPr>
              <a:t>FPGA</a:t>
            </a: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40746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371600" y="279255"/>
            <a:ext cx="6453371" cy="476034"/>
          </a:xfrm>
        </p:spPr>
        <p:txBody>
          <a:bodyPr/>
          <a:lstStyle/>
          <a:p>
            <a:pPr algn="ctr"/>
            <a:r>
              <a:rPr lang="en-US" altLang="en-US" dirty="0">
                <a:solidFill>
                  <a:schemeClr val="tx1"/>
                </a:solidFill>
                <a:latin typeface="+mj-lt"/>
              </a:rPr>
              <a:t>On-chip Interconnection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23236" y="947593"/>
            <a:ext cx="7020300" cy="593725"/>
          </a:xfrm>
        </p:spPr>
        <p:txBody>
          <a:bodyPr/>
          <a:lstStyle/>
          <a:p>
            <a:r>
              <a:rPr lang="en-GB" dirty="0"/>
              <a:t>Bus-based was Traditional </a:t>
            </a:r>
          </a:p>
          <a:p>
            <a:endParaRPr lang="en-GB" dirty="0"/>
          </a:p>
        </p:txBody>
      </p:sp>
      <p:grpSp>
        <p:nvGrpSpPr>
          <p:cNvPr id="6" name="グループ化 12"/>
          <p:cNvGrpSpPr>
            <a:grpSpLocks/>
          </p:cNvGrpSpPr>
          <p:nvPr/>
        </p:nvGrpSpPr>
        <p:grpSpPr bwMode="auto">
          <a:xfrm>
            <a:off x="1292225" y="2078764"/>
            <a:ext cx="7013575" cy="2495550"/>
            <a:chOff x="1143000" y="1580388"/>
            <a:chExt cx="7013166" cy="2495996"/>
          </a:xfrm>
        </p:grpSpPr>
        <p:cxnSp>
          <p:nvCxnSpPr>
            <p:cNvPr id="7" name="直線コネクタ 63"/>
            <p:cNvCxnSpPr/>
            <p:nvPr/>
          </p:nvCxnSpPr>
          <p:spPr>
            <a:xfrm flipH="1">
              <a:off x="1143000" y="2818859"/>
              <a:ext cx="6932209" cy="0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円/楕円 65"/>
            <p:cNvSpPr/>
            <p:nvPr/>
          </p:nvSpPr>
          <p:spPr>
            <a:xfrm>
              <a:off x="1371587" y="1580388"/>
              <a:ext cx="554006" cy="55254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P1</a:t>
              </a:r>
            </a:p>
          </p:txBody>
        </p:sp>
        <p:sp>
          <p:nvSpPr>
            <p:cNvPr id="9" name="円/楕円 71"/>
            <p:cNvSpPr/>
            <p:nvPr/>
          </p:nvSpPr>
          <p:spPr>
            <a:xfrm>
              <a:off x="2362129" y="1581976"/>
              <a:ext cx="554006" cy="55413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I/O</a:t>
              </a:r>
            </a:p>
            <a:p>
              <a:pPr algn="ct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2</a:t>
              </a:r>
            </a:p>
          </p:txBody>
        </p:sp>
        <p:cxnSp>
          <p:nvCxnSpPr>
            <p:cNvPr id="10" name="直線コネクタ 74"/>
            <p:cNvCxnSpPr/>
            <p:nvPr/>
          </p:nvCxnSpPr>
          <p:spPr>
            <a:xfrm flipH="1">
              <a:off x="1643034" y="2132937"/>
              <a:ext cx="4762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コネクタ 75"/>
            <p:cNvCxnSpPr/>
            <p:nvPr/>
          </p:nvCxnSpPr>
          <p:spPr>
            <a:xfrm flipH="1">
              <a:off x="2622464" y="2151990"/>
              <a:ext cx="4763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円/楕円 79"/>
            <p:cNvSpPr/>
            <p:nvPr/>
          </p:nvSpPr>
          <p:spPr>
            <a:xfrm>
              <a:off x="3352671" y="1580388"/>
              <a:ext cx="554006" cy="55254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P2</a:t>
              </a:r>
            </a:p>
          </p:txBody>
        </p:sp>
        <p:cxnSp>
          <p:nvCxnSpPr>
            <p:cNvPr id="13" name="直線コネクタ 82"/>
            <p:cNvCxnSpPr/>
            <p:nvPr/>
          </p:nvCxnSpPr>
          <p:spPr>
            <a:xfrm flipH="1">
              <a:off x="3613006" y="2150403"/>
              <a:ext cx="4763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円/楕円 94"/>
            <p:cNvSpPr/>
            <p:nvPr/>
          </p:nvSpPr>
          <p:spPr>
            <a:xfrm>
              <a:off x="4349563" y="1581976"/>
              <a:ext cx="554006" cy="55413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P3</a:t>
              </a:r>
            </a:p>
          </p:txBody>
        </p:sp>
        <p:cxnSp>
          <p:nvCxnSpPr>
            <p:cNvPr id="15" name="直線コネクタ 96"/>
            <p:cNvCxnSpPr/>
            <p:nvPr/>
          </p:nvCxnSpPr>
          <p:spPr>
            <a:xfrm flipH="1">
              <a:off x="4611486" y="2151990"/>
              <a:ext cx="4762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円/楕円 97"/>
            <p:cNvSpPr/>
            <p:nvPr/>
          </p:nvSpPr>
          <p:spPr>
            <a:xfrm>
              <a:off x="5338518" y="1580388"/>
              <a:ext cx="558767" cy="55254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M1</a:t>
              </a:r>
            </a:p>
          </p:txBody>
        </p:sp>
        <p:cxnSp>
          <p:nvCxnSpPr>
            <p:cNvPr id="17" name="直線コネクタ 98"/>
            <p:cNvCxnSpPr/>
            <p:nvPr/>
          </p:nvCxnSpPr>
          <p:spPr>
            <a:xfrm flipH="1">
              <a:off x="5602028" y="2150403"/>
              <a:ext cx="4762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円/楕円 110"/>
            <p:cNvSpPr/>
            <p:nvPr/>
          </p:nvSpPr>
          <p:spPr>
            <a:xfrm>
              <a:off x="6335410" y="1581976"/>
              <a:ext cx="552418" cy="55413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P4</a:t>
              </a:r>
            </a:p>
          </p:txBody>
        </p:sp>
        <p:cxnSp>
          <p:nvCxnSpPr>
            <p:cNvPr id="19" name="直線コネクタ 111"/>
            <p:cNvCxnSpPr/>
            <p:nvPr/>
          </p:nvCxnSpPr>
          <p:spPr>
            <a:xfrm flipH="1">
              <a:off x="6595745" y="2151990"/>
              <a:ext cx="4762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円/楕円 112"/>
            <p:cNvSpPr/>
            <p:nvPr/>
          </p:nvSpPr>
          <p:spPr>
            <a:xfrm>
              <a:off x="7322778" y="1580388"/>
              <a:ext cx="558767" cy="55254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M2</a:t>
              </a:r>
            </a:p>
          </p:txBody>
        </p:sp>
        <p:cxnSp>
          <p:nvCxnSpPr>
            <p:cNvPr id="21" name="直線コネクタ 113"/>
            <p:cNvCxnSpPr/>
            <p:nvPr/>
          </p:nvCxnSpPr>
          <p:spPr>
            <a:xfrm flipH="1">
              <a:off x="7586287" y="2150403"/>
              <a:ext cx="4762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コネクタ 122"/>
            <p:cNvCxnSpPr/>
            <p:nvPr/>
          </p:nvCxnSpPr>
          <p:spPr>
            <a:xfrm flipV="1">
              <a:off x="7876782" y="2837913"/>
              <a:ext cx="4763" cy="68274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コネクタ 123"/>
            <p:cNvCxnSpPr/>
            <p:nvPr/>
          </p:nvCxnSpPr>
          <p:spPr>
            <a:xfrm rot="10800000" flipH="1">
              <a:off x="6897352" y="2818859"/>
              <a:ext cx="4762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コネクタ 126"/>
            <p:cNvCxnSpPr/>
            <p:nvPr/>
          </p:nvCxnSpPr>
          <p:spPr>
            <a:xfrm rot="10800000" flipH="1">
              <a:off x="5906810" y="2820448"/>
              <a:ext cx="4762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コネクタ 129"/>
            <p:cNvCxnSpPr/>
            <p:nvPr/>
          </p:nvCxnSpPr>
          <p:spPr>
            <a:xfrm rot="10800000" flipH="1">
              <a:off x="4908330" y="2818859"/>
              <a:ext cx="6350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コネクタ 131"/>
            <p:cNvCxnSpPr/>
            <p:nvPr/>
          </p:nvCxnSpPr>
          <p:spPr>
            <a:xfrm rot="10800000" flipH="1">
              <a:off x="3917788" y="2820448"/>
              <a:ext cx="4763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コネクタ 133"/>
            <p:cNvCxnSpPr/>
            <p:nvPr/>
          </p:nvCxnSpPr>
          <p:spPr>
            <a:xfrm rot="10800000" flipH="1">
              <a:off x="2924071" y="2818859"/>
              <a:ext cx="4763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円/楕円 115"/>
            <p:cNvSpPr/>
            <p:nvPr/>
          </p:nvSpPr>
          <p:spPr>
            <a:xfrm>
              <a:off x="1646209" y="3520660"/>
              <a:ext cx="554005" cy="55413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I/O</a:t>
              </a:r>
            </a:p>
            <a:p>
              <a:pPr algn="ct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29" name="円/楕円 118"/>
            <p:cNvSpPr/>
            <p:nvPr/>
          </p:nvSpPr>
          <p:spPr>
            <a:xfrm>
              <a:off x="2636751" y="3523835"/>
              <a:ext cx="554005" cy="55254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P5</a:t>
              </a:r>
            </a:p>
          </p:txBody>
        </p:sp>
        <p:sp>
          <p:nvSpPr>
            <p:cNvPr id="30" name="円/楕円 124"/>
            <p:cNvSpPr/>
            <p:nvPr/>
          </p:nvSpPr>
          <p:spPr>
            <a:xfrm>
              <a:off x="3627293" y="3520660"/>
              <a:ext cx="554005" cy="55413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P6</a:t>
              </a:r>
            </a:p>
          </p:txBody>
        </p:sp>
        <p:sp>
          <p:nvSpPr>
            <p:cNvPr id="31" name="円/楕円 127"/>
            <p:cNvSpPr/>
            <p:nvPr/>
          </p:nvSpPr>
          <p:spPr>
            <a:xfrm>
              <a:off x="4622597" y="3523835"/>
              <a:ext cx="558767" cy="55254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M3</a:t>
              </a:r>
            </a:p>
          </p:txBody>
        </p:sp>
        <p:sp>
          <p:nvSpPr>
            <p:cNvPr id="32" name="円/楕円 130"/>
            <p:cNvSpPr/>
            <p:nvPr/>
          </p:nvSpPr>
          <p:spPr>
            <a:xfrm>
              <a:off x="5616314" y="3520660"/>
              <a:ext cx="552418" cy="55413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I/O</a:t>
              </a:r>
            </a:p>
            <a:p>
              <a:pPr algn="ct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3</a:t>
              </a:r>
            </a:p>
          </p:txBody>
        </p:sp>
        <p:sp>
          <p:nvSpPr>
            <p:cNvPr id="33" name="円/楕円 132"/>
            <p:cNvSpPr/>
            <p:nvPr/>
          </p:nvSpPr>
          <p:spPr>
            <a:xfrm>
              <a:off x="6610031" y="3523835"/>
              <a:ext cx="552418" cy="55254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P7</a:t>
              </a:r>
            </a:p>
          </p:txBody>
        </p:sp>
        <p:sp>
          <p:nvSpPr>
            <p:cNvPr id="34" name="円/楕円 134"/>
            <p:cNvSpPr/>
            <p:nvPr/>
          </p:nvSpPr>
          <p:spPr>
            <a:xfrm>
              <a:off x="7597399" y="3520660"/>
              <a:ext cx="558767" cy="554137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eaLnBrk="1" hangingPunct="1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M4</a:t>
              </a:r>
            </a:p>
          </p:txBody>
        </p:sp>
        <p:cxnSp>
          <p:nvCxnSpPr>
            <p:cNvPr id="35" name="直線コネクタ 135"/>
            <p:cNvCxnSpPr/>
            <p:nvPr/>
          </p:nvCxnSpPr>
          <p:spPr>
            <a:xfrm rot="10800000" flipH="1">
              <a:off x="1933529" y="2820448"/>
              <a:ext cx="4763" cy="6859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正方形/長方形 11"/>
          <p:cNvSpPr/>
          <p:nvPr/>
        </p:nvSpPr>
        <p:spPr>
          <a:xfrm>
            <a:off x="1684338" y="2535964"/>
            <a:ext cx="217487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7" name="正方形/長方形 136"/>
          <p:cNvSpPr/>
          <p:nvPr/>
        </p:nvSpPr>
        <p:spPr>
          <a:xfrm>
            <a:off x="4667250" y="2553427"/>
            <a:ext cx="219075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8" name="正方形/長方形 137"/>
          <p:cNvSpPr/>
          <p:nvPr/>
        </p:nvSpPr>
        <p:spPr>
          <a:xfrm>
            <a:off x="3670300" y="2553427"/>
            <a:ext cx="217488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9" name="正方形/長方形 138"/>
          <p:cNvSpPr/>
          <p:nvPr/>
        </p:nvSpPr>
        <p:spPr>
          <a:xfrm>
            <a:off x="6651625" y="2553427"/>
            <a:ext cx="219075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0" name="正方形/長方形 143"/>
          <p:cNvSpPr/>
          <p:nvPr/>
        </p:nvSpPr>
        <p:spPr>
          <a:xfrm>
            <a:off x="2949575" y="3780564"/>
            <a:ext cx="217488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1" name="正方形/長方形 145"/>
          <p:cNvSpPr/>
          <p:nvPr/>
        </p:nvSpPr>
        <p:spPr>
          <a:xfrm>
            <a:off x="3959225" y="3798027"/>
            <a:ext cx="219075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2" name="正方形/長方形 146"/>
          <p:cNvSpPr/>
          <p:nvPr/>
        </p:nvSpPr>
        <p:spPr>
          <a:xfrm>
            <a:off x="6942138" y="3798027"/>
            <a:ext cx="217487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3" name="四角形吹き出し 1"/>
          <p:cNvSpPr/>
          <p:nvPr/>
        </p:nvSpPr>
        <p:spPr>
          <a:xfrm>
            <a:off x="1371600" y="1516789"/>
            <a:ext cx="838200" cy="476250"/>
          </a:xfrm>
          <a:prstGeom prst="wedgeRectCallout">
            <a:avLst>
              <a:gd name="adj1" fmla="val -19697"/>
              <a:gd name="adj2" fmla="val 425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prstClr val="black"/>
                </a:solidFill>
              </a:rPr>
              <a:t>Wait</a:t>
            </a:r>
          </a:p>
        </p:txBody>
      </p:sp>
      <p:sp>
        <p:nvSpPr>
          <p:cNvPr id="44" name="四角形吹き出し 43"/>
          <p:cNvSpPr/>
          <p:nvPr/>
        </p:nvSpPr>
        <p:spPr>
          <a:xfrm>
            <a:off x="4381500" y="1516789"/>
            <a:ext cx="838200" cy="476250"/>
          </a:xfrm>
          <a:prstGeom prst="wedgeRectCallout">
            <a:avLst>
              <a:gd name="adj1" fmla="val -19697"/>
              <a:gd name="adj2" fmla="val 425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prstClr val="black"/>
                </a:solidFill>
              </a:rPr>
              <a:t>Wait</a:t>
            </a:r>
          </a:p>
        </p:txBody>
      </p:sp>
      <p:sp>
        <p:nvSpPr>
          <p:cNvPr id="45" name="四角形吹き出し 44"/>
          <p:cNvSpPr/>
          <p:nvPr/>
        </p:nvSpPr>
        <p:spPr>
          <a:xfrm>
            <a:off x="6324600" y="1516789"/>
            <a:ext cx="838200" cy="476250"/>
          </a:xfrm>
          <a:prstGeom prst="wedgeRectCallout">
            <a:avLst>
              <a:gd name="adj1" fmla="val -20833"/>
              <a:gd name="adj2" fmla="val 485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prstClr val="black"/>
                </a:solidFill>
              </a:rPr>
              <a:t>Wait</a:t>
            </a:r>
          </a:p>
        </p:txBody>
      </p:sp>
      <p:sp>
        <p:nvSpPr>
          <p:cNvPr id="46" name="四角形吹き出し 45"/>
          <p:cNvSpPr/>
          <p:nvPr/>
        </p:nvSpPr>
        <p:spPr>
          <a:xfrm>
            <a:off x="2638425" y="4650514"/>
            <a:ext cx="838200" cy="476250"/>
          </a:xfrm>
          <a:prstGeom prst="wedgeRectCallout">
            <a:avLst>
              <a:gd name="adj1" fmla="val -20833"/>
              <a:gd name="adj2" fmla="val 485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prstClr val="black"/>
                </a:solidFill>
              </a:rPr>
              <a:t>Wait</a:t>
            </a:r>
          </a:p>
        </p:txBody>
      </p:sp>
      <p:sp>
        <p:nvSpPr>
          <p:cNvPr id="47" name="四角形吹き出し 46"/>
          <p:cNvSpPr/>
          <p:nvPr/>
        </p:nvSpPr>
        <p:spPr>
          <a:xfrm>
            <a:off x="3667125" y="4650514"/>
            <a:ext cx="838200" cy="476250"/>
          </a:xfrm>
          <a:prstGeom prst="wedgeRectCallout">
            <a:avLst>
              <a:gd name="adj1" fmla="val -19697"/>
              <a:gd name="adj2" fmla="val 425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prstClr val="black"/>
                </a:solidFill>
              </a:rPr>
              <a:t>Wait</a:t>
            </a:r>
          </a:p>
        </p:txBody>
      </p:sp>
      <p:sp>
        <p:nvSpPr>
          <p:cNvPr id="48" name="四角形吹き出し 47"/>
          <p:cNvSpPr/>
          <p:nvPr/>
        </p:nvSpPr>
        <p:spPr>
          <a:xfrm>
            <a:off x="6629400" y="4650514"/>
            <a:ext cx="838200" cy="476250"/>
          </a:xfrm>
          <a:prstGeom prst="wedgeRectCallout">
            <a:avLst>
              <a:gd name="adj1" fmla="val -20833"/>
              <a:gd name="adj2" fmla="val 485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prstClr val="black"/>
                </a:solidFill>
              </a:rPr>
              <a:t>Wait</a:t>
            </a: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996A0AE2-4909-4990-8A79-536EE7AF3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693" y="5489430"/>
            <a:ext cx="3980007" cy="138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647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0046 L -0.0026 0.08865 L 0.46632 0.09606 L 0.46441 0.21574 " pathEditMode="relative" ptsTypes="AAAA">
                                      <p:cBhvr>
                                        <p:cTn id="9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46 L -0.00017 0.10115 L 0.14219 0.1 L 0.14132 0.22569 " pathEditMode="relative" ptsTypes="AAAA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22222E-6 -1.88758E-6 L -0.00087 0.09438 L 0.10676 0.09438 L 0.10781 -0.01828 " pathEditMode="relative" ptsTypes="AAAA">
                                      <p:cBhvr>
                                        <p:cTn id="18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69 L -0.00226 0.09768 L 0.35712 0.09768 L 0.35712 0.22731 " pathEditMode="relative" ptsTypes="AAAA">
                                      <p:cBhvr>
                                        <p:cTn id="24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23 L 0.00052 -0.08797 L 0.18454 -0.08797 L 0.18263 -0.19977 " pathEditMode="relative" ptsTypes="AAAA">
                                      <p:cBhvr>
                                        <p:cTn id="30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5.66736E-7 L -0.00087 -0.09068 L -0.54358 -0.08929 L -0.54549 0.03609 " pathEditMode="relative" ptsTypes="AAAA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00023 L -0.00018 -0.08287 L -0.0323 -0.08542 L -0.03125 -0.21111 " pathEditMode="relative" ptsTypes="AAAA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38225"/>
          </a:xfrm>
        </p:spPr>
        <p:txBody>
          <a:bodyPr/>
          <a:lstStyle/>
          <a:p>
            <a:pPr eaLnBrk="1" hangingPunct="1"/>
            <a:r>
              <a:rPr lang="en-GB" altLang="en-US" sz="3200" b="1" smtClean="0"/>
              <a:t>Bus-based communication</a:t>
            </a:r>
            <a:endParaRPr lang="en-US" altLang="en-US" sz="3200" smtClean="0"/>
          </a:p>
        </p:txBody>
      </p:sp>
      <p:sp>
        <p:nvSpPr>
          <p:cNvPr id="33795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4CB466F-20E5-42E0-A615-5198AB8F053B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67</a:t>
            </a:fld>
            <a:endParaRPr lang="en-GB" altLang="en-US" sz="1400">
              <a:latin typeface="Times" panose="02020603050405020304" pitchFamily="18" charset="0"/>
            </a:endParaRPr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824163"/>
            <a:ext cx="8280400" cy="287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414463"/>
            <a:ext cx="36957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09730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721" y="3813969"/>
            <a:ext cx="5334000" cy="284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itle 1"/>
          <p:cNvSpPr>
            <a:spLocks noGrp="1"/>
          </p:cNvSpPr>
          <p:nvPr>
            <p:ph type="title"/>
          </p:nvPr>
        </p:nvSpPr>
        <p:spPr>
          <a:xfrm>
            <a:off x="564107" y="191294"/>
            <a:ext cx="9144000" cy="1038225"/>
          </a:xfrm>
        </p:spPr>
        <p:txBody>
          <a:bodyPr/>
          <a:lstStyle/>
          <a:p>
            <a:pPr eaLnBrk="1" hangingPunct="1"/>
            <a:r>
              <a:rPr lang="en-GB" altLang="en-US" sz="3200" b="1" dirty="0" smtClean="0">
                <a:latin typeface="+mj-lt"/>
              </a:rPr>
              <a:t>Introduction to NoC - Basic Components</a:t>
            </a:r>
            <a:endParaRPr lang="en-US" altLang="en-US" sz="3200" b="1" dirty="0" smtClean="0">
              <a:latin typeface="+mj-lt"/>
            </a:endParaRPr>
          </a:p>
        </p:txBody>
      </p:sp>
      <p:sp>
        <p:nvSpPr>
          <p:cNvPr id="39940" name="Slide Number Placeholder 21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FB080E-115A-4A7A-9668-9EB14DB31A68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68</a:t>
            </a:fld>
            <a:endParaRPr lang="en-GB" altLang="en-US" sz="1400" dirty="0">
              <a:latin typeface="Times" panose="02020603050405020304" pitchFamily="18" charset="0"/>
            </a:endParaRPr>
          </a:p>
        </p:txBody>
      </p:sp>
      <p:pic>
        <p:nvPicPr>
          <p:cNvPr id="3994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5" y="4096416"/>
            <a:ext cx="3686175" cy="263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90172" y="938085"/>
            <a:ext cx="8206116" cy="277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lvl="1" indent="-285750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  <a:defRPr/>
            </a:pPr>
            <a:r>
              <a:rPr lang="en-GB" sz="1800" b="1" dirty="0">
                <a:latin typeface="+mn-lt"/>
              </a:rPr>
              <a:t> What is Networks-on-Chip (NoC) ???</a:t>
            </a:r>
          </a:p>
          <a:p>
            <a:pPr marL="457200" lvl="3">
              <a:spcBef>
                <a:spcPts val="575"/>
              </a:spcBef>
              <a:buSzPct val="85000"/>
              <a:buFont typeface="Wingdings" pitchFamily="2" charset="2"/>
              <a:buChar char="Ø"/>
              <a:defRPr/>
            </a:pPr>
            <a:r>
              <a:rPr lang="en-GB" sz="1800" dirty="0">
                <a:latin typeface="+mn-lt"/>
              </a:rPr>
              <a:t> </a:t>
            </a:r>
            <a:r>
              <a:rPr lang="en-GB" sz="1800" dirty="0" smtClean="0">
                <a:latin typeface="+mn-lt"/>
              </a:rPr>
              <a:t>New </a:t>
            </a:r>
            <a:r>
              <a:rPr lang="en-GB" sz="1800" dirty="0">
                <a:latin typeface="+mn-lt"/>
              </a:rPr>
              <a:t>interconnection paradigm that is used to </a:t>
            </a:r>
            <a:r>
              <a:rPr lang="en-GB" sz="1800" dirty="0" smtClean="0">
                <a:latin typeface="+mn-lt"/>
              </a:rPr>
              <a:t>                                                            connect </a:t>
            </a:r>
            <a:r>
              <a:rPr lang="en-GB" sz="1800" dirty="0">
                <a:latin typeface="+mn-lt"/>
              </a:rPr>
              <a:t>electronic systems </a:t>
            </a:r>
            <a:r>
              <a:rPr lang="en-GB" sz="1800" b="1" dirty="0">
                <a:solidFill>
                  <a:srgbClr val="BAA360"/>
                </a:solidFill>
                <a:latin typeface="+mn-lt"/>
              </a:rPr>
              <a:t>inside a chip  </a:t>
            </a:r>
          </a:p>
          <a:p>
            <a:pPr marL="0" lvl="2">
              <a:spcBef>
                <a:spcPts val="575"/>
              </a:spcBef>
              <a:buSzPct val="85000"/>
              <a:defRPr/>
            </a:pPr>
            <a:endParaRPr lang="en-GB" sz="1800" dirty="0">
              <a:latin typeface="+mn-lt"/>
            </a:endParaRPr>
          </a:p>
          <a:p>
            <a:pPr marL="285750" lvl="1" indent="-285750">
              <a:spcBef>
                <a:spcPts val="575"/>
              </a:spcBef>
              <a:buSzPct val="85000"/>
              <a:buFont typeface="Wingdings" panose="05000000000000000000" pitchFamily="2" charset="2"/>
              <a:buChar char="§"/>
              <a:defRPr/>
            </a:pPr>
            <a:r>
              <a:rPr lang="en-GB" sz="1800" b="1" dirty="0">
                <a:latin typeface="+mn-lt"/>
              </a:rPr>
              <a:t> Why do we need it ???</a:t>
            </a:r>
          </a:p>
          <a:p>
            <a:pPr marL="457200" lvl="3">
              <a:spcBef>
                <a:spcPts val="575"/>
              </a:spcBef>
              <a:buSzPct val="85000"/>
              <a:buFont typeface="Wingdings" pitchFamily="2" charset="2"/>
              <a:buChar char="Ø"/>
              <a:defRPr/>
            </a:pPr>
            <a:r>
              <a:rPr lang="en-GB" sz="1800" dirty="0">
                <a:latin typeface="+mn-lt"/>
              </a:rPr>
              <a:t> Number of transistors (Moore’s Law)</a:t>
            </a:r>
          </a:p>
          <a:p>
            <a:pPr marL="457200" lvl="3">
              <a:spcBef>
                <a:spcPts val="575"/>
              </a:spcBef>
              <a:buSzPct val="85000"/>
              <a:buFont typeface="Wingdings" pitchFamily="2" charset="2"/>
              <a:buChar char="Ø"/>
              <a:defRPr/>
            </a:pPr>
            <a:r>
              <a:rPr lang="en-GB" sz="1800" dirty="0">
                <a:latin typeface="+mn-lt"/>
              </a:rPr>
              <a:t> Modularity (IP cores + re-used)</a:t>
            </a:r>
          </a:p>
          <a:p>
            <a:pPr marL="457200" lvl="3">
              <a:spcBef>
                <a:spcPts val="575"/>
              </a:spcBef>
              <a:buSzPct val="85000"/>
              <a:buFont typeface="Wingdings" pitchFamily="2" charset="2"/>
              <a:buChar char="Ø"/>
              <a:defRPr/>
            </a:pPr>
            <a:r>
              <a:rPr lang="en-GB" sz="1800" dirty="0">
                <a:latin typeface="+mn-lt"/>
              </a:rPr>
              <a:t> Reduce time to </a:t>
            </a:r>
            <a:r>
              <a:rPr lang="en-GB" sz="1800" dirty="0" smtClean="0">
                <a:latin typeface="+mn-lt"/>
              </a:rPr>
              <a:t>market</a:t>
            </a:r>
            <a:endParaRPr lang="en-GB" sz="1800" dirty="0">
              <a:latin typeface="+mn-lt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5" r="6789"/>
          <a:stretch>
            <a:fillRect/>
          </a:stretch>
        </p:blipFill>
        <p:spPr bwMode="auto">
          <a:xfrm>
            <a:off x="5599353" y="938085"/>
            <a:ext cx="3264456" cy="226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6588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387492" y="252759"/>
            <a:ext cx="6453371" cy="476034"/>
          </a:xfrm>
        </p:spPr>
        <p:txBody>
          <a:bodyPr/>
          <a:lstStyle/>
          <a:p>
            <a:r>
              <a:rPr lang="en-GB" altLang="en-US" dirty="0">
                <a:solidFill>
                  <a:schemeClr val="tx1"/>
                </a:solidFill>
                <a:latin typeface="+mj-lt"/>
              </a:rPr>
              <a:t>Networks-on-Chip (NoC)</a:t>
            </a:r>
            <a:r>
              <a:rPr lang="en-US" altLang="en-US" dirty="0">
                <a:solidFill>
                  <a:schemeClr val="tx1"/>
                </a:solidFill>
                <a:latin typeface="+mj-lt"/>
              </a:rPr>
              <a:t> </a:t>
            </a:r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Mesh Based</a:t>
            </a:r>
          </a:p>
        </p:txBody>
      </p:sp>
      <p:pic>
        <p:nvPicPr>
          <p:cNvPr id="5" name="Picture 2" descr="C:\Users\m5141153\Pictures\no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-1447"/>
          <a:stretch>
            <a:fillRect/>
          </a:stretch>
        </p:blipFill>
        <p:spPr bwMode="auto">
          <a:xfrm>
            <a:off x="1077191" y="1561812"/>
            <a:ext cx="4254500" cy="424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正方形/長方形 18"/>
          <p:cNvSpPr/>
          <p:nvPr/>
        </p:nvSpPr>
        <p:spPr>
          <a:xfrm>
            <a:off x="1188316" y="1693574"/>
            <a:ext cx="219075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" name="正方形/長方形 19"/>
          <p:cNvSpPr/>
          <p:nvPr/>
        </p:nvSpPr>
        <p:spPr>
          <a:xfrm>
            <a:off x="2715491" y="1693574"/>
            <a:ext cx="219075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8" name="正方形/長方形 22"/>
          <p:cNvSpPr/>
          <p:nvPr/>
        </p:nvSpPr>
        <p:spPr>
          <a:xfrm>
            <a:off x="4249016" y="1693574"/>
            <a:ext cx="219075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9" name="正方形/長方形 23"/>
          <p:cNvSpPr/>
          <p:nvPr/>
        </p:nvSpPr>
        <p:spPr>
          <a:xfrm>
            <a:off x="1208954" y="4512974"/>
            <a:ext cx="219075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正方形/長方形 25"/>
          <p:cNvSpPr/>
          <p:nvPr/>
        </p:nvSpPr>
        <p:spPr>
          <a:xfrm>
            <a:off x="2736129" y="4512974"/>
            <a:ext cx="219075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1" name="正方形/長方形 26"/>
          <p:cNvSpPr/>
          <p:nvPr/>
        </p:nvSpPr>
        <p:spPr>
          <a:xfrm>
            <a:off x="4271241" y="4512974"/>
            <a:ext cx="217488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2" name="正方形/長方形 23"/>
          <p:cNvSpPr/>
          <p:nvPr/>
        </p:nvSpPr>
        <p:spPr>
          <a:xfrm>
            <a:off x="6105322" y="3069215"/>
            <a:ext cx="219075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13" name="Picture 2" descr="C:\Users\m5141153\Pictures\noc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89091" b="90649"/>
          <a:stretch/>
        </p:blipFill>
        <p:spPr bwMode="auto">
          <a:xfrm>
            <a:off x="5982795" y="2163546"/>
            <a:ext cx="464127" cy="39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C:\Users\m5141153\Pictures\noc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0" t="54760" r="71666" b="35986"/>
          <a:stretch/>
        </p:blipFill>
        <p:spPr bwMode="auto">
          <a:xfrm>
            <a:off x="6048184" y="1499899"/>
            <a:ext cx="40005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:\Users\m5141153\Pictures\noc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6" t="-2" r="52890" b="86882"/>
          <a:stretch/>
        </p:blipFill>
        <p:spPr bwMode="auto">
          <a:xfrm>
            <a:off x="6018742" y="2163546"/>
            <a:ext cx="442192" cy="549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40158" y="1524721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Router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51592" y="2111393"/>
            <a:ext cx="23803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+mj-lt"/>
              </a:rPr>
              <a:t>Processing Element</a:t>
            </a:r>
          </a:p>
          <a:p>
            <a:r>
              <a:rPr lang="en-GB" sz="2000" dirty="0">
                <a:latin typeface="+mj-lt"/>
              </a:rPr>
              <a:t>Network Interface</a:t>
            </a:r>
          </a:p>
          <a:p>
            <a:endParaRPr lang="en-GB" sz="2000" dirty="0">
              <a:latin typeface="+mj-lt"/>
            </a:endParaRPr>
          </a:p>
          <a:p>
            <a:r>
              <a:rPr lang="en-GB" sz="2000" dirty="0">
                <a:latin typeface="+mj-lt"/>
              </a:rPr>
              <a:t>Communication Data</a:t>
            </a:r>
          </a:p>
        </p:txBody>
      </p:sp>
    </p:spTree>
    <p:extLst>
      <p:ext uri="{BB962C8B-B14F-4D97-AF65-F5344CB8AC3E}">
        <p14:creationId xmlns:p14="http://schemas.microsoft.com/office/powerpoint/2010/main" val="8892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11111E-6 -3.77516E-6 L 0.00989 0.03563 L 0.08211 0.10294 L 0.08993 0.11751 L 0.09097 0.32732 L -0.004 0.25214 L 0.00086 0.21768 " pathEditMode="relative" ptsTypes="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11111E-6 -3.77516E-6 L 0.00989 0.03563 L 0.08211 0.10294 L 0.08993 0.11751 L 0.09097 0.32732 L -0.004 0.25214 L 0.00086 0.21768 " pathEditMode="relative" ptsTypes="AAA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54106E-7 L 0.00313 0.02383 L 0.0099 0.03701 L 0.08229 0.099 L 0.09011 0.10826 L 0.09306 0.54754 L -0.24739 0.54222 L -0.33854 0.45917 L -0.33264 0.4247 " pathEditMode="relative" ptsTypes="AAAAA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20842E-6 L 0.00399 0.04094 L 0.08906 0.11219 L 0.09201 0.13324 L -0.08021 0.13324 L -0.17431 0.0502 L -0.17327 0.00277 " pathEditMode="relative" ptsTypes="AAAAA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6.60421E-6 L 0.01285 0.05135 L 0.07622 0.10015 L 0.07622 -0.09508 L 0.24358 -0.08976 L 0.16233 -0.15846 L 0.16719 -0.20866 " pathEditMode="relative" ptsTypes="AAAAA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88889E-6 -3.20842E-6 L 0.00694 0.04881 L 0.09496 0.11219 L 0.24253 0.11358 L 0.23854 -0.29008 L 0.23854 -0.30326 L 0.15746 -0.36664 L 0.1644 -0.41684 " pathEditMode="relative" ptsTypes="AAAAAA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GB" altLang="zh-CN" sz="3000" b="1" dirty="0">
                <a:latin typeface="+mj-lt"/>
                <a:cs typeface="+mj-cs"/>
              </a:rPr>
              <a:t>Self-X</a:t>
            </a:r>
            <a:endParaRPr lang="en-GB" altLang="en-US" sz="3000" b="1" dirty="0">
              <a:latin typeface="+mj-lt"/>
              <a:cs typeface="+mj-cs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9C1CB4-76EC-4E4F-9F64-B0D6ACC42712}" type="slidenum">
              <a:rPr lang="en-GB" altLang="en-US" sz="1400" smtClean="0"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GB" altLang="en-US" sz="1400">
              <a:latin typeface="Times" charset="0"/>
            </a:endParaRPr>
          </a:p>
        </p:txBody>
      </p:sp>
      <p:pic>
        <p:nvPicPr>
          <p:cNvPr id="4098" name="Picture 2" descr="http://blog.qatestlab.com/wp-content/uploads/2011/12/Software-Fault-Tolerance-Method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52" y="1157667"/>
            <a:ext cx="1496248" cy="126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www.popsci.com/sites/popsci.com/files/import/2013/images/2009/11/neurogri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8" y="1025082"/>
            <a:ext cx="2229225" cy="13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35472" y="3063681"/>
            <a:ext cx="8351589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lvl="1" indent="-342900">
              <a:spcBef>
                <a:spcPts val="575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sz="2000" dirty="0"/>
              <a:t>Traditional approaches: redundancy/replication models, error correction techniques, radiation hardening, Evolutionary/reconfigurable. </a:t>
            </a:r>
          </a:p>
          <a:p>
            <a:pPr marL="342900" lvl="1" indent="-342900">
              <a:spcBef>
                <a:spcPts val="575"/>
              </a:spcBef>
              <a:buSzPct val="8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lvl="1" indent="-342900">
              <a:spcBef>
                <a:spcPts val="575"/>
              </a:spcBef>
              <a:buSzPct val="85000"/>
              <a:buFont typeface="Arial" panose="020B0604020202020204" pitchFamily="34" charset="0"/>
              <a:buChar char="•"/>
            </a:pPr>
            <a:r>
              <a:rPr lang="en-GB" sz="2000" dirty="0"/>
              <a:t>Limited levels of reliability – constraints on: </a:t>
            </a:r>
          </a:p>
          <a:p>
            <a:pPr marL="696912" lvl="1" indent="-342900">
              <a:spcBef>
                <a:spcPts val="575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rgbClr val="BAA360"/>
                </a:solidFill>
              </a:rPr>
              <a:t>number of faults </a:t>
            </a:r>
            <a:r>
              <a:rPr lang="en-GB" sz="2000" dirty="0"/>
              <a:t>that can be tolerated (degree)</a:t>
            </a:r>
          </a:p>
          <a:p>
            <a:pPr marL="696912" lvl="1" indent="-342900">
              <a:spcBef>
                <a:spcPts val="575"/>
              </a:spcBef>
              <a:buClr>
                <a:schemeClr val="tx1"/>
              </a:buClr>
              <a:buSzPct val="85000"/>
              <a:buFont typeface="Wingdings" panose="05000000000000000000" pitchFamily="2" charset="2"/>
              <a:buChar char="Ø"/>
            </a:pPr>
            <a:r>
              <a:rPr lang="en-GB" sz="2000" b="1" dirty="0">
                <a:solidFill>
                  <a:srgbClr val="BAA360"/>
                </a:solidFill>
              </a:rPr>
              <a:t>level of granularity </a:t>
            </a:r>
            <a:r>
              <a:rPr lang="en-GB" sz="2000" dirty="0"/>
              <a:t>with which repairs can be implemented </a:t>
            </a:r>
          </a:p>
          <a:p>
            <a:pPr marL="696912" lvl="1" indent="-342900">
              <a:spcBef>
                <a:spcPts val="575"/>
              </a:spcBef>
              <a:buSzPct val="85000"/>
              <a:buFont typeface="Wingdings" panose="05000000000000000000" pitchFamily="2" charset="2"/>
              <a:buChar char="Ø"/>
            </a:pPr>
            <a:r>
              <a:rPr lang="en-GB" sz="2000" dirty="0"/>
              <a:t>Often a </a:t>
            </a:r>
            <a:r>
              <a:rPr lang="en-GB" sz="2000" b="1" dirty="0">
                <a:solidFill>
                  <a:srgbClr val="BAA360"/>
                </a:solidFill>
              </a:rPr>
              <a:t>central repair mechanism </a:t>
            </a:r>
            <a:r>
              <a:rPr lang="en-GB" sz="2000" dirty="0"/>
              <a:t>not distributed, therefore fault-prone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F46337-351D-46FD-8270-07E31F485EBF}"/>
              </a:ext>
            </a:extLst>
          </p:cNvPr>
          <p:cNvSpPr/>
          <p:nvPr/>
        </p:nvSpPr>
        <p:spPr>
          <a:xfrm>
            <a:off x="6307886" y="1264636"/>
            <a:ext cx="14725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self-monitor</a:t>
            </a:r>
          </a:p>
          <a:p>
            <a:r>
              <a:rPr lang="en-GB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self-detect</a:t>
            </a:r>
          </a:p>
          <a:p>
            <a:r>
              <a:rPr lang="en-GB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self-repair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583AF259-7322-449E-BB4A-83CF877F180F}"/>
              </a:ext>
            </a:extLst>
          </p:cNvPr>
          <p:cNvSpPr/>
          <p:nvPr/>
        </p:nvSpPr>
        <p:spPr bwMode="auto">
          <a:xfrm>
            <a:off x="5957969" y="1471524"/>
            <a:ext cx="258619" cy="666750"/>
          </a:xfrm>
          <a:prstGeom prst="lef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E4A0F-4592-4B40-978F-055E438DEEA8}"/>
              </a:ext>
            </a:extLst>
          </p:cNvPr>
          <p:cNvSpPr/>
          <p:nvPr/>
        </p:nvSpPr>
        <p:spPr>
          <a:xfrm>
            <a:off x="5119278" y="1604844"/>
            <a:ext cx="8386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Self-X </a:t>
            </a:r>
          </a:p>
        </p:txBody>
      </p:sp>
    </p:spTree>
    <p:extLst>
      <p:ext uri="{BB962C8B-B14F-4D97-AF65-F5344CB8AC3E}">
        <p14:creationId xmlns:p14="http://schemas.microsoft.com/office/powerpoint/2010/main" val="21984529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3124200" y="114300"/>
            <a:ext cx="4126986" cy="1019175"/>
          </a:xfrm>
        </p:spPr>
        <p:txBody>
          <a:bodyPr/>
          <a:lstStyle/>
          <a:p>
            <a:r>
              <a:rPr lang="en-US" altLang="en-US" sz="3200" b="1" dirty="0" smtClean="0">
                <a:latin typeface="+mj-lt"/>
              </a:rPr>
              <a:t>Messaging Units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250031" y="4289177"/>
            <a:ext cx="8643937" cy="184943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 smtClean="0">
                <a:latin typeface="+mj-lt"/>
              </a:rPr>
              <a:t>Data is transmitted based on a hierarchical data structuring mechanism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1800" dirty="0" smtClean="0">
                <a:latin typeface="+mj-lt"/>
              </a:rPr>
              <a:t>Messages </a:t>
            </a:r>
            <a:r>
              <a:rPr lang="en-US" altLang="en-US" sz="1800" dirty="0" smtClean="0">
                <a:latin typeface="+mj-lt"/>
                <a:sym typeface="Wingdings" panose="05000000000000000000" pitchFamily="2" charset="2"/>
              </a:rPr>
              <a:t> packets  flits  </a:t>
            </a:r>
            <a:r>
              <a:rPr lang="en-US" altLang="en-US" sz="1800" dirty="0" err="1" smtClean="0">
                <a:latin typeface="+mj-lt"/>
                <a:sym typeface="Wingdings" panose="05000000000000000000" pitchFamily="2" charset="2"/>
              </a:rPr>
              <a:t>phits</a:t>
            </a:r>
            <a:endParaRPr lang="en-US" altLang="en-US" sz="1800" dirty="0" smtClean="0">
              <a:latin typeface="+mj-lt"/>
              <a:sym typeface="Wingdings" panose="05000000000000000000" pitchFamily="2" charset="2"/>
            </a:endParaRPr>
          </a:p>
          <a:p>
            <a:pPr lvl="1" eaLnBrk="1" hangingPunct="1">
              <a:spcBef>
                <a:spcPct val="0"/>
              </a:spcBef>
            </a:pPr>
            <a:r>
              <a:rPr lang="en-US" altLang="en-US" sz="1800" dirty="0" smtClean="0">
                <a:latin typeface="+mj-lt"/>
                <a:sym typeface="Wingdings" panose="05000000000000000000" pitchFamily="2" charset="2"/>
              </a:rPr>
              <a:t>flits and </a:t>
            </a:r>
            <a:r>
              <a:rPr lang="en-US" altLang="en-US" sz="1800" dirty="0" err="1" smtClean="0">
                <a:latin typeface="+mj-lt"/>
                <a:sym typeface="Wingdings" panose="05000000000000000000" pitchFamily="2" charset="2"/>
              </a:rPr>
              <a:t>phits</a:t>
            </a:r>
            <a:r>
              <a:rPr lang="en-US" altLang="en-US" sz="1800" dirty="0" smtClean="0">
                <a:latin typeface="+mj-lt"/>
                <a:sym typeface="Wingdings" panose="05000000000000000000" pitchFamily="2" charset="2"/>
              </a:rPr>
              <a:t> are fixed size, packets and data may be variable sized</a:t>
            </a:r>
            <a:endParaRPr lang="en-US" altLang="en-US" sz="1800" dirty="0" smtClean="0">
              <a:latin typeface="+mj-lt"/>
            </a:endParaRPr>
          </a:p>
          <a:p>
            <a:pPr lvl="1">
              <a:spcBef>
                <a:spcPct val="0"/>
              </a:spcBef>
            </a:pPr>
            <a:r>
              <a:rPr lang="en-US" altLang="en-US" sz="1800" dirty="0" err="1" smtClean="0">
                <a:latin typeface="+mj-lt"/>
              </a:rPr>
              <a:t>phit</a:t>
            </a:r>
            <a:r>
              <a:rPr lang="en-US" altLang="en-US" sz="1800" dirty="0" smtClean="0">
                <a:latin typeface="+mj-lt"/>
              </a:rPr>
              <a:t> is a unit of data that is transferred on a link in a single cycle</a:t>
            </a:r>
          </a:p>
          <a:p>
            <a:pPr lvl="1">
              <a:spcBef>
                <a:spcPct val="0"/>
              </a:spcBef>
            </a:pPr>
            <a:r>
              <a:rPr lang="en-US" altLang="en-US" sz="1800" dirty="0" smtClean="0">
                <a:latin typeface="+mj-lt"/>
              </a:rPr>
              <a:t>typically, </a:t>
            </a:r>
            <a:r>
              <a:rPr lang="en-US" altLang="en-US" sz="1800" b="1" dirty="0" err="1" smtClean="0">
                <a:solidFill>
                  <a:srgbClr val="BAA360"/>
                </a:solidFill>
                <a:latin typeface="+mj-lt"/>
              </a:rPr>
              <a:t>phit</a:t>
            </a:r>
            <a:r>
              <a:rPr lang="en-US" altLang="en-US" sz="1800" dirty="0" smtClean="0">
                <a:latin typeface="+mj-lt"/>
              </a:rPr>
              <a:t> size = </a:t>
            </a:r>
            <a:r>
              <a:rPr lang="en-US" altLang="en-US" sz="1800" b="1" dirty="0" smtClean="0">
                <a:solidFill>
                  <a:srgbClr val="BAA360"/>
                </a:solidFill>
                <a:latin typeface="+mj-lt"/>
              </a:rPr>
              <a:t>flit</a:t>
            </a:r>
            <a:r>
              <a:rPr lang="en-US" altLang="en-US" sz="1800" dirty="0" smtClean="0">
                <a:latin typeface="+mj-lt"/>
              </a:rPr>
              <a:t> size</a:t>
            </a:r>
          </a:p>
          <a:p>
            <a:pPr lvl="1"/>
            <a:endParaRPr lang="en-US" altLang="en-US" sz="1800" dirty="0" smtClean="0">
              <a:latin typeface="+mj-lt"/>
            </a:endParaRPr>
          </a:p>
          <a:p>
            <a:pPr lvl="1"/>
            <a:endParaRPr lang="en-US" altLang="en-US" sz="1800" dirty="0" smtClean="0">
              <a:latin typeface="+mj-lt"/>
            </a:endParaRPr>
          </a:p>
          <a:p>
            <a:pPr lvl="1"/>
            <a:endParaRPr lang="en-US" altLang="en-US" sz="1800" dirty="0" smtClean="0">
              <a:latin typeface="+mj-lt"/>
            </a:endParaRPr>
          </a:p>
          <a:p>
            <a:pPr lvl="1"/>
            <a:endParaRPr lang="en-US" altLang="en-US" sz="1800" dirty="0" smtClean="0">
              <a:latin typeface="+mj-lt"/>
            </a:endParaRPr>
          </a:p>
          <a:p>
            <a:pPr lvl="1"/>
            <a:endParaRPr lang="en-US" altLang="en-US" sz="1800" dirty="0" smtClean="0">
              <a:latin typeface="+mj-lt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000" dirty="0" smtClean="0">
              <a:solidFill>
                <a:srgbClr val="C00000"/>
              </a:solidFill>
              <a:latin typeface="+mj-lt"/>
            </a:endParaRPr>
          </a:p>
          <a:p>
            <a:pPr lvl="1"/>
            <a:endParaRPr lang="en-US" altLang="en-US" sz="1800" dirty="0" smtClean="0">
              <a:latin typeface="+mj-lt"/>
            </a:endParaRP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2024063" y="1185863"/>
            <a:ext cx="5900737" cy="319087"/>
          </a:xfrm>
          <a:prstGeom prst="rect">
            <a:avLst/>
          </a:prstGeom>
          <a:noFill/>
          <a:ln w="12700" algn="ctr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200" b="1">
                <a:solidFill>
                  <a:srgbClr val="BAA360"/>
                </a:solidFill>
                <a:latin typeface="+mj-lt"/>
              </a:rPr>
              <a:t>Data/Message 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2019300" y="1668463"/>
            <a:ext cx="1363663" cy="298450"/>
          </a:xfrm>
          <a:prstGeom prst="rect">
            <a:avLst/>
          </a:prstGeom>
          <a:noFill/>
          <a:ln w="12700" algn="ctr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3498850" y="1668463"/>
            <a:ext cx="1363663" cy="298450"/>
          </a:xfrm>
          <a:prstGeom prst="rect">
            <a:avLst/>
          </a:prstGeom>
          <a:noFill/>
          <a:ln w="12700" algn="ctr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5037138" y="1684338"/>
            <a:ext cx="1363662" cy="298450"/>
          </a:xfrm>
          <a:prstGeom prst="rect">
            <a:avLst/>
          </a:prstGeom>
          <a:noFill/>
          <a:ln w="12700" algn="ctr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6561138" y="1684338"/>
            <a:ext cx="1363662" cy="298450"/>
          </a:xfrm>
          <a:prstGeom prst="rect">
            <a:avLst/>
          </a:prstGeom>
          <a:noFill/>
          <a:ln w="12700" algn="ctr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sp>
        <p:nvSpPr>
          <p:cNvPr id="44041" name="Text Box 9"/>
          <p:cNvSpPr txBox="1">
            <a:spLocks noChangeArrowheads="1"/>
          </p:cNvSpPr>
          <p:nvPr/>
        </p:nvSpPr>
        <p:spPr bwMode="auto">
          <a:xfrm>
            <a:off x="2125295" y="2903538"/>
            <a:ext cx="732573" cy="2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200" b="1" dirty="0" smtClean="0">
                <a:solidFill>
                  <a:srgbClr val="BAA360"/>
                </a:solidFill>
                <a:latin typeface="+mj-lt"/>
              </a:rPr>
              <a:t>Head </a:t>
            </a:r>
            <a:r>
              <a:rPr lang="en-US" altLang="en-US" sz="1200" b="1" dirty="0">
                <a:solidFill>
                  <a:srgbClr val="BAA360"/>
                </a:solidFill>
                <a:latin typeface="+mj-lt"/>
              </a:rPr>
              <a:t>flit</a:t>
            </a:r>
          </a:p>
        </p:txBody>
      </p:sp>
      <p:sp>
        <p:nvSpPr>
          <p:cNvPr id="44042" name="Text Box 10"/>
          <p:cNvSpPr txBox="1">
            <a:spLocks noChangeArrowheads="1"/>
          </p:cNvSpPr>
          <p:nvPr/>
        </p:nvSpPr>
        <p:spPr bwMode="auto">
          <a:xfrm>
            <a:off x="5143821" y="2484438"/>
            <a:ext cx="2172646" cy="31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600" b="1" dirty="0">
                <a:solidFill>
                  <a:srgbClr val="BAA360"/>
                </a:solidFill>
                <a:latin typeface="+mj-lt"/>
              </a:rPr>
              <a:t>Flits: flow control digits</a:t>
            </a:r>
          </a:p>
        </p:txBody>
      </p:sp>
      <p:sp>
        <p:nvSpPr>
          <p:cNvPr id="44043" name="Text Box 11"/>
          <p:cNvSpPr txBox="1">
            <a:spLocks noChangeArrowheads="1"/>
          </p:cNvSpPr>
          <p:nvPr/>
        </p:nvSpPr>
        <p:spPr bwMode="auto">
          <a:xfrm>
            <a:off x="4722329" y="3492500"/>
            <a:ext cx="2975943" cy="31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600" b="1">
                <a:solidFill>
                  <a:srgbClr val="BAA360"/>
                </a:solidFill>
                <a:latin typeface="+mj-lt"/>
              </a:rPr>
              <a:t>Phits: physical flow control digits</a:t>
            </a:r>
          </a:p>
        </p:txBody>
      </p:sp>
      <p:sp>
        <p:nvSpPr>
          <p:cNvPr id="44044" name="Text Box 12"/>
          <p:cNvSpPr txBox="1">
            <a:spLocks noChangeArrowheads="1"/>
          </p:cNvSpPr>
          <p:nvPr/>
        </p:nvSpPr>
        <p:spPr bwMode="auto">
          <a:xfrm>
            <a:off x="2223449" y="1684338"/>
            <a:ext cx="742318" cy="31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600" b="1" dirty="0" smtClean="0">
                <a:solidFill>
                  <a:srgbClr val="BAA360"/>
                </a:solidFill>
                <a:latin typeface="+mj-lt"/>
              </a:rPr>
              <a:t>Packet</a:t>
            </a:r>
            <a:endParaRPr lang="en-US" altLang="en-US" sz="1600" b="1" dirty="0">
              <a:solidFill>
                <a:srgbClr val="BAA360"/>
              </a:solidFill>
              <a:latin typeface="+mj-lt"/>
            </a:endParaRPr>
          </a:p>
        </p:txBody>
      </p:sp>
      <p:sp>
        <p:nvSpPr>
          <p:cNvPr id="44045" name="Rectangle 13"/>
          <p:cNvSpPr>
            <a:spLocks noChangeArrowheads="1"/>
          </p:cNvSpPr>
          <p:nvPr/>
        </p:nvSpPr>
        <p:spPr bwMode="auto">
          <a:xfrm>
            <a:off x="2819400" y="3290888"/>
            <a:ext cx="152400" cy="298450"/>
          </a:xfrm>
          <a:prstGeom prst="rect">
            <a:avLst/>
          </a:prstGeom>
          <a:noFill/>
          <a:ln w="12700" algn="ctr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sp>
        <p:nvSpPr>
          <p:cNvPr id="44046" name="Text Box 14"/>
          <p:cNvSpPr txBox="1">
            <a:spLocks noChangeArrowheads="1"/>
          </p:cNvSpPr>
          <p:nvPr/>
        </p:nvSpPr>
        <p:spPr bwMode="auto">
          <a:xfrm>
            <a:off x="1768794" y="3970338"/>
            <a:ext cx="761362" cy="2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200" b="1">
                <a:solidFill>
                  <a:srgbClr val="BAA360"/>
                </a:solidFill>
                <a:latin typeface="+mj-lt"/>
              </a:rPr>
              <a:t>Dest Info</a:t>
            </a:r>
          </a:p>
        </p:txBody>
      </p:sp>
      <p:sp>
        <p:nvSpPr>
          <p:cNvPr id="44047" name="Text Box 15"/>
          <p:cNvSpPr txBox="1">
            <a:spLocks noChangeArrowheads="1"/>
          </p:cNvSpPr>
          <p:nvPr/>
        </p:nvSpPr>
        <p:spPr bwMode="auto">
          <a:xfrm>
            <a:off x="2542220" y="3970338"/>
            <a:ext cx="525785" cy="2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200" b="1">
                <a:solidFill>
                  <a:srgbClr val="BAA360"/>
                </a:solidFill>
                <a:latin typeface="+mj-lt"/>
              </a:rPr>
              <a:t>Seq #</a:t>
            </a:r>
          </a:p>
        </p:txBody>
      </p:sp>
      <p:sp>
        <p:nvSpPr>
          <p:cNvPr id="44048" name="Rectangle 16"/>
          <p:cNvSpPr>
            <a:spLocks noChangeArrowheads="1"/>
          </p:cNvSpPr>
          <p:nvPr/>
        </p:nvSpPr>
        <p:spPr bwMode="auto">
          <a:xfrm>
            <a:off x="2971800" y="3290888"/>
            <a:ext cx="152400" cy="298450"/>
          </a:xfrm>
          <a:prstGeom prst="rect">
            <a:avLst/>
          </a:prstGeom>
          <a:noFill/>
          <a:ln w="12700" algn="ctr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sp>
        <p:nvSpPr>
          <p:cNvPr id="44049" name="Rectangle 17"/>
          <p:cNvSpPr>
            <a:spLocks noChangeArrowheads="1"/>
          </p:cNvSpPr>
          <p:nvPr/>
        </p:nvSpPr>
        <p:spPr bwMode="auto">
          <a:xfrm>
            <a:off x="3124200" y="3290888"/>
            <a:ext cx="152400" cy="298450"/>
          </a:xfrm>
          <a:prstGeom prst="rect">
            <a:avLst/>
          </a:prstGeom>
          <a:noFill/>
          <a:ln w="12700" algn="ctr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sp>
        <p:nvSpPr>
          <p:cNvPr id="44050" name="Text Box 18"/>
          <p:cNvSpPr txBox="1">
            <a:spLocks noChangeArrowheads="1"/>
          </p:cNvSpPr>
          <p:nvPr/>
        </p:nvSpPr>
        <p:spPr bwMode="auto">
          <a:xfrm>
            <a:off x="3137002" y="3970338"/>
            <a:ext cx="471283" cy="2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200" b="1">
                <a:solidFill>
                  <a:srgbClr val="BAA360"/>
                </a:solidFill>
                <a:latin typeface="+mj-lt"/>
              </a:rPr>
              <a:t>misc</a:t>
            </a:r>
          </a:p>
        </p:txBody>
      </p:sp>
      <p:sp>
        <p:nvSpPr>
          <p:cNvPr id="44051" name="AutoShape 19"/>
          <p:cNvSpPr>
            <a:spLocks/>
          </p:cNvSpPr>
          <p:nvPr/>
        </p:nvSpPr>
        <p:spPr bwMode="auto">
          <a:xfrm rot="5400000">
            <a:off x="2892425" y="2966946"/>
            <a:ext cx="158750" cy="489133"/>
          </a:xfrm>
          <a:prstGeom prst="leftBrace">
            <a:avLst>
              <a:gd name="adj1" fmla="val 3200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cxnSp>
        <p:nvCxnSpPr>
          <p:cNvPr id="44052" name="AutoShape 20"/>
          <p:cNvCxnSpPr>
            <a:cxnSpLocks noChangeShapeType="1"/>
            <a:stCxn id="44045" idx="2"/>
            <a:endCxn id="44046" idx="0"/>
          </p:cNvCxnSpPr>
          <p:nvPr/>
        </p:nvCxnSpPr>
        <p:spPr bwMode="auto">
          <a:xfrm rot="5400000">
            <a:off x="2332038" y="3406776"/>
            <a:ext cx="381000" cy="746125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3" name="AutoShape 21"/>
          <p:cNvCxnSpPr>
            <a:cxnSpLocks noChangeShapeType="1"/>
            <a:stCxn id="44048" idx="2"/>
            <a:endCxn id="44047" idx="0"/>
          </p:cNvCxnSpPr>
          <p:nvPr/>
        </p:nvCxnSpPr>
        <p:spPr bwMode="auto">
          <a:xfrm rot="5400000">
            <a:off x="2736057" y="3658395"/>
            <a:ext cx="381000" cy="242887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4" name="AutoShape 22"/>
          <p:cNvCxnSpPr>
            <a:cxnSpLocks noChangeShapeType="1"/>
            <a:stCxn id="44049" idx="2"/>
            <a:endCxn id="44050" idx="0"/>
          </p:cNvCxnSpPr>
          <p:nvPr/>
        </p:nvCxnSpPr>
        <p:spPr bwMode="auto">
          <a:xfrm rot="16200000" flipH="1">
            <a:off x="3096022" y="3693716"/>
            <a:ext cx="381000" cy="172244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55" name="Text Box 23"/>
          <p:cNvSpPr txBox="1">
            <a:spLocks noChangeArrowheads="1"/>
          </p:cNvSpPr>
          <p:nvPr/>
        </p:nvSpPr>
        <p:spPr bwMode="auto">
          <a:xfrm>
            <a:off x="5235990" y="3132138"/>
            <a:ext cx="616707" cy="2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200" b="1" dirty="0" smtClean="0">
                <a:solidFill>
                  <a:srgbClr val="BAA360"/>
                </a:solidFill>
                <a:latin typeface="+mj-lt"/>
              </a:rPr>
              <a:t>Tail </a:t>
            </a:r>
            <a:r>
              <a:rPr lang="en-US" altLang="en-US" sz="1200" b="1" dirty="0">
                <a:solidFill>
                  <a:srgbClr val="BAA360"/>
                </a:solidFill>
                <a:latin typeface="+mj-lt"/>
              </a:rPr>
              <a:t>flit</a:t>
            </a:r>
          </a:p>
        </p:txBody>
      </p:sp>
      <p:sp>
        <p:nvSpPr>
          <p:cNvPr id="44056" name="Rectangle 24"/>
          <p:cNvSpPr>
            <a:spLocks noChangeArrowheads="1"/>
          </p:cNvSpPr>
          <p:nvPr/>
        </p:nvSpPr>
        <p:spPr bwMode="auto">
          <a:xfrm>
            <a:off x="3276600" y="2528888"/>
            <a:ext cx="457200" cy="298450"/>
          </a:xfrm>
          <a:prstGeom prst="rect">
            <a:avLst/>
          </a:prstGeom>
          <a:solidFill>
            <a:srgbClr val="FFCC99"/>
          </a:solidFill>
          <a:ln w="12700" algn="ctr">
            <a:solidFill>
              <a:srgbClr val="CC3300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sp>
        <p:nvSpPr>
          <p:cNvPr id="44057" name="Rectangle 25"/>
          <p:cNvSpPr>
            <a:spLocks noChangeArrowheads="1"/>
          </p:cNvSpPr>
          <p:nvPr/>
        </p:nvSpPr>
        <p:spPr bwMode="auto">
          <a:xfrm>
            <a:off x="3733800" y="2528888"/>
            <a:ext cx="457200" cy="298450"/>
          </a:xfrm>
          <a:prstGeom prst="rect">
            <a:avLst/>
          </a:prstGeom>
          <a:noFill/>
          <a:ln w="12700" algn="ctr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sp>
        <p:nvSpPr>
          <p:cNvPr id="44058" name="Rectangle 26"/>
          <p:cNvSpPr>
            <a:spLocks noChangeArrowheads="1"/>
          </p:cNvSpPr>
          <p:nvPr/>
        </p:nvSpPr>
        <p:spPr bwMode="auto">
          <a:xfrm>
            <a:off x="4191000" y="2528888"/>
            <a:ext cx="457200" cy="298450"/>
          </a:xfrm>
          <a:prstGeom prst="rect">
            <a:avLst/>
          </a:prstGeom>
          <a:noFill/>
          <a:ln w="12700" algn="ctr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sp>
        <p:nvSpPr>
          <p:cNvPr id="44059" name="Rectangle 27"/>
          <p:cNvSpPr>
            <a:spLocks noChangeArrowheads="1"/>
          </p:cNvSpPr>
          <p:nvPr/>
        </p:nvSpPr>
        <p:spPr bwMode="auto">
          <a:xfrm>
            <a:off x="4648200" y="2528888"/>
            <a:ext cx="457200" cy="298450"/>
          </a:xfrm>
          <a:prstGeom prst="rect">
            <a:avLst/>
          </a:prstGeom>
          <a:solidFill>
            <a:srgbClr val="FFCC99"/>
          </a:solidFill>
          <a:ln w="12700" algn="ctr">
            <a:solidFill>
              <a:srgbClr val="CC3300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cxnSp>
        <p:nvCxnSpPr>
          <p:cNvPr id="44060" name="AutoShape 28"/>
          <p:cNvCxnSpPr>
            <a:cxnSpLocks noChangeShapeType="1"/>
            <a:stCxn id="44056" idx="2"/>
            <a:endCxn id="44051" idx="1"/>
          </p:cNvCxnSpPr>
          <p:nvPr/>
        </p:nvCxnSpPr>
        <p:spPr bwMode="auto">
          <a:xfrm rot="5400000">
            <a:off x="3086100" y="2713038"/>
            <a:ext cx="304800" cy="533400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61" name="AutoShape 29"/>
          <p:cNvSpPr>
            <a:spLocks/>
          </p:cNvSpPr>
          <p:nvPr/>
        </p:nvSpPr>
        <p:spPr bwMode="auto">
          <a:xfrm rot="5400000">
            <a:off x="4114800" y="2100980"/>
            <a:ext cx="152400" cy="538315"/>
          </a:xfrm>
          <a:prstGeom prst="leftBrace">
            <a:avLst>
              <a:gd name="adj1" fmla="val 10000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cxnSp>
        <p:nvCxnSpPr>
          <p:cNvPr id="44062" name="AutoShape 30"/>
          <p:cNvCxnSpPr>
            <a:cxnSpLocks noChangeShapeType="1"/>
            <a:stCxn id="44038" idx="2"/>
            <a:endCxn id="44061" idx="1"/>
          </p:cNvCxnSpPr>
          <p:nvPr/>
        </p:nvCxnSpPr>
        <p:spPr bwMode="auto">
          <a:xfrm rot="16200000" flipH="1">
            <a:off x="4022329" y="2125266"/>
            <a:ext cx="327025" cy="10318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63" name="AutoShape 31"/>
          <p:cNvCxnSpPr>
            <a:cxnSpLocks noChangeShapeType="1"/>
            <a:stCxn id="44059" idx="2"/>
            <a:endCxn id="44055" idx="0"/>
          </p:cNvCxnSpPr>
          <p:nvPr/>
        </p:nvCxnSpPr>
        <p:spPr bwMode="auto">
          <a:xfrm rot="16200000" flipH="1">
            <a:off x="5058172" y="2645966"/>
            <a:ext cx="304800" cy="667544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4064" name="Group 32"/>
          <p:cNvGrpSpPr>
            <a:grpSpLocks/>
          </p:cNvGrpSpPr>
          <p:nvPr/>
        </p:nvGrpSpPr>
        <p:grpSpPr bwMode="auto">
          <a:xfrm>
            <a:off x="4267200" y="3519488"/>
            <a:ext cx="304800" cy="298450"/>
            <a:chOff x="2736" y="2064"/>
            <a:chExt cx="192" cy="188"/>
          </a:xfrm>
        </p:grpSpPr>
        <p:sp>
          <p:nvSpPr>
            <p:cNvPr id="44071" name="Rectangle 33"/>
            <p:cNvSpPr>
              <a:spLocks noChangeArrowheads="1"/>
            </p:cNvSpPr>
            <p:nvPr/>
          </p:nvSpPr>
          <p:spPr bwMode="auto">
            <a:xfrm>
              <a:off x="2736" y="2064"/>
              <a:ext cx="48" cy="188"/>
            </a:xfrm>
            <a:prstGeom prst="rect">
              <a:avLst/>
            </a:prstGeom>
            <a:noFill/>
            <a:ln w="12700" algn="ctr">
              <a:solidFill>
                <a:srgbClr val="CC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+mj-lt"/>
              </a:endParaRPr>
            </a:p>
          </p:txBody>
        </p:sp>
        <p:sp>
          <p:nvSpPr>
            <p:cNvPr id="44072" name="Rectangle 34"/>
            <p:cNvSpPr>
              <a:spLocks noChangeArrowheads="1"/>
            </p:cNvSpPr>
            <p:nvPr/>
          </p:nvSpPr>
          <p:spPr bwMode="auto">
            <a:xfrm>
              <a:off x="2784" y="2064"/>
              <a:ext cx="48" cy="188"/>
            </a:xfrm>
            <a:prstGeom prst="rect">
              <a:avLst/>
            </a:prstGeom>
            <a:noFill/>
            <a:ln w="12700" algn="ctr">
              <a:solidFill>
                <a:srgbClr val="CC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+mj-lt"/>
              </a:endParaRPr>
            </a:p>
          </p:txBody>
        </p:sp>
        <p:sp>
          <p:nvSpPr>
            <p:cNvPr id="44073" name="Rectangle 35"/>
            <p:cNvSpPr>
              <a:spLocks noChangeArrowheads="1"/>
            </p:cNvSpPr>
            <p:nvPr/>
          </p:nvSpPr>
          <p:spPr bwMode="auto">
            <a:xfrm>
              <a:off x="2832" y="2064"/>
              <a:ext cx="48" cy="188"/>
            </a:xfrm>
            <a:prstGeom prst="rect">
              <a:avLst/>
            </a:prstGeom>
            <a:noFill/>
            <a:ln w="12700" algn="ctr">
              <a:solidFill>
                <a:srgbClr val="CC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+mj-lt"/>
              </a:endParaRPr>
            </a:p>
          </p:txBody>
        </p:sp>
        <p:sp>
          <p:nvSpPr>
            <p:cNvPr id="44074" name="Rectangle 36"/>
            <p:cNvSpPr>
              <a:spLocks noChangeArrowheads="1"/>
            </p:cNvSpPr>
            <p:nvPr/>
          </p:nvSpPr>
          <p:spPr bwMode="auto">
            <a:xfrm>
              <a:off x="2880" y="2064"/>
              <a:ext cx="48" cy="188"/>
            </a:xfrm>
            <a:prstGeom prst="rect">
              <a:avLst/>
            </a:prstGeom>
            <a:noFill/>
            <a:ln w="12700" algn="ctr">
              <a:solidFill>
                <a:srgbClr val="CC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+mj-lt"/>
              </a:endParaRPr>
            </a:p>
          </p:txBody>
        </p:sp>
      </p:grpSp>
      <p:sp>
        <p:nvSpPr>
          <p:cNvPr id="44065" name="AutoShape 37"/>
          <p:cNvSpPr>
            <a:spLocks/>
          </p:cNvSpPr>
          <p:nvPr/>
        </p:nvSpPr>
        <p:spPr bwMode="auto">
          <a:xfrm rot="5400000">
            <a:off x="4343400" y="3129228"/>
            <a:ext cx="152400" cy="475720"/>
          </a:xfrm>
          <a:prstGeom prst="leftBrace">
            <a:avLst>
              <a:gd name="adj1" fmla="val 1666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cxnSp>
        <p:nvCxnSpPr>
          <p:cNvPr id="44066" name="AutoShape 38"/>
          <p:cNvCxnSpPr>
            <a:cxnSpLocks noChangeShapeType="1"/>
            <a:stCxn id="44058" idx="2"/>
            <a:endCxn id="44065" idx="1"/>
          </p:cNvCxnSpPr>
          <p:nvPr/>
        </p:nvCxnSpPr>
        <p:spPr bwMode="auto">
          <a:xfrm>
            <a:off x="4419600" y="2827338"/>
            <a:ext cx="0" cy="4635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67" name="Rectangle 39"/>
          <p:cNvSpPr>
            <a:spLocks noChangeArrowheads="1"/>
          </p:cNvSpPr>
          <p:nvPr/>
        </p:nvSpPr>
        <p:spPr bwMode="auto">
          <a:xfrm>
            <a:off x="2667000" y="3290888"/>
            <a:ext cx="152400" cy="298450"/>
          </a:xfrm>
          <a:prstGeom prst="rect">
            <a:avLst/>
          </a:prstGeom>
          <a:solidFill>
            <a:srgbClr val="FFCC99"/>
          </a:solidFill>
          <a:ln w="12700" algn="ctr">
            <a:solidFill>
              <a:srgbClr val="CC3300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+mj-lt"/>
            </a:endParaRPr>
          </a:p>
        </p:txBody>
      </p:sp>
      <p:sp>
        <p:nvSpPr>
          <p:cNvPr id="44068" name="Text Box 40"/>
          <p:cNvSpPr txBox="1">
            <a:spLocks noChangeArrowheads="1"/>
          </p:cNvSpPr>
          <p:nvPr/>
        </p:nvSpPr>
        <p:spPr bwMode="auto">
          <a:xfrm>
            <a:off x="1304925" y="3741738"/>
            <a:ext cx="4714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200" b="1">
                <a:solidFill>
                  <a:srgbClr val="BAA360"/>
                </a:solidFill>
                <a:latin typeface="+mj-lt"/>
              </a:rPr>
              <a:t>type</a:t>
            </a:r>
          </a:p>
        </p:txBody>
      </p:sp>
      <p:cxnSp>
        <p:nvCxnSpPr>
          <p:cNvPr id="44069" name="AutoShape 41"/>
          <p:cNvCxnSpPr>
            <a:cxnSpLocks noChangeShapeType="1"/>
            <a:stCxn id="44067" idx="1"/>
            <a:endCxn id="44068" idx="0"/>
          </p:cNvCxnSpPr>
          <p:nvPr/>
        </p:nvCxnSpPr>
        <p:spPr bwMode="auto">
          <a:xfrm rot="10800000" flipV="1">
            <a:off x="1541463" y="3440113"/>
            <a:ext cx="1125537" cy="301625"/>
          </a:xfrm>
          <a:prstGeom prst="curvedConnector2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70" name="Slide Number Placeholder 8"/>
          <p:cNvSpPr txBox="1">
            <a:spLocks/>
          </p:cNvSpPr>
          <p:nvPr/>
        </p:nvSpPr>
        <p:spPr bwMode="auto">
          <a:xfrm>
            <a:off x="2620963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0DBA6978-6AD3-4F3A-93A8-78393B763D23}" type="slidenum">
              <a:rPr lang="en-US" altLang="en-US" sz="1400">
                <a:latin typeface="Times" panose="02020603050405020304" pitchFamily="18" charset="0"/>
              </a:rPr>
              <a:pPr algn="r">
                <a:spcBef>
                  <a:spcPct val="0"/>
                </a:spcBef>
                <a:buFontTx/>
                <a:buNone/>
              </a:pPr>
              <a:t>70</a:t>
            </a:fld>
            <a:endParaRPr lang="en-US" altLang="en-US" sz="1400">
              <a:latin typeface="Times" panose="02020603050405020304" pitchFamily="18" charset="0"/>
            </a:endParaRPr>
          </a:p>
        </p:txBody>
      </p:sp>
      <p:sp>
        <p:nvSpPr>
          <p:cNvPr id="43" name="Text Box 12"/>
          <p:cNvSpPr txBox="1">
            <a:spLocks noChangeArrowheads="1"/>
          </p:cNvSpPr>
          <p:nvPr/>
        </p:nvSpPr>
        <p:spPr bwMode="auto">
          <a:xfrm>
            <a:off x="3807504" y="1650206"/>
            <a:ext cx="742318" cy="31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600" b="1" dirty="0" smtClean="0">
                <a:solidFill>
                  <a:srgbClr val="BAA360"/>
                </a:solidFill>
                <a:latin typeface="+mj-lt"/>
              </a:rPr>
              <a:t>Packet</a:t>
            </a:r>
            <a:endParaRPr lang="en-US" altLang="en-US" sz="1600" b="1" dirty="0">
              <a:solidFill>
                <a:srgbClr val="BAA360"/>
              </a:solidFill>
              <a:latin typeface="+mj-lt"/>
            </a:endParaRPr>
          </a:p>
        </p:txBody>
      </p:sp>
      <p:sp>
        <p:nvSpPr>
          <p:cNvPr id="44" name="Text Box 12"/>
          <p:cNvSpPr txBox="1">
            <a:spLocks noChangeArrowheads="1"/>
          </p:cNvSpPr>
          <p:nvPr/>
        </p:nvSpPr>
        <p:spPr bwMode="auto">
          <a:xfrm>
            <a:off x="5328286" y="1676027"/>
            <a:ext cx="742318" cy="31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600" b="1" dirty="0" smtClean="0">
                <a:solidFill>
                  <a:srgbClr val="BAA360"/>
                </a:solidFill>
                <a:latin typeface="+mj-lt"/>
              </a:rPr>
              <a:t>Packet</a:t>
            </a:r>
            <a:endParaRPr lang="en-US" altLang="en-US" sz="1600" b="1" dirty="0">
              <a:solidFill>
                <a:srgbClr val="BAA360"/>
              </a:solidFill>
              <a:latin typeface="+mj-lt"/>
            </a:endParaRPr>
          </a:p>
        </p:txBody>
      </p:sp>
      <p:sp>
        <p:nvSpPr>
          <p:cNvPr id="45" name="Text Box 12"/>
          <p:cNvSpPr txBox="1">
            <a:spLocks noChangeArrowheads="1"/>
          </p:cNvSpPr>
          <p:nvPr/>
        </p:nvSpPr>
        <p:spPr bwMode="auto">
          <a:xfrm>
            <a:off x="6836730" y="1660401"/>
            <a:ext cx="742318" cy="31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Clr>
                <a:srgbClr val="FC0128"/>
              </a:buClr>
              <a:buFont typeface="Symbol" panose="05050102010706020507" pitchFamily="18" charset="2"/>
              <a:buNone/>
            </a:pPr>
            <a:r>
              <a:rPr lang="en-US" altLang="en-US" sz="1600" b="1" dirty="0" smtClean="0">
                <a:solidFill>
                  <a:srgbClr val="BAA360"/>
                </a:solidFill>
                <a:latin typeface="+mj-lt"/>
              </a:rPr>
              <a:t>Packet</a:t>
            </a:r>
            <a:endParaRPr lang="en-US" altLang="en-US" sz="1600" b="1" dirty="0">
              <a:solidFill>
                <a:srgbClr val="BAA360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96941" y="2494797"/>
            <a:ext cx="449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b="1" dirty="0" smtClean="0">
                <a:solidFill>
                  <a:srgbClr val="BAA360"/>
                </a:solidFill>
                <a:latin typeface="+mj-lt"/>
              </a:rPr>
              <a:t>Flit</a:t>
            </a:r>
            <a:endParaRPr lang="en-GB" sz="1600" dirty="0">
              <a:latin typeface="+mj-l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166363" y="2494797"/>
            <a:ext cx="449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b="1" dirty="0" smtClean="0">
                <a:solidFill>
                  <a:srgbClr val="BAA360"/>
                </a:solidFill>
                <a:latin typeface="+mj-lt"/>
              </a:rPr>
              <a:t>Flit</a:t>
            </a:r>
            <a:endParaRPr lang="en-GB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18913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232012" y="0"/>
            <a:ext cx="9144000" cy="1038225"/>
          </a:xfrm>
        </p:spPr>
        <p:txBody>
          <a:bodyPr/>
          <a:lstStyle/>
          <a:p>
            <a:pPr algn="ctr" eaLnBrk="1" hangingPunct="1"/>
            <a:r>
              <a:rPr lang="en-GB" altLang="en-US" sz="2800" b="1" dirty="0" smtClean="0">
                <a:latin typeface="+mj-lt"/>
              </a:rPr>
              <a:t>NoC </a:t>
            </a:r>
            <a:r>
              <a:rPr lang="en-GB" altLang="en-US" sz="2800" b="1" dirty="0" smtClean="0">
                <a:latin typeface="+mj-lt"/>
              </a:rPr>
              <a:t>– </a:t>
            </a:r>
            <a:r>
              <a:rPr lang="en-GB" altLang="en-US" sz="2800" b="1" dirty="0" smtClean="0">
                <a:latin typeface="+mj-lt"/>
              </a:rPr>
              <a:t>Its </a:t>
            </a:r>
            <a:r>
              <a:rPr lang="en-GB" altLang="en-US" sz="2800" b="1" dirty="0" smtClean="0">
                <a:latin typeface="+mj-lt"/>
              </a:rPr>
              <a:t>Abstraction and Challenges</a:t>
            </a:r>
            <a:endParaRPr lang="en-US" altLang="en-US" sz="2800" dirty="0" smtClean="0">
              <a:latin typeface="+mj-lt"/>
            </a:endParaRPr>
          </a:p>
        </p:txBody>
      </p:sp>
      <p:sp>
        <p:nvSpPr>
          <p:cNvPr id="50179" name="Slide Number Placeholder 8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317295C-CA9D-4A6F-9CB5-36DD1585DB23}" type="slidenum">
              <a:rPr lang="en-US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71</a:t>
            </a:fld>
            <a:endParaRPr lang="en-US" altLang="en-US" sz="1400">
              <a:latin typeface="Times" panose="02020603050405020304" pitchFamily="18" charset="0"/>
            </a:endParaRPr>
          </a:p>
        </p:txBody>
      </p:sp>
      <p:pic>
        <p:nvPicPr>
          <p:cNvPr id="5018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74" t="24524" r="5614" b="30656"/>
          <a:stretch>
            <a:fillRect/>
          </a:stretch>
        </p:blipFill>
        <p:spPr bwMode="auto">
          <a:xfrm>
            <a:off x="4324350" y="1542196"/>
            <a:ext cx="4337429" cy="4112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4"/>
          <p:cNvSpPr>
            <a:spLocks noGrp="1"/>
          </p:cNvSpPr>
          <p:nvPr>
            <p:ph sz="quarter" idx="1"/>
          </p:nvPr>
        </p:nvSpPr>
        <p:spPr>
          <a:xfrm>
            <a:off x="373039" y="1189038"/>
            <a:ext cx="4229100" cy="4745037"/>
          </a:xfrm>
        </p:spPr>
        <p:txBody>
          <a:bodyPr>
            <a:normAutofit fontScale="92500" lnSpcReduction="10000"/>
          </a:bodyPr>
          <a:lstStyle/>
          <a:p>
            <a:pPr marL="273050" lvl="1" indent="-273050" eaLnBrk="1" hangingPunct="1">
              <a:spcBef>
                <a:spcPts val="575"/>
              </a:spcBef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en-GB" sz="2000" b="1" dirty="0" err="1">
                <a:latin typeface="+mj-lt"/>
              </a:rPr>
              <a:t>NoC</a:t>
            </a:r>
            <a:r>
              <a:rPr lang="en-GB" sz="2000" b="1" dirty="0">
                <a:latin typeface="+mj-lt"/>
              </a:rPr>
              <a:t> Advantages…</a:t>
            </a:r>
          </a:p>
          <a:p>
            <a:pPr marL="273050" lvl="1" indent="-273050" eaLnBrk="1" hangingPunct="1">
              <a:spcBef>
                <a:spcPts val="575"/>
              </a:spcBef>
              <a:buClr>
                <a:schemeClr val="tx1"/>
              </a:buClr>
              <a:buFont typeface="Arial" charset="0"/>
              <a:buNone/>
              <a:defRPr/>
            </a:pPr>
            <a:endParaRPr lang="en-GB" sz="2000" b="1" dirty="0">
              <a:latin typeface="+mj-lt"/>
            </a:endParaRP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en-GB" sz="1600" dirty="0">
                <a:latin typeface="+mj-lt"/>
              </a:rPr>
              <a:t>Scalability</a:t>
            </a: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Arial" charset="0"/>
              <a:buNone/>
              <a:defRPr/>
            </a:pPr>
            <a:endParaRPr lang="en-GB" sz="1600" dirty="0">
              <a:latin typeface="+mj-lt"/>
            </a:endParaRP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en-GB" sz="1600" dirty="0">
                <a:latin typeface="+mj-lt"/>
              </a:rPr>
              <a:t>Modularity</a:t>
            </a: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Arial" charset="0"/>
              <a:buNone/>
              <a:defRPr/>
            </a:pPr>
            <a:endParaRPr lang="en-GB" sz="1600" dirty="0">
              <a:latin typeface="+mj-lt"/>
            </a:endParaRP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en-GB" sz="1600" dirty="0">
                <a:latin typeface="+mj-lt"/>
              </a:rPr>
              <a:t>High level abstraction</a:t>
            </a:r>
            <a:endParaRPr lang="en-GB" sz="1600" dirty="0">
              <a:solidFill>
                <a:schemeClr val="accent1"/>
              </a:solidFill>
              <a:latin typeface="+mj-lt"/>
            </a:endParaRPr>
          </a:p>
          <a:p>
            <a:pPr marL="273050" lvl="1" indent="-273050" eaLnBrk="1" hangingPunct="1">
              <a:spcBef>
                <a:spcPts val="575"/>
              </a:spcBef>
              <a:buClr>
                <a:schemeClr val="tx1"/>
              </a:buClr>
              <a:buFont typeface="Arial" charset="0"/>
              <a:buNone/>
              <a:defRPr/>
            </a:pPr>
            <a:endParaRPr lang="en-GB" sz="2000" b="1" dirty="0">
              <a:latin typeface="+mj-lt"/>
            </a:endParaRPr>
          </a:p>
          <a:p>
            <a:pPr marL="273050" lvl="1" indent="-273050" eaLnBrk="1" hangingPunct="1">
              <a:spcBef>
                <a:spcPts val="575"/>
              </a:spcBef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en-GB" sz="2000" b="1" dirty="0" err="1">
                <a:latin typeface="+mj-lt"/>
              </a:rPr>
              <a:t>NoC</a:t>
            </a:r>
            <a:r>
              <a:rPr lang="en-GB" sz="2000" b="1" dirty="0">
                <a:latin typeface="+mj-lt"/>
              </a:rPr>
              <a:t> Challenges…</a:t>
            </a:r>
          </a:p>
          <a:p>
            <a:pPr marL="273050" lvl="1" indent="-273050" eaLnBrk="1" hangingPunct="1">
              <a:spcBef>
                <a:spcPts val="575"/>
              </a:spcBef>
              <a:buClr>
                <a:schemeClr val="tx1"/>
              </a:buClr>
              <a:buFont typeface="Arial" charset="0"/>
              <a:buNone/>
              <a:defRPr/>
            </a:pPr>
            <a:endParaRPr lang="en-GB" sz="2000" b="1" dirty="0">
              <a:latin typeface="+mj-lt"/>
            </a:endParaRP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en-GB" sz="1600" dirty="0">
                <a:latin typeface="+mj-lt"/>
              </a:rPr>
              <a:t>Design efficient routers</a:t>
            </a: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Arial" charset="0"/>
              <a:buNone/>
              <a:defRPr/>
            </a:pPr>
            <a:endParaRPr lang="en-GB" sz="1600" dirty="0">
              <a:latin typeface="+mj-lt"/>
            </a:endParaRP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en-GB" sz="1600" dirty="0">
                <a:latin typeface="+mj-lt"/>
              </a:rPr>
              <a:t>Hierarchical topologies</a:t>
            </a: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Arial" charset="0"/>
              <a:buNone/>
              <a:defRPr/>
            </a:pPr>
            <a:endParaRPr lang="en-GB" sz="1600" dirty="0">
              <a:latin typeface="+mj-lt"/>
            </a:endParaRP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en-GB" sz="1600" dirty="0">
                <a:latin typeface="+mj-lt"/>
              </a:rPr>
              <a:t>Routing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2577195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2289601" y="222578"/>
            <a:ext cx="4894997" cy="703397"/>
          </a:xfrm>
        </p:spPr>
        <p:txBody>
          <a:bodyPr/>
          <a:lstStyle/>
          <a:p>
            <a:r>
              <a:rPr lang="en-GB" altLang="en-US" sz="2800" b="1" dirty="0" smtClean="0">
                <a:solidFill>
                  <a:srgbClr val="000000"/>
                </a:solidFill>
                <a:latin typeface="+mj-lt"/>
              </a:rPr>
              <a:t>NoC Interconnect Scalability</a:t>
            </a:r>
            <a:endParaRPr lang="he-IL" altLang="en-US" sz="4000" dirty="0" smtClean="0">
              <a:latin typeface="+mj-lt"/>
            </a:endParaRPr>
          </a:p>
        </p:txBody>
      </p:sp>
      <p:grpSp>
        <p:nvGrpSpPr>
          <p:cNvPr id="54275" name="Group 332"/>
          <p:cNvGrpSpPr>
            <a:grpSpLocks/>
          </p:cNvGrpSpPr>
          <p:nvPr/>
        </p:nvGrpSpPr>
        <p:grpSpPr bwMode="auto">
          <a:xfrm>
            <a:off x="6477000" y="3514725"/>
            <a:ext cx="2595563" cy="2647950"/>
            <a:chOff x="6215073" y="3857628"/>
            <a:chExt cx="2857521" cy="2857520"/>
          </a:xfrm>
        </p:grpSpPr>
        <p:sp>
          <p:nvSpPr>
            <p:cNvPr id="54495" name="Line 34"/>
            <p:cNvSpPr>
              <a:spLocks noChangeShapeType="1"/>
            </p:cNvSpPr>
            <p:nvPr/>
          </p:nvSpPr>
          <p:spPr bwMode="auto">
            <a:xfrm>
              <a:off x="6500825" y="428625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496" name="Line 34"/>
            <p:cNvSpPr>
              <a:spLocks noChangeShapeType="1"/>
            </p:cNvSpPr>
            <p:nvPr/>
          </p:nvSpPr>
          <p:spPr bwMode="auto">
            <a:xfrm>
              <a:off x="6858015" y="428625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497" name="Line 34"/>
            <p:cNvSpPr>
              <a:spLocks noChangeShapeType="1"/>
            </p:cNvSpPr>
            <p:nvPr/>
          </p:nvSpPr>
          <p:spPr bwMode="auto">
            <a:xfrm>
              <a:off x="6858015" y="428625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498" name="Line 34"/>
            <p:cNvSpPr>
              <a:spLocks noChangeShapeType="1"/>
            </p:cNvSpPr>
            <p:nvPr/>
          </p:nvSpPr>
          <p:spPr bwMode="auto">
            <a:xfrm>
              <a:off x="6858015" y="392906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499" name="Line 34"/>
            <p:cNvSpPr>
              <a:spLocks noChangeShapeType="1"/>
            </p:cNvSpPr>
            <p:nvPr/>
          </p:nvSpPr>
          <p:spPr bwMode="auto">
            <a:xfrm>
              <a:off x="6500825" y="392906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00" name="Line 34"/>
            <p:cNvSpPr>
              <a:spLocks noChangeShapeType="1"/>
            </p:cNvSpPr>
            <p:nvPr/>
          </p:nvSpPr>
          <p:spPr bwMode="auto">
            <a:xfrm>
              <a:off x="6500825" y="428625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1" name="Rectangle 420"/>
            <p:cNvSpPr>
              <a:spLocks noChangeArrowheads="1"/>
            </p:cNvSpPr>
            <p:nvPr/>
          </p:nvSpPr>
          <p:spPr bwMode="auto">
            <a:xfrm>
              <a:off x="6215073" y="4000504"/>
              <a:ext cx="214314" cy="21431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504" name="Line 34"/>
            <p:cNvSpPr>
              <a:spLocks noChangeShapeType="1"/>
            </p:cNvSpPr>
            <p:nvPr/>
          </p:nvSpPr>
          <p:spPr bwMode="auto">
            <a:xfrm>
              <a:off x="6500825" y="392906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05" name="AutoShape 97"/>
            <p:cNvSpPr>
              <a:spLocks noChangeArrowheads="1"/>
            </p:cNvSpPr>
            <p:nvPr/>
          </p:nvSpPr>
          <p:spPr bwMode="auto">
            <a:xfrm>
              <a:off x="6429388" y="385762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434" name="Rectangle 433"/>
            <p:cNvSpPr>
              <a:spLocks noChangeArrowheads="1"/>
            </p:cNvSpPr>
            <p:nvPr/>
          </p:nvSpPr>
          <p:spPr bwMode="auto">
            <a:xfrm>
              <a:off x="6215073" y="4357694"/>
              <a:ext cx="214314" cy="21431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509" name="AutoShape 97"/>
            <p:cNvSpPr>
              <a:spLocks noChangeArrowheads="1"/>
            </p:cNvSpPr>
            <p:nvPr/>
          </p:nvSpPr>
          <p:spPr bwMode="auto">
            <a:xfrm>
              <a:off x="6429387" y="421481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437" name="Rectangle 436"/>
            <p:cNvSpPr>
              <a:spLocks noChangeArrowheads="1"/>
            </p:cNvSpPr>
            <p:nvPr/>
          </p:nvSpPr>
          <p:spPr bwMode="auto">
            <a:xfrm>
              <a:off x="6572263" y="4000504"/>
              <a:ext cx="214314" cy="21431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513" name="Line 34"/>
            <p:cNvSpPr>
              <a:spLocks noChangeShapeType="1"/>
            </p:cNvSpPr>
            <p:nvPr/>
          </p:nvSpPr>
          <p:spPr bwMode="auto">
            <a:xfrm>
              <a:off x="6858015" y="392906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14" name="AutoShape 97"/>
            <p:cNvSpPr>
              <a:spLocks noChangeArrowheads="1"/>
            </p:cNvSpPr>
            <p:nvPr/>
          </p:nvSpPr>
          <p:spPr bwMode="auto">
            <a:xfrm>
              <a:off x="6786578" y="385762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440" name="Rectangle 439"/>
            <p:cNvSpPr>
              <a:spLocks noChangeArrowheads="1"/>
            </p:cNvSpPr>
            <p:nvPr/>
          </p:nvSpPr>
          <p:spPr bwMode="auto">
            <a:xfrm>
              <a:off x="6572263" y="435769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518" name="AutoShape 97"/>
            <p:cNvSpPr>
              <a:spLocks noChangeArrowheads="1"/>
            </p:cNvSpPr>
            <p:nvPr/>
          </p:nvSpPr>
          <p:spPr bwMode="auto">
            <a:xfrm>
              <a:off x="6786577" y="421481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519" name="Line 34"/>
            <p:cNvSpPr>
              <a:spLocks noChangeShapeType="1"/>
            </p:cNvSpPr>
            <p:nvPr/>
          </p:nvSpPr>
          <p:spPr bwMode="auto">
            <a:xfrm>
              <a:off x="7215205" y="428625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20" name="Line 34"/>
            <p:cNvSpPr>
              <a:spLocks noChangeShapeType="1"/>
            </p:cNvSpPr>
            <p:nvPr/>
          </p:nvSpPr>
          <p:spPr bwMode="auto">
            <a:xfrm>
              <a:off x="7572395" y="428625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21" name="Line 34"/>
            <p:cNvSpPr>
              <a:spLocks noChangeShapeType="1"/>
            </p:cNvSpPr>
            <p:nvPr/>
          </p:nvSpPr>
          <p:spPr bwMode="auto">
            <a:xfrm>
              <a:off x="7572395" y="428625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22" name="Line 34"/>
            <p:cNvSpPr>
              <a:spLocks noChangeShapeType="1"/>
            </p:cNvSpPr>
            <p:nvPr/>
          </p:nvSpPr>
          <p:spPr bwMode="auto">
            <a:xfrm>
              <a:off x="7572395" y="392906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23" name="Line 34"/>
            <p:cNvSpPr>
              <a:spLocks noChangeShapeType="1"/>
            </p:cNvSpPr>
            <p:nvPr/>
          </p:nvSpPr>
          <p:spPr bwMode="auto">
            <a:xfrm>
              <a:off x="7215205" y="392906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24" name="Line 34"/>
            <p:cNvSpPr>
              <a:spLocks noChangeShapeType="1"/>
            </p:cNvSpPr>
            <p:nvPr/>
          </p:nvSpPr>
          <p:spPr bwMode="auto">
            <a:xfrm>
              <a:off x="7215205" y="428625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3" name="Rectangle 452"/>
            <p:cNvSpPr>
              <a:spLocks noChangeArrowheads="1"/>
            </p:cNvSpPr>
            <p:nvPr/>
          </p:nvSpPr>
          <p:spPr bwMode="auto">
            <a:xfrm>
              <a:off x="6929453" y="4000504"/>
              <a:ext cx="214314" cy="21431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528" name="Line 34"/>
            <p:cNvSpPr>
              <a:spLocks noChangeShapeType="1"/>
            </p:cNvSpPr>
            <p:nvPr/>
          </p:nvSpPr>
          <p:spPr bwMode="auto">
            <a:xfrm>
              <a:off x="7215205" y="392906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29" name="AutoShape 97"/>
            <p:cNvSpPr>
              <a:spLocks noChangeArrowheads="1"/>
            </p:cNvSpPr>
            <p:nvPr/>
          </p:nvSpPr>
          <p:spPr bwMode="auto">
            <a:xfrm>
              <a:off x="7143768" y="385762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456" name="Rectangle 455"/>
            <p:cNvSpPr>
              <a:spLocks noChangeArrowheads="1"/>
            </p:cNvSpPr>
            <p:nvPr/>
          </p:nvSpPr>
          <p:spPr bwMode="auto">
            <a:xfrm>
              <a:off x="6929453" y="435769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533" name="AutoShape 97"/>
            <p:cNvSpPr>
              <a:spLocks noChangeArrowheads="1"/>
            </p:cNvSpPr>
            <p:nvPr/>
          </p:nvSpPr>
          <p:spPr bwMode="auto">
            <a:xfrm>
              <a:off x="7143767" y="421481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458" name="Rectangle 457"/>
            <p:cNvSpPr>
              <a:spLocks noChangeArrowheads="1"/>
            </p:cNvSpPr>
            <p:nvPr/>
          </p:nvSpPr>
          <p:spPr bwMode="auto">
            <a:xfrm>
              <a:off x="7286643" y="4000504"/>
              <a:ext cx="214314" cy="21431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537" name="Line 34"/>
            <p:cNvSpPr>
              <a:spLocks noChangeShapeType="1"/>
            </p:cNvSpPr>
            <p:nvPr/>
          </p:nvSpPr>
          <p:spPr bwMode="auto">
            <a:xfrm>
              <a:off x="7572395" y="392906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38" name="AutoShape 97"/>
            <p:cNvSpPr>
              <a:spLocks noChangeArrowheads="1"/>
            </p:cNvSpPr>
            <p:nvPr/>
          </p:nvSpPr>
          <p:spPr bwMode="auto">
            <a:xfrm>
              <a:off x="7500958" y="385762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461" name="Rectangle 460"/>
            <p:cNvSpPr>
              <a:spLocks noChangeArrowheads="1"/>
            </p:cNvSpPr>
            <p:nvPr/>
          </p:nvSpPr>
          <p:spPr bwMode="auto">
            <a:xfrm>
              <a:off x="7286643" y="435769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542" name="AutoShape 97"/>
            <p:cNvSpPr>
              <a:spLocks noChangeArrowheads="1"/>
            </p:cNvSpPr>
            <p:nvPr/>
          </p:nvSpPr>
          <p:spPr bwMode="auto">
            <a:xfrm>
              <a:off x="7500957" y="421481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543" name="Line 34"/>
            <p:cNvSpPr>
              <a:spLocks noChangeShapeType="1"/>
            </p:cNvSpPr>
            <p:nvPr/>
          </p:nvSpPr>
          <p:spPr bwMode="auto">
            <a:xfrm>
              <a:off x="6500825" y="500063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44" name="Line 34"/>
            <p:cNvSpPr>
              <a:spLocks noChangeShapeType="1"/>
            </p:cNvSpPr>
            <p:nvPr/>
          </p:nvSpPr>
          <p:spPr bwMode="auto">
            <a:xfrm>
              <a:off x="6858015" y="500063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45" name="Line 34"/>
            <p:cNvSpPr>
              <a:spLocks noChangeShapeType="1"/>
            </p:cNvSpPr>
            <p:nvPr/>
          </p:nvSpPr>
          <p:spPr bwMode="auto">
            <a:xfrm>
              <a:off x="6858015" y="500063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46" name="Line 34"/>
            <p:cNvSpPr>
              <a:spLocks noChangeShapeType="1"/>
            </p:cNvSpPr>
            <p:nvPr/>
          </p:nvSpPr>
          <p:spPr bwMode="auto">
            <a:xfrm>
              <a:off x="6858015" y="464344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47" name="Line 34"/>
            <p:cNvSpPr>
              <a:spLocks noChangeShapeType="1"/>
            </p:cNvSpPr>
            <p:nvPr/>
          </p:nvSpPr>
          <p:spPr bwMode="auto">
            <a:xfrm>
              <a:off x="6500825" y="464344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48" name="Line 34"/>
            <p:cNvSpPr>
              <a:spLocks noChangeShapeType="1"/>
            </p:cNvSpPr>
            <p:nvPr/>
          </p:nvSpPr>
          <p:spPr bwMode="auto">
            <a:xfrm>
              <a:off x="6500825" y="500063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9" name="Rectangle 468"/>
            <p:cNvSpPr>
              <a:spLocks noChangeArrowheads="1"/>
            </p:cNvSpPr>
            <p:nvPr/>
          </p:nvSpPr>
          <p:spPr bwMode="auto">
            <a:xfrm>
              <a:off x="6215073" y="4714884"/>
              <a:ext cx="214314" cy="21431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552" name="Line 34"/>
            <p:cNvSpPr>
              <a:spLocks noChangeShapeType="1"/>
            </p:cNvSpPr>
            <p:nvPr/>
          </p:nvSpPr>
          <p:spPr bwMode="auto">
            <a:xfrm>
              <a:off x="6500825" y="464344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53" name="AutoShape 97"/>
            <p:cNvSpPr>
              <a:spLocks noChangeArrowheads="1"/>
            </p:cNvSpPr>
            <p:nvPr/>
          </p:nvSpPr>
          <p:spPr bwMode="auto">
            <a:xfrm>
              <a:off x="6429388" y="457200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472" name="Rectangle 471"/>
            <p:cNvSpPr>
              <a:spLocks noChangeArrowheads="1"/>
            </p:cNvSpPr>
            <p:nvPr/>
          </p:nvSpPr>
          <p:spPr bwMode="auto">
            <a:xfrm>
              <a:off x="6215073" y="5072074"/>
              <a:ext cx="214314" cy="21431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557" name="AutoShape 97"/>
            <p:cNvSpPr>
              <a:spLocks noChangeArrowheads="1"/>
            </p:cNvSpPr>
            <p:nvPr/>
          </p:nvSpPr>
          <p:spPr bwMode="auto">
            <a:xfrm>
              <a:off x="6429387" y="492919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474" name="Rectangle 473"/>
            <p:cNvSpPr>
              <a:spLocks noChangeArrowheads="1"/>
            </p:cNvSpPr>
            <p:nvPr/>
          </p:nvSpPr>
          <p:spPr bwMode="auto">
            <a:xfrm>
              <a:off x="6572263" y="471488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561" name="Line 34"/>
            <p:cNvSpPr>
              <a:spLocks noChangeShapeType="1"/>
            </p:cNvSpPr>
            <p:nvPr/>
          </p:nvSpPr>
          <p:spPr bwMode="auto">
            <a:xfrm>
              <a:off x="6858015" y="464344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62" name="AutoShape 97"/>
            <p:cNvSpPr>
              <a:spLocks noChangeArrowheads="1"/>
            </p:cNvSpPr>
            <p:nvPr/>
          </p:nvSpPr>
          <p:spPr bwMode="auto">
            <a:xfrm>
              <a:off x="6786578" y="457200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477" name="Rectangle 476"/>
            <p:cNvSpPr>
              <a:spLocks noChangeArrowheads="1"/>
            </p:cNvSpPr>
            <p:nvPr/>
          </p:nvSpPr>
          <p:spPr bwMode="auto">
            <a:xfrm>
              <a:off x="6572263" y="507207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566" name="AutoShape 97"/>
            <p:cNvSpPr>
              <a:spLocks noChangeArrowheads="1"/>
            </p:cNvSpPr>
            <p:nvPr/>
          </p:nvSpPr>
          <p:spPr bwMode="auto">
            <a:xfrm>
              <a:off x="6786577" y="492919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567" name="Line 34"/>
            <p:cNvSpPr>
              <a:spLocks noChangeShapeType="1"/>
            </p:cNvSpPr>
            <p:nvPr/>
          </p:nvSpPr>
          <p:spPr bwMode="auto">
            <a:xfrm>
              <a:off x="7215205" y="500063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68" name="Line 34"/>
            <p:cNvSpPr>
              <a:spLocks noChangeShapeType="1"/>
            </p:cNvSpPr>
            <p:nvPr/>
          </p:nvSpPr>
          <p:spPr bwMode="auto">
            <a:xfrm>
              <a:off x="7572395" y="500063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69" name="Line 34"/>
            <p:cNvSpPr>
              <a:spLocks noChangeShapeType="1"/>
            </p:cNvSpPr>
            <p:nvPr/>
          </p:nvSpPr>
          <p:spPr bwMode="auto">
            <a:xfrm>
              <a:off x="7572395" y="500063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70" name="Line 34"/>
            <p:cNvSpPr>
              <a:spLocks noChangeShapeType="1"/>
            </p:cNvSpPr>
            <p:nvPr/>
          </p:nvSpPr>
          <p:spPr bwMode="auto">
            <a:xfrm>
              <a:off x="7572395" y="464344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71" name="Line 34"/>
            <p:cNvSpPr>
              <a:spLocks noChangeShapeType="1"/>
            </p:cNvSpPr>
            <p:nvPr/>
          </p:nvSpPr>
          <p:spPr bwMode="auto">
            <a:xfrm>
              <a:off x="7215205" y="464344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72" name="Line 34"/>
            <p:cNvSpPr>
              <a:spLocks noChangeShapeType="1"/>
            </p:cNvSpPr>
            <p:nvPr/>
          </p:nvSpPr>
          <p:spPr bwMode="auto">
            <a:xfrm>
              <a:off x="7215205" y="500063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5" name="Rectangle 484"/>
            <p:cNvSpPr>
              <a:spLocks noChangeArrowheads="1"/>
            </p:cNvSpPr>
            <p:nvPr/>
          </p:nvSpPr>
          <p:spPr bwMode="auto">
            <a:xfrm>
              <a:off x="6929453" y="471488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576" name="Line 34"/>
            <p:cNvSpPr>
              <a:spLocks noChangeShapeType="1"/>
            </p:cNvSpPr>
            <p:nvPr/>
          </p:nvSpPr>
          <p:spPr bwMode="auto">
            <a:xfrm>
              <a:off x="7215205" y="464344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77" name="AutoShape 97"/>
            <p:cNvSpPr>
              <a:spLocks noChangeArrowheads="1"/>
            </p:cNvSpPr>
            <p:nvPr/>
          </p:nvSpPr>
          <p:spPr bwMode="auto">
            <a:xfrm>
              <a:off x="7143768" y="457200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488" name="Rectangle 487"/>
            <p:cNvSpPr>
              <a:spLocks noChangeArrowheads="1"/>
            </p:cNvSpPr>
            <p:nvPr/>
          </p:nvSpPr>
          <p:spPr bwMode="auto">
            <a:xfrm>
              <a:off x="6929453" y="507207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581" name="AutoShape 97"/>
            <p:cNvSpPr>
              <a:spLocks noChangeArrowheads="1"/>
            </p:cNvSpPr>
            <p:nvPr/>
          </p:nvSpPr>
          <p:spPr bwMode="auto">
            <a:xfrm>
              <a:off x="7143767" y="492919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490" name="Rectangle 489"/>
            <p:cNvSpPr>
              <a:spLocks noChangeArrowheads="1"/>
            </p:cNvSpPr>
            <p:nvPr/>
          </p:nvSpPr>
          <p:spPr bwMode="auto">
            <a:xfrm>
              <a:off x="7286643" y="471488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585" name="Line 34"/>
            <p:cNvSpPr>
              <a:spLocks noChangeShapeType="1"/>
            </p:cNvSpPr>
            <p:nvPr/>
          </p:nvSpPr>
          <p:spPr bwMode="auto">
            <a:xfrm>
              <a:off x="7572395" y="464344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86" name="AutoShape 97"/>
            <p:cNvSpPr>
              <a:spLocks noChangeArrowheads="1"/>
            </p:cNvSpPr>
            <p:nvPr/>
          </p:nvSpPr>
          <p:spPr bwMode="auto">
            <a:xfrm>
              <a:off x="7500958" y="457200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493" name="Rectangle 492"/>
            <p:cNvSpPr>
              <a:spLocks noChangeArrowheads="1"/>
            </p:cNvSpPr>
            <p:nvPr/>
          </p:nvSpPr>
          <p:spPr bwMode="auto">
            <a:xfrm>
              <a:off x="7286643" y="507207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590" name="AutoShape 97"/>
            <p:cNvSpPr>
              <a:spLocks noChangeArrowheads="1"/>
            </p:cNvSpPr>
            <p:nvPr/>
          </p:nvSpPr>
          <p:spPr bwMode="auto">
            <a:xfrm>
              <a:off x="7500957" y="492919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591" name="Line 34"/>
            <p:cNvSpPr>
              <a:spLocks noChangeShapeType="1"/>
            </p:cNvSpPr>
            <p:nvPr/>
          </p:nvSpPr>
          <p:spPr bwMode="auto">
            <a:xfrm>
              <a:off x="7929585" y="428625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92" name="Line 34"/>
            <p:cNvSpPr>
              <a:spLocks noChangeShapeType="1"/>
            </p:cNvSpPr>
            <p:nvPr/>
          </p:nvSpPr>
          <p:spPr bwMode="auto">
            <a:xfrm>
              <a:off x="8286775" y="428625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93" name="Line 34"/>
            <p:cNvSpPr>
              <a:spLocks noChangeShapeType="1"/>
            </p:cNvSpPr>
            <p:nvPr/>
          </p:nvSpPr>
          <p:spPr bwMode="auto">
            <a:xfrm>
              <a:off x="8286775" y="428625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94" name="Line 34"/>
            <p:cNvSpPr>
              <a:spLocks noChangeShapeType="1"/>
            </p:cNvSpPr>
            <p:nvPr/>
          </p:nvSpPr>
          <p:spPr bwMode="auto">
            <a:xfrm>
              <a:off x="8286775" y="392906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95" name="Line 34"/>
            <p:cNvSpPr>
              <a:spLocks noChangeShapeType="1"/>
            </p:cNvSpPr>
            <p:nvPr/>
          </p:nvSpPr>
          <p:spPr bwMode="auto">
            <a:xfrm>
              <a:off x="7929585" y="392906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96" name="Line 34"/>
            <p:cNvSpPr>
              <a:spLocks noChangeShapeType="1"/>
            </p:cNvSpPr>
            <p:nvPr/>
          </p:nvSpPr>
          <p:spPr bwMode="auto">
            <a:xfrm>
              <a:off x="7929585" y="428625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1" name="Rectangle 500"/>
            <p:cNvSpPr>
              <a:spLocks noChangeArrowheads="1"/>
            </p:cNvSpPr>
            <p:nvPr/>
          </p:nvSpPr>
          <p:spPr bwMode="auto">
            <a:xfrm>
              <a:off x="7643833" y="4000504"/>
              <a:ext cx="214314" cy="21431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600" name="Line 34"/>
            <p:cNvSpPr>
              <a:spLocks noChangeShapeType="1"/>
            </p:cNvSpPr>
            <p:nvPr/>
          </p:nvSpPr>
          <p:spPr bwMode="auto">
            <a:xfrm>
              <a:off x="7929585" y="392906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01" name="AutoShape 97"/>
            <p:cNvSpPr>
              <a:spLocks noChangeArrowheads="1"/>
            </p:cNvSpPr>
            <p:nvPr/>
          </p:nvSpPr>
          <p:spPr bwMode="auto">
            <a:xfrm>
              <a:off x="7858148" y="385762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04" name="Rectangle 503"/>
            <p:cNvSpPr>
              <a:spLocks noChangeArrowheads="1"/>
            </p:cNvSpPr>
            <p:nvPr/>
          </p:nvSpPr>
          <p:spPr bwMode="auto">
            <a:xfrm>
              <a:off x="7643833" y="435769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605" name="AutoShape 97"/>
            <p:cNvSpPr>
              <a:spLocks noChangeArrowheads="1"/>
            </p:cNvSpPr>
            <p:nvPr/>
          </p:nvSpPr>
          <p:spPr bwMode="auto">
            <a:xfrm>
              <a:off x="7858147" y="421481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06" name="Rectangle 505"/>
            <p:cNvSpPr>
              <a:spLocks noChangeArrowheads="1"/>
            </p:cNvSpPr>
            <p:nvPr/>
          </p:nvSpPr>
          <p:spPr bwMode="auto">
            <a:xfrm>
              <a:off x="8001023" y="4000504"/>
              <a:ext cx="214314" cy="21431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609" name="Line 34"/>
            <p:cNvSpPr>
              <a:spLocks noChangeShapeType="1"/>
            </p:cNvSpPr>
            <p:nvPr/>
          </p:nvSpPr>
          <p:spPr bwMode="auto">
            <a:xfrm>
              <a:off x="8286775" y="392906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10" name="AutoShape 97"/>
            <p:cNvSpPr>
              <a:spLocks noChangeArrowheads="1"/>
            </p:cNvSpPr>
            <p:nvPr/>
          </p:nvSpPr>
          <p:spPr bwMode="auto">
            <a:xfrm>
              <a:off x="8215338" y="385762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09" name="Rectangle 508"/>
            <p:cNvSpPr>
              <a:spLocks noChangeArrowheads="1"/>
            </p:cNvSpPr>
            <p:nvPr/>
          </p:nvSpPr>
          <p:spPr bwMode="auto">
            <a:xfrm>
              <a:off x="8001023" y="435769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614" name="AutoShape 97"/>
            <p:cNvSpPr>
              <a:spLocks noChangeArrowheads="1"/>
            </p:cNvSpPr>
            <p:nvPr/>
          </p:nvSpPr>
          <p:spPr bwMode="auto">
            <a:xfrm>
              <a:off x="8215337" y="421481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615" name="Line 34"/>
            <p:cNvSpPr>
              <a:spLocks noChangeShapeType="1"/>
            </p:cNvSpPr>
            <p:nvPr/>
          </p:nvSpPr>
          <p:spPr bwMode="auto">
            <a:xfrm>
              <a:off x="8643965" y="428625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16" name="Line 34"/>
            <p:cNvSpPr>
              <a:spLocks noChangeShapeType="1"/>
            </p:cNvSpPr>
            <p:nvPr/>
          </p:nvSpPr>
          <p:spPr bwMode="auto">
            <a:xfrm>
              <a:off x="9001155" y="428625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17" name="Line 34"/>
            <p:cNvSpPr>
              <a:spLocks noChangeShapeType="1"/>
            </p:cNvSpPr>
            <p:nvPr/>
          </p:nvSpPr>
          <p:spPr bwMode="auto">
            <a:xfrm>
              <a:off x="8643965" y="392906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18" name="Line 34"/>
            <p:cNvSpPr>
              <a:spLocks noChangeShapeType="1"/>
            </p:cNvSpPr>
            <p:nvPr/>
          </p:nvSpPr>
          <p:spPr bwMode="auto">
            <a:xfrm>
              <a:off x="8643965" y="428625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5" name="Rectangle 514"/>
            <p:cNvSpPr>
              <a:spLocks noChangeArrowheads="1"/>
            </p:cNvSpPr>
            <p:nvPr/>
          </p:nvSpPr>
          <p:spPr bwMode="auto">
            <a:xfrm>
              <a:off x="8358213" y="4000504"/>
              <a:ext cx="214314" cy="21431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622" name="Line 34"/>
            <p:cNvSpPr>
              <a:spLocks noChangeShapeType="1"/>
            </p:cNvSpPr>
            <p:nvPr/>
          </p:nvSpPr>
          <p:spPr bwMode="auto">
            <a:xfrm>
              <a:off x="8643965" y="392906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23" name="AutoShape 97"/>
            <p:cNvSpPr>
              <a:spLocks noChangeArrowheads="1"/>
            </p:cNvSpPr>
            <p:nvPr/>
          </p:nvSpPr>
          <p:spPr bwMode="auto">
            <a:xfrm>
              <a:off x="8572528" y="385762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18" name="Rectangle 517"/>
            <p:cNvSpPr>
              <a:spLocks noChangeArrowheads="1"/>
            </p:cNvSpPr>
            <p:nvPr/>
          </p:nvSpPr>
          <p:spPr bwMode="auto">
            <a:xfrm>
              <a:off x="8358213" y="435769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627" name="AutoShape 97"/>
            <p:cNvSpPr>
              <a:spLocks noChangeArrowheads="1"/>
            </p:cNvSpPr>
            <p:nvPr/>
          </p:nvSpPr>
          <p:spPr bwMode="auto">
            <a:xfrm>
              <a:off x="8572527" y="421481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20" name="Rectangle 519"/>
            <p:cNvSpPr>
              <a:spLocks noChangeArrowheads="1"/>
            </p:cNvSpPr>
            <p:nvPr/>
          </p:nvSpPr>
          <p:spPr bwMode="auto">
            <a:xfrm>
              <a:off x="8715403" y="400050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631" name="Line 34"/>
            <p:cNvSpPr>
              <a:spLocks noChangeShapeType="1"/>
            </p:cNvSpPr>
            <p:nvPr/>
          </p:nvSpPr>
          <p:spPr bwMode="auto">
            <a:xfrm>
              <a:off x="9001155" y="392906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32" name="AutoShape 97"/>
            <p:cNvSpPr>
              <a:spLocks noChangeArrowheads="1"/>
            </p:cNvSpPr>
            <p:nvPr/>
          </p:nvSpPr>
          <p:spPr bwMode="auto">
            <a:xfrm>
              <a:off x="8929718" y="385762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23" name="Rectangle 522"/>
            <p:cNvSpPr>
              <a:spLocks noChangeArrowheads="1"/>
            </p:cNvSpPr>
            <p:nvPr/>
          </p:nvSpPr>
          <p:spPr bwMode="auto">
            <a:xfrm>
              <a:off x="8715403" y="435769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636" name="AutoShape 97"/>
            <p:cNvSpPr>
              <a:spLocks noChangeArrowheads="1"/>
            </p:cNvSpPr>
            <p:nvPr/>
          </p:nvSpPr>
          <p:spPr bwMode="auto">
            <a:xfrm>
              <a:off x="8929717" y="421481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637" name="Line 34"/>
            <p:cNvSpPr>
              <a:spLocks noChangeShapeType="1"/>
            </p:cNvSpPr>
            <p:nvPr/>
          </p:nvSpPr>
          <p:spPr bwMode="auto">
            <a:xfrm>
              <a:off x="7929585" y="500063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38" name="Line 34"/>
            <p:cNvSpPr>
              <a:spLocks noChangeShapeType="1"/>
            </p:cNvSpPr>
            <p:nvPr/>
          </p:nvSpPr>
          <p:spPr bwMode="auto">
            <a:xfrm>
              <a:off x="8286775" y="500063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39" name="Line 34"/>
            <p:cNvSpPr>
              <a:spLocks noChangeShapeType="1"/>
            </p:cNvSpPr>
            <p:nvPr/>
          </p:nvSpPr>
          <p:spPr bwMode="auto">
            <a:xfrm>
              <a:off x="8286775" y="500063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40" name="Line 34"/>
            <p:cNvSpPr>
              <a:spLocks noChangeShapeType="1"/>
            </p:cNvSpPr>
            <p:nvPr/>
          </p:nvSpPr>
          <p:spPr bwMode="auto">
            <a:xfrm>
              <a:off x="8286775" y="464344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41" name="Line 34"/>
            <p:cNvSpPr>
              <a:spLocks noChangeShapeType="1"/>
            </p:cNvSpPr>
            <p:nvPr/>
          </p:nvSpPr>
          <p:spPr bwMode="auto">
            <a:xfrm>
              <a:off x="7929585" y="464344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42" name="Line 34"/>
            <p:cNvSpPr>
              <a:spLocks noChangeShapeType="1"/>
            </p:cNvSpPr>
            <p:nvPr/>
          </p:nvSpPr>
          <p:spPr bwMode="auto">
            <a:xfrm>
              <a:off x="7929585" y="500063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1" name="Rectangle 530"/>
            <p:cNvSpPr>
              <a:spLocks noChangeArrowheads="1"/>
            </p:cNvSpPr>
            <p:nvPr/>
          </p:nvSpPr>
          <p:spPr bwMode="auto">
            <a:xfrm>
              <a:off x="7643833" y="471488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646" name="Line 34"/>
            <p:cNvSpPr>
              <a:spLocks noChangeShapeType="1"/>
            </p:cNvSpPr>
            <p:nvPr/>
          </p:nvSpPr>
          <p:spPr bwMode="auto">
            <a:xfrm>
              <a:off x="7929585" y="464344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47" name="AutoShape 97"/>
            <p:cNvSpPr>
              <a:spLocks noChangeArrowheads="1"/>
            </p:cNvSpPr>
            <p:nvPr/>
          </p:nvSpPr>
          <p:spPr bwMode="auto">
            <a:xfrm>
              <a:off x="7858148" y="457200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34" name="Rectangle 533"/>
            <p:cNvSpPr>
              <a:spLocks noChangeArrowheads="1"/>
            </p:cNvSpPr>
            <p:nvPr/>
          </p:nvSpPr>
          <p:spPr bwMode="auto">
            <a:xfrm>
              <a:off x="7643833" y="507207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651" name="AutoShape 97"/>
            <p:cNvSpPr>
              <a:spLocks noChangeArrowheads="1"/>
            </p:cNvSpPr>
            <p:nvPr/>
          </p:nvSpPr>
          <p:spPr bwMode="auto">
            <a:xfrm>
              <a:off x="7858147" y="492919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36" name="Rectangle 535"/>
            <p:cNvSpPr>
              <a:spLocks noChangeArrowheads="1"/>
            </p:cNvSpPr>
            <p:nvPr/>
          </p:nvSpPr>
          <p:spPr bwMode="auto">
            <a:xfrm>
              <a:off x="8001023" y="471488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655" name="Line 34"/>
            <p:cNvSpPr>
              <a:spLocks noChangeShapeType="1"/>
            </p:cNvSpPr>
            <p:nvPr/>
          </p:nvSpPr>
          <p:spPr bwMode="auto">
            <a:xfrm>
              <a:off x="8286775" y="464344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56" name="AutoShape 97"/>
            <p:cNvSpPr>
              <a:spLocks noChangeArrowheads="1"/>
            </p:cNvSpPr>
            <p:nvPr/>
          </p:nvSpPr>
          <p:spPr bwMode="auto">
            <a:xfrm>
              <a:off x="8215338" y="457200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39" name="Rectangle 538"/>
            <p:cNvSpPr>
              <a:spLocks noChangeArrowheads="1"/>
            </p:cNvSpPr>
            <p:nvPr/>
          </p:nvSpPr>
          <p:spPr bwMode="auto">
            <a:xfrm>
              <a:off x="8001023" y="507207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660" name="AutoShape 97"/>
            <p:cNvSpPr>
              <a:spLocks noChangeArrowheads="1"/>
            </p:cNvSpPr>
            <p:nvPr/>
          </p:nvSpPr>
          <p:spPr bwMode="auto">
            <a:xfrm>
              <a:off x="8215337" y="492919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661" name="Line 34"/>
            <p:cNvSpPr>
              <a:spLocks noChangeShapeType="1"/>
            </p:cNvSpPr>
            <p:nvPr/>
          </p:nvSpPr>
          <p:spPr bwMode="auto">
            <a:xfrm>
              <a:off x="8643965" y="500063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62" name="Line 34"/>
            <p:cNvSpPr>
              <a:spLocks noChangeShapeType="1"/>
            </p:cNvSpPr>
            <p:nvPr/>
          </p:nvSpPr>
          <p:spPr bwMode="auto">
            <a:xfrm>
              <a:off x="9001155" y="500063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63" name="Line 34"/>
            <p:cNvSpPr>
              <a:spLocks noChangeShapeType="1"/>
            </p:cNvSpPr>
            <p:nvPr/>
          </p:nvSpPr>
          <p:spPr bwMode="auto">
            <a:xfrm>
              <a:off x="8643965" y="464344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64" name="Line 34"/>
            <p:cNvSpPr>
              <a:spLocks noChangeShapeType="1"/>
            </p:cNvSpPr>
            <p:nvPr/>
          </p:nvSpPr>
          <p:spPr bwMode="auto">
            <a:xfrm>
              <a:off x="8643965" y="500063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5" name="Rectangle 544"/>
            <p:cNvSpPr>
              <a:spLocks noChangeArrowheads="1"/>
            </p:cNvSpPr>
            <p:nvPr/>
          </p:nvSpPr>
          <p:spPr bwMode="auto">
            <a:xfrm>
              <a:off x="8358213" y="471488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668" name="Line 34"/>
            <p:cNvSpPr>
              <a:spLocks noChangeShapeType="1"/>
            </p:cNvSpPr>
            <p:nvPr/>
          </p:nvSpPr>
          <p:spPr bwMode="auto">
            <a:xfrm>
              <a:off x="8643965" y="464344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69" name="AutoShape 97"/>
            <p:cNvSpPr>
              <a:spLocks noChangeArrowheads="1"/>
            </p:cNvSpPr>
            <p:nvPr/>
          </p:nvSpPr>
          <p:spPr bwMode="auto">
            <a:xfrm>
              <a:off x="8572528" y="457200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8" name="Rectangle 547"/>
            <p:cNvSpPr>
              <a:spLocks noChangeArrowheads="1"/>
            </p:cNvSpPr>
            <p:nvPr/>
          </p:nvSpPr>
          <p:spPr bwMode="auto">
            <a:xfrm>
              <a:off x="8358213" y="507207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673" name="AutoShape 97"/>
            <p:cNvSpPr>
              <a:spLocks noChangeArrowheads="1"/>
            </p:cNvSpPr>
            <p:nvPr/>
          </p:nvSpPr>
          <p:spPr bwMode="auto">
            <a:xfrm>
              <a:off x="8572527" y="492919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50" name="Rectangle 549"/>
            <p:cNvSpPr>
              <a:spLocks noChangeArrowheads="1"/>
            </p:cNvSpPr>
            <p:nvPr/>
          </p:nvSpPr>
          <p:spPr bwMode="auto">
            <a:xfrm>
              <a:off x="8715403" y="471488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677" name="Line 34"/>
            <p:cNvSpPr>
              <a:spLocks noChangeShapeType="1"/>
            </p:cNvSpPr>
            <p:nvPr/>
          </p:nvSpPr>
          <p:spPr bwMode="auto">
            <a:xfrm>
              <a:off x="9001155" y="464344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78" name="AutoShape 97"/>
            <p:cNvSpPr>
              <a:spLocks noChangeArrowheads="1"/>
            </p:cNvSpPr>
            <p:nvPr/>
          </p:nvSpPr>
          <p:spPr bwMode="auto">
            <a:xfrm>
              <a:off x="8929718" y="457200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53" name="Rectangle 552"/>
            <p:cNvSpPr>
              <a:spLocks noChangeArrowheads="1"/>
            </p:cNvSpPr>
            <p:nvPr/>
          </p:nvSpPr>
          <p:spPr bwMode="auto">
            <a:xfrm>
              <a:off x="8715403" y="507207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682" name="AutoShape 97"/>
            <p:cNvSpPr>
              <a:spLocks noChangeArrowheads="1"/>
            </p:cNvSpPr>
            <p:nvPr/>
          </p:nvSpPr>
          <p:spPr bwMode="auto">
            <a:xfrm>
              <a:off x="8929717" y="492919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683" name="Line 34"/>
            <p:cNvSpPr>
              <a:spLocks noChangeShapeType="1"/>
            </p:cNvSpPr>
            <p:nvPr/>
          </p:nvSpPr>
          <p:spPr bwMode="auto">
            <a:xfrm>
              <a:off x="6500825" y="571501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84" name="Line 34"/>
            <p:cNvSpPr>
              <a:spLocks noChangeShapeType="1"/>
            </p:cNvSpPr>
            <p:nvPr/>
          </p:nvSpPr>
          <p:spPr bwMode="auto">
            <a:xfrm>
              <a:off x="6858015" y="571501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85" name="Line 34"/>
            <p:cNvSpPr>
              <a:spLocks noChangeShapeType="1"/>
            </p:cNvSpPr>
            <p:nvPr/>
          </p:nvSpPr>
          <p:spPr bwMode="auto">
            <a:xfrm>
              <a:off x="6858015" y="571501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86" name="Line 34"/>
            <p:cNvSpPr>
              <a:spLocks noChangeShapeType="1"/>
            </p:cNvSpPr>
            <p:nvPr/>
          </p:nvSpPr>
          <p:spPr bwMode="auto">
            <a:xfrm>
              <a:off x="6858015" y="535782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87" name="Line 34"/>
            <p:cNvSpPr>
              <a:spLocks noChangeShapeType="1"/>
            </p:cNvSpPr>
            <p:nvPr/>
          </p:nvSpPr>
          <p:spPr bwMode="auto">
            <a:xfrm>
              <a:off x="6500825" y="535782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88" name="Line 34"/>
            <p:cNvSpPr>
              <a:spLocks noChangeShapeType="1"/>
            </p:cNvSpPr>
            <p:nvPr/>
          </p:nvSpPr>
          <p:spPr bwMode="auto">
            <a:xfrm>
              <a:off x="6500825" y="571501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1" name="Rectangle 560"/>
            <p:cNvSpPr>
              <a:spLocks noChangeArrowheads="1"/>
            </p:cNvSpPr>
            <p:nvPr/>
          </p:nvSpPr>
          <p:spPr bwMode="auto">
            <a:xfrm>
              <a:off x="6215073" y="542926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692" name="Line 34"/>
            <p:cNvSpPr>
              <a:spLocks noChangeShapeType="1"/>
            </p:cNvSpPr>
            <p:nvPr/>
          </p:nvSpPr>
          <p:spPr bwMode="auto">
            <a:xfrm>
              <a:off x="6500825" y="535782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693" name="AutoShape 97"/>
            <p:cNvSpPr>
              <a:spLocks noChangeArrowheads="1"/>
            </p:cNvSpPr>
            <p:nvPr/>
          </p:nvSpPr>
          <p:spPr bwMode="auto">
            <a:xfrm>
              <a:off x="6429388" y="528638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64" name="Rectangle 563"/>
            <p:cNvSpPr>
              <a:spLocks noChangeArrowheads="1"/>
            </p:cNvSpPr>
            <p:nvPr/>
          </p:nvSpPr>
          <p:spPr bwMode="auto">
            <a:xfrm>
              <a:off x="6215073" y="578645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697" name="AutoShape 97"/>
            <p:cNvSpPr>
              <a:spLocks noChangeArrowheads="1"/>
            </p:cNvSpPr>
            <p:nvPr/>
          </p:nvSpPr>
          <p:spPr bwMode="auto">
            <a:xfrm>
              <a:off x="6429387" y="564357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66" name="Rectangle 565"/>
            <p:cNvSpPr>
              <a:spLocks noChangeArrowheads="1"/>
            </p:cNvSpPr>
            <p:nvPr/>
          </p:nvSpPr>
          <p:spPr bwMode="auto">
            <a:xfrm>
              <a:off x="6572263" y="542926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701" name="Line 34"/>
            <p:cNvSpPr>
              <a:spLocks noChangeShapeType="1"/>
            </p:cNvSpPr>
            <p:nvPr/>
          </p:nvSpPr>
          <p:spPr bwMode="auto">
            <a:xfrm>
              <a:off x="6858015" y="535782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02" name="AutoShape 97"/>
            <p:cNvSpPr>
              <a:spLocks noChangeArrowheads="1"/>
            </p:cNvSpPr>
            <p:nvPr/>
          </p:nvSpPr>
          <p:spPr bwMode="auto">
            <a:xfrm>
              <a:off x="6786578" y="528638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69" name="Rectangle 568"/>
            <p:cNvSpPr>
              <a:spLocks noChangeArrowheads="1"/>
            </p:cNvSpPr>
            <p:nvPr/>
          </p:nvSpPr>
          <p:spPr bwMode="auto">
            <a:xfrm>
              <a:off x="6572263" y="578645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706" name="AutoShape 97"/>
            <p:cNvSpPr>
              <a:spLocks noChangeArrowheads="1"/>
            </p:cNvSpPr>
            <p:nvPr/>
          </p:nvSpPr>
          <p:spPr bwMode="auto">
            <a:xfrm>
              <a:off x="6786577" y="564357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707" name="Line 34"/>
            <p:cNvSpPr>
              <a:spLocks noChangeShapeType="1"/>
            </p:cNvSpPr>
            <p:nvPr/>
          </p:nvSpPr>
          <p:spPr bwMode="auto">
            <a:xfrm>
              <a:off x="7215205" y="571501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08" name="Line 34"/>
            <p:cNvSpPr>
              <a:spLocks noChangeShapeType="1"/>
            </p:cNvSpPr>
            <p:nvPr/>
          </p:nvSpPr>
          <p:spPr bwMode="auto">
            <a:xfrm>
              <a:off x="7572395" y="571501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09" name="Line 34"/>
            <p:cNvSpPr>
              <a:spLocks noChangeShapeType="1"/>
            </p:cNvSpPr>
            <p:nvPr/>
          </p:nvSpPr>
          <p:spPr bwMode="auto">
            <a:xfrm>
              <a:off x="7572395" y="571501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10" name="Line 34"/>
            <p:cNvSpPr>
              <a:spLocks noChangeShapeType="1"/>
            </p:cNvSpPr>
            <p:nvPr/>
          </p:nvSpPr>
          <p:spPr bwMode="auto">
            <a:xfrm>
              <a:off x="7572395" y="535782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11" name="Line 34"/>
            <p:cNvSpPr>
              <a:spLocks noChangeShapeType="1"/>
            </p:cNvSpPr>
            <p:nvPr/>
          </p:nvSpPr>
          <p:spPr bwMode="auto">
            <a:xfrm>
              <a:off x="7215205" y="535782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12" name="Line 34"/>
            <p:cNvSpPr>
              <a:spLocks noChangeShapeType="1"/>
            </p:cNvSpPr>
            <p:nvPr/>
          </p:nvSpPr>
          <p:spPr bwMode="auto">
            <a:xfrm>
              <a:off x="7215205" y="571501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7" name="Rectangle 576"/>
            <p:cNvSpPr>
              <a:spLocks noChangeArrowheads="1"/>
            </p:cNvSpPr>
            <p:nvPr/>
          </p:nvSpPr>
          <p:spPr bwMode="auto">
            <a:xfrm>
              <a:off x="6929453" y="542926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716" name="Line 34"/>
            <p:cNvSpPr>
              <a:spLocks noChangeShapeType="1"/>
            </p:cNvSpPr>
            <p:nvPr/>
          </p:nvSpPr>
          <p:spPr bwMode="auto">
            <a:xfrm>
              <a:off x="7215205" y="535782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17" name="AutoShape 97"/>
            <p:cNvSpPr>
              <a:spLocks noChangeArrowheads="1"/>
            </p:cNvSpPr>
            <p:nvPr/>
          </p:nvSpPr>
          <p:spPr bwMode="auto">
            <a:xfrm>
              <a:off x="7143768" y="528638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80" name="Rectangle 579"/>
            <p:cNvSpPr>
              <a:spLocks noChangeArrowheads="1"/>
            </p:cNvSpPr>
            <p:nvPr/>
          </p:nvSpPr>
          <p:spPr bwMode="auto">
            <a:xfrm>
              <a:off x="6929453" y="578645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721" name="AutoShape 97"/>
            <p:cNvSpPr>
              <a:spLocks noChangeArrowheads="1"/>
            </p:cNvSpPr>
            <p:nvPr/>
          </p:nvSpPr>
          <p:spPr bwMode="auto">
            <a:xfrm>
              <a:off x="7143767" y="564357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82" name="Rectangle 581"/>
            <p:cNvSpPr>
              <a:spLocks noChangeArrowheads="1"/>
            </p:cNvSpPr>
            <p:nvPr/>
          </p:nvSpPr>
          <p:spPr bwMode="auto">
            <a:xfrm>
              <a:off x="7286643" y="542926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725" name="Line 34"/>
            <p:cNvSpPr>
              <a:spLocks noChangeShapeType="1"/>
            </p:cNvSpPr>
            <p:nvPr/>
          </p:nvSpPr>
          <p:spPr bwMode="auto">
            <a:xfrm>
              <a:off x="7572395" y="535782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26" name="AutoShape 97"/>
            <p:cNvSpPr>
              <a:spLocks noChangeArrowheads="1"/>
            </p:cNvSpPr>
            <p:nvPr/>
          </p:nvSpPr>
          <p:spPr bwMode="auto">
            <a:xfrm>
              <a:off x="7500958" y="528638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85" name="Rectangle 584"/>
            <p:cNvSpPr>
              <a:spLocks noChangeArrowheads="1"/>
            </p:cNvSpPr>
            <p:nvPr/>
          </p:nvSpPr>
          <p:spPr bwMode="auto">
            <a:xfrm>
              <a:off x="7286643" y="578645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730" name="AutoShape 97"/>
            <p:cNvSpPr>
              <a:spLocks noChangeArrowheads="1"/>
            </p:cNvSpPr>
            <p:nvPr/>
          </p:nvSpPr>
          <p:spPr bwMode="auto">
            <a:xfrm>
              <a:off x="7500957" y="564357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731" name="Line 34"/>
            <p:cNvSpPr>
              <a:spLocks noChangeShapeType="1"/>
            </p:cNvSpPr>
            <p:nvPr/>
          </p:nvSpPr>
          <p:spPr bwMode="auto">
            <a:xfrm>
              <a:off x="6858015" y="642939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32" name="Line 34"/>
            <p:cNvSpPr>
              <a:spLocks noChangeShapeType="1"/>
            </p:cNvSpPr>
            <p:nvPr/>
          </p:nvSpPr>
          <p:spPr bwMode="auto">
            <a:xfrm>
              <a:off x="6858015" y="607220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33" name="Line 34"/>
            <p:cNvSpPr>
              <a:spLocks noChangeShapeType="1"/>
            </p:cNvSpPr>
            <p:nvPr/>
          </p:nvSpPr>
          <p:spPr bwMode="auto">
            <a:xfrm>
              <a:off x="6500825" y="607220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34" name="Line 34"/>
            <p:cNvSpPr>
              <a:spLocks noChangeShapeType="1"/>
            </p:cNvSpPr>
            <p:nvPr/>
          </p:nvSpPr>
          <p:spPr bwMode="auto">
            <a:xfrm>
              <a:off x="6500825" y="642939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3" name="Rectangle 592"/>
            <p:cNvSpPr>
              <a:spLocks noChangeArrowheads="1"/>
            </p:cNvSpPr>
            <p:nvPr/>
          </p:nvSpPr>
          <p:spPr bwMode="auto">
            <a:xfrm>
              <a:off x="6215073" y="614364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738" name="Line 34"/>
            <p:cNvSpPr>
              <a:spLocks noChangeShapeType="1"/>
            </p:cNvSpPr>
            <p:nvPr/>
          </p:nvSpPr>
          <p:spPr bwMode="auto">
            <a:xfrm>
              <a:off x="6500825" y="607220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39" name="AutoShape 97"/>
            <p:cNvSpPr>
              <a:spLocks noChangeArrowheads="1"/>
            </p:cNvSpPr>
            <p:nvPr/>
          </p:nvSpPr>
          <p:spPr bwMode="auto">
            <a:xfrm>
              <a:off x="6429388" y="600076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96" name="Rectangle 595"/>
            <p:cNvSpPr>
              <a:spLocks noChangeArrowheads="1"/>
            </p:cNvSpPr>
            <p:nvPr/>
          </p:nvSpPr>
          <p:spPr bwMode="auto">
            <a:xfrm>
              <a:off x="6215073" y="650083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743" name="AutoShape 97"/>
            <p:cNvSpPr>
              <a:spLocks noChangeArrowheads="1"/>
            </p:cNvSpPr>
            <p:nvPr/>
          </p:nvSpPr>
          <p:spPr bwMode="auto">
            <a:xfrm>
              <a:off x="6429387" y="635795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98" name="Rectangle 597"/>
            <p:cNvSpPr>
              <a:spLocks noChangeArrowheads="1"/>
            </p:cNvSpPr>
            <p:nvPr/>
          </p:nvSpPr>
          <p:spPr bwMode="auto">
            <a:xfrm>
              <a:off x="6572263" y="614364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747" name="Line 34"/>
            <p:cNvSpPr>
              <a:spLocks noChangeShapeType="1"/>
            </p:cNvSpPr>
            <p:nvPr/>
          </p:nvSpPr>
          <p:spPr bwMode="auto">
            <a:xfrm>
              <a:off x="6858015" y="607220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48" name="AutoShape 97"/>
            <p:cNvSpPr>
              <a:spLocks noChangeArrowheads="1"/>
            </p:cNvSpPr>
            <p:nvPr/>
          </p:nvSpPr>
          <p:spPr bwMode="auto">
            <a:xfrm>
              <a:off x="6786578" y="600076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601" name="Rectangle 600"/>
            <p:cNvSpPr>
              <a:spLocks noChangeArrowheads="1"/>
            </p:cNvSpPr>
            <p:nvPr/>
          </p:nvSpPr>
          <p:spPr bwMode="auto">
            <a:xfrm>
              <a:off x="6572263" y="650083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752" name="AutoShape 97"/>
            <p:cNvSpPr>
              <a:spLocks noChangeArrowheads="1"/>
            </p:cNvSpPr>
            <p:nvPr/>
          </p:nvSpPr>
          <p:spPr bwMode="auto">
            <a:xfrm>
              <a:off x="6786577" y="635795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753" name="Line 34"/>
            <p:cNvSpPr>
              <a:spLocks noChangeShapeType="1"/>
            </p:cNvSpPr>
            <p:nvPr/>
          </p:nvSpPr>
          <p:spPr bwMode="auto">
            <a:xfrm>
              <a:off x="7572395" y="642939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54" name="Line 34"/>
            <p:cNvSpPr>
              <a:spLocks noChangeShapeType="1"/>
            </p:cNvSpPr>
            <p:nvPr/>
          </p:nvSpPr>
          <p:spPr bwMode="auto">
            <a:xfrm>
              <a:off x="7572395" y="607220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55" name="Line 34"/>
            <p:cNvSpPr>
              <a:spLocks noChangeShapeType="1"/>
            </p:cNvSpPr>
            <p:nvPr/>
          </p:nvSpPr>
          <p:spPr bwMode="auto">
            <a:xfrm>
              <a:off x="7215205" y="607220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56" name="Line 34"/>
            <p:cNvSpPr>
              <a:spLocks noChangeShapeType="1"/>
            </p:cNvSpPr>
            <p:nvPr/>
          </p:nvSpPr>
          <p:spPr bwMode="auto">
            <a:xfrm>
              <a:off x="7215205" y="642939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9" name="Rectangle 608"/>
            <p:cNvSpPr>
              <a:spLocks noChangeArrowheads="1"/>
            </p:cNvSpPr>
            <p:nvPr/>
          </p:nvSpPr>
          <p:spPr bwMode="auto">
            <a:xfrm>
              <a:off x="6929453" y="614364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760" name="Line 34"/>
            <p:cNvSpPr>
              <a:spLocks noChangeShapeType="1"/>
            </p:cNvSpPr>
            <p:nvPr/>
          </p:nvSpPr>
          <p:spPr bwMode="auto">
            <a:xfrm>
              <a:off x="7215205" y="607220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61" name="AutoShape 97"/>
            <p:cNvSpPr>
              <a:spLocks noChangeArrowheads="1"/>
            </p:cNvSpPr>
            <p:nvPr/>
          </p:nvSpPr>
          <p:spPr bwMode="auto">
            <a:xfrm>
              <a:off x="7143768" y="6031604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612" name="Rectangle 611"/>
            <p:cNvSpPr>
              <a:spLocks noChangeArrowheads="1"/>
            </p:cNvSpPr>
            <p:nvPr/>
          </p:nvSpPr>
          <p:spPr bwMode="auto">
            <a:xfrm>
              <a:off x="6929453" y="650083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765" name="AutoShape 97"/>
            <p:cNvSpPr>
              <a:spLocks noChangeArrowheads="1"/>
            </p:cNvSpPr>
            <p:nvPr/>
          </p:nvSpPr>
          <p:spPr bwMode="auto">
            <a:xfrm>
              <a:off x="7143767" y="635795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614" name="Rectangle 613"/>
            <p:cNvSpPr>
              <a:spLocks noChangeArrowheads="1"/>
            </p:cNvSpPr>
            <p:nvPr/>
          </p:nvSpPr>
          <p:spPr bwMode="auto">
            <a:xfrm>
              <a:off x="7286643" y="614364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769" name="Line 34"/>
            <p:cNvSpPr>
              <a:spLocks noChangeShapeType="1"/>
            </p:cNvSpPr>
            <p:nvPr/>
          </p:nvSpPr>
          <p:spPr bwMode="auto">
            <a:xfrm>
              <a:off x="7572395" y="607220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70" name="AutoShape 97"/>
            <p:cNvSpPr>
              <a:spLocks noChangeArrowheads="1"/>
            </p:cNvSpPr>
            <p:nvPr/>
          </p:nvSpPr>
          <p:spPr bwMode="auto">
            <a:xfrm>
              <a:off x="7500958" y="600076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617" name="Rectangle 616"/>
            <p:cNvSpPr>
              <a:spLocks noChangeArrowheads="1"/>
            </p:cNvSpPr>
            <p:nvPr/>
          </p:nvSpPr>
          <p:spPr bwMode="auto">
            <a:xfrm>
              <a:off x="7286643" y="650083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774" name="AutoShape 97"/>
            <p:cNvSpPr>
              <a:spLocks noChangeArrowheads="1"/>
            </p:cNvSpPr>
            <p:nvPr/>
          </p:nvSpPr>
          <p:spPr bwMode="auto">
            <a:xfrm>
              <a:off x="7500957" y="635795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775" name="Line 34"/>
            <p:cNvSpPr>
              <a:spLocks noChangeShapeType="1"/>
            </p:cNvSpPr>
            <p:nvPr/>
          </p:nvSpPr>
          <p:spPr bwMode="auto">
            <a:xfrm>
              <a:off x="7929585" y="571501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76" name="Line 34"/>
            <p:cNvSpPr>
              <a:spLocks noChangeShapeType="1"/>
            </p:cNvSpPr>
            <p:nvPr/>
          </p:nvSpPr>
          <p:spPr bwMode="auto">
            <a:xfrm>
              <a:off x="8286775" y="571501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77" name="Line 34"/>
            <p:cNvSpPr>
              <a:spLocks noChangeShapeType="1"/>
            </p:cNvSpPr>
            <p:nvPr/>
          </p:nvSpPr>
          <p:spPr bwMode="auto">
            <a:xfrm>
              <a:off x="8286775" y="571501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78" name="Line 34"/>
            <p:cNvSpPr>
              <a:spLocks noChangeShapeType="1"/>
            </p:cNvSpPr>
            <p:nvPr/>
          </p:nvSpPr>
          <p:spPr bwMode="auto">
            <a:xfrm>
              <a:off x="8286775" y="535782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79" name="Line 34"/>
            <p:cNvSpPr>
              <a:spLocks noChangeShapeType="1"/>
            </p:cNvSpPr>
            <p:nvPr/>
          </p:nvSpPr>
          <p:spPr bwMode="auto">
            <a:xfrm>
              <a:off x="7929585" y="535782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80" name="Line 34"/>
            <p:cNvSpPr>
              <a:spLocks noChangeShapeType="1"/>
            </p:cNvSpPr>
            <p:nvPr/>
          </p:nvSpPr>
          <p:spPr bwMode="auto">
            <a:xfrm>
              <a:off x="7929585" y="571501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5" name="Rectangle 624"/>
            <p:cNvSpPr>
              <a:spLocks noChangeArrowheads="1"/>
            </p:cNvSpPr>
            <p:nvPr/>
          </p:nvSpPr>
          <p:spPr bwMode="auto">
            <a:xfrm>
              <a:off x="7643833" y="542926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784" name="Line 34"/>
            <p:cNvSpPr>
              <a:spLocks noChangeShapeType="1"/>
            </p:cNvSpPr>
            <p:nvPr/>
          </p:nvSpPr>
          <p:spPr bwMode="auto">
            <a:xfrm>
              <a:off x="7929585" y="535782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85" name="AutoShape 97"/>
            <p:cNvSpPr>
              <a:spLocks noChangeArrowheads="1"/>
            </p:cNvSpPr>
            <p:nvPr/>
          </p:nvSpPr>
          <p:spPr bwMode="auto">
            <a:xfrm>
              <a:off x="7858148" y="528638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628" name="Rectangle 627"/>
            <p:cNvSpPr>
              <a:spLocks noChangeArrowheads="1"/>
            </p:cNvSpPr>
            <p:nvPr/>
          </p:nvSpPr>
          <p:spPr bwMode="auto">
            <a:xfrm>
              <a:off x="7643833" y="578645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789" name="AutoShape 97"/>
            <p:cNvSpPr>
              <a:spLocks noChangeArrowheads="1"/>
            </p:cNvSpPr>
            <p:nvPr/>
          </p:nvSpPr>
          <p:spPr bwMode="auto">
            <a:xfrm>
              <a:off x="7858147" y="564357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630" name="Rectangle 629"/>
            <p:cNvSpPr>
              <a:spLocks noChangeArrowheads="1"/>
            </p:cNvSpPr>
            <p:nvPr/>
          </p:nvSpPr>
          <p:spPr bwMode="auto">
            <a:xfrm>
              <a:off x="8001023" y="542926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793" name="Line 34"/>
            <p:cNvSpPr>
              <a:spLocks noChangeShapeType="1"/>
            </p:cNvSpPr>
            <p:nvPr/>
          </p:nvSpPr>
          <p:spPr bwMode="auto">
            <a:xfrm>
              <a:off x="8286775" y="535782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794" name="AutoShape 97"/>
            <p:cNvSpPr>
              <a:spLocks noChangeArrowheads="1"/>
            </p:cNvSpPr>
            <p:nvPr/>
          </p:nvSpPr>
          <p:spPr bwMode="auto">
            <a:xfrm>
              <a:off x="8215338" y="528638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633" name="Rectangle 632"/>
            <p:cNvSpPr>
              <a:spLocks noChangeArrowheads="1"/>
            </p:cNvSpPr>
            <p:nvPr/>
          </p:nvSpPr>
          <p:spPr bwMode="auto">
            <a:xfrm>
              <a:off x="8001023" y="578645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798" name="AutoShape 97"/>
            <p:cNvSpPr>
              <a:spLocks noChangeArrowheads="1"/>
            </p:cNvSpPr>
            <p:nvPr/>
          </p:nvSpPr>
          <p:spPr bwMode="auto">
            <a:xfrm>
              <a:off x="8215337" y="564357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799" name="Line 34"/>
            <p:cNvSpPr>
              <a:spLocks noChangeShapeType="1"/>
            </p:cNvSpPr>
            <p:nvPr/>
          </p:nvSpPr>
          <p:spPr bwMode="auto">
            <a:xfrm>
              <a:off x="8643965" y="571501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800" name="Line 34"/>
            <p:cNvSpPr>
              <a:spLocks noChangeShapeType="1"/>
            </p:cNvSpPr>
            <p:nvPr/>
          </p:nvSpPr>
          <p:spPr bwMode="auto">
            <a:xfrm>
              <a:off x="9001155" y="571501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801" name="Line 34"/>
            <p:cNvSpPr>
              <a:spLocks noChangeShapeType="1"/>
            </p:cNvSpPr>
            <p:nvPr/>
          </p:nvSpPr>
          <p:spPr bwMode="auto">
            <a:xfrm>
              <a:off x="8643965" y="535782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802" name="Line 34"/>
            <p:cNvSpPr>
              <a:spLocks noChangeShapeType="1"/>
            </p:cNvSpPr>
            <p:nvPr/>
          </p:nvSpPr>
          <p:spPr bwMode="auto">
            <a:xfrm>
              <a:off x="8643965" y="571501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9" name="Rectangle 638"/>
            <p:cNvSpPr>
              <a:spLocks noChangeArrowheads="1"/>
            </p:cNvSpPr>
            <p:nvPr/>
          </p:nvSpPr>
          <p:spPr bwMode="auto">
            <a:xfrm>
              <a:off x="8358213" y="542926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806" name="Line 34"/>
            <p:cNvSpPr>
              <a:spLocks noChangeShapeType="1"/>
            </p:cNvSpPr>
            <p:nvPr/>
          </p:nvSpPr>
          <p:spPr bwMode="auto">
            <a:xfrm>
              <a:off x="8643965" y="535782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807" name="AutoShape 97"/>
            <p:cNvSpPr>
              <a:spLocks noChangeArrowheads="1"/>
            </p:cNvSpPr>
            <p:nvPr/>
          </p:nvSpPr>
          <p:spPr bwMode="auto">
            <a:xfrm>
              <a:off x="8572528" y="528638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642" name="Rectangle 641"/>
            <p:cNvSpPr>
              <a:spLocks noChangeArrowheads="1"/>
            </p:cNvSpPr>
            <p:nvPr/>
          </p:nvSpPr>
          <p:spPr bwMode="auto">
            <a:xfrm>
              <a:off x="8358213" y="578645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811" name="AutoShape 97"/>
            <p:cNvSpPr>
              <a:spLocks noChangeArrowheads="1"/>
            </p:cNvSpPr>
            <p:nvPr/>
          </p:nvSpPr>
          <p:spPr bwMode="auto">
            <a:xfrm>
              <a:off x="8572527" y="564357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644" name="Rectangle 643"/>
            <p:cNvSpPr>
              <a:spLocks noChangeArrowheads="1"/>
            </p:cNvSpPr>
            <p:nvPr/>
          </p:nvSpPr>
          <p:spPr bwMode="auto">
            <a:xfrm>
              <a:off x="8715403" y="542926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815" name="Line 34"/>
            <p:cNvSpPr>
              <a:spLocks noChangeShapeType="1"/>
            </p:cNvSpPr>
            <p:nvPr/>
          </p:nvSpPr>
          <p:spPr bwMode="auto">
            <a:xfrm>
              <a:off x="9001155" y="535782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816" name="AutoShape 97"/>
            <p:cNvSpPr>
              <a:spLocks noChangeArrowheads="1"/>
            </p:cNvSpPr>
            <p:nvPr/>
          </p:nvSpPr>
          <p:spPr bwMode="auto">
            <a:xfrm>
              <a:off x="8929718" y="528638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647" name="Rectangle 646"/>
            <p:cNvSpPr>
              <a:spLocks noChangeArrowheads="1"/>
            </p:cNvSpPr>
            <p:nvPr/>
          </p:nvSpPr>
          <p:spPr bwMode="auto">
            <a:xfrm>
              <a:off x="8715403" y="578645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820" name="AutoShape 97"/>
            <p:cNvSpPr>
              <a:spLocks noChangeArrowheads="1"/>
            </p:cNvSpPr>
            <p:nvPr/>
          </p:nvSpPr>
          <p:spPr bwMode="auto">
            <a:xfrm>
              <a:off x="8929717" y="564357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821" name="Line 34"/>
            <p:cNvSpPr>
              <a:spLocks noChangeShapeType="1"/>
            </p:cNvSpPr>
            <p:nvPr/>
          </p:nvSpPr>
          <p:spPr bwMode="auto">
            <a:xfrm>
              <a:off x="8286775" y="642939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822" name="Line 34"/>
            <p:cNvSpPr>
              <a:spLocks noChangeShapeType="1"/>
            </p:cNvSpPr>
            <p:nvPr/>
          </p:nvSpPr>
          <p:spPr bwMode="auto">
            <a:xfrm>
              <a:off x="8286775" y="607220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823" name="Line 34"/>
            <p:cNvSpPr>
              <a:spLocks noChangeShapeType="1"/>
            </p:cNvSpPr>
            <p:nvPr/>
          </p:nvSpPr>
          <p:spPr bwMode="auto">
            <a:xfrm>
              <a:off x="7929585" y="607220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824" name="Line 34"/>
            <p:cNvSpPr>
              <a:spLocks noChangeShapeType="1"/>
            </p:cNvSpPr>
            <p:nvPr/>
          </p:nvSpPr>
          <p:spPr bwMode="auto">
            <a:xfrm>
              <a:off x="7929585" y="642939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" name="Rectangle 654"/>
            <p:cNvSpPr>
              <a:spLocks noChangeArrowheads="1"/>
            </p:cNvSpPr>
            <p:nvPr/>
          </p:nvSpPr>
          <p:spPr bwMode="auto">
            <a:xfrm>
              <a:off x="7643833" y="614364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828" name="Line 34"/>
            <p:cNvSpPr>
              <a:spLocks noChangeShapeType="1"/>
            </p:cNvSpPr>
            <p:nvPr/>
          </p:nvSpPr>
          <p:spPr bwMode="auto">
            <a:xfrm>
              <a:off x="7929585" y="607220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829" name="AutoShape 97"/>
            <p:cNvSpPr>
              <a:spLocks noChangeArrowheads="1"/>
            </p:cNvSpPr>
            <p:nvPr/>
          </p:nvSpPr>
          <p:spPr bwMode="auto">
            <a:xfrm>
              <a:off x="7858148" y="600076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658" name="Rectangle 657"/>
            <p:cNvSpPr>
              <a:spLocks noChangeArrowheads="1"/>
            </p:cNvSpPr>
            <p:nvPr/>
          </p:nvSpPr>
          <p:spPr bwMode="auto">
            <a:xfrm>
              <a:off x="7643833" y="650083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833" name="AutoShape 97"/>
            <p:cNvSpPr>
              <a:spLocks noChangeArrowheads="1"/>
            </p:cNvSpPr>
            <p:nvPr/>
          </p:nvSpPr>
          <p:spPr bwMode="auto">
            <a:xfrm>
              <a:off x="7858147" y="635795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660" name="Rectangle 659"/>
            <p:cNvSpPr>
              <a:spLocks noChangeArrowheads="1"/>
            </p:cNvSpPr>
            <p:nvPr/>
          </p:nvSpPr>
          <p:spPr bwMode="auto">
            <a:xfrm>
              <a:off x="8001023" y="614364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837" name="Line 34"/>
            <p:cNvSpPr>
              <a:spLocks noChangeShapeType="1"/>
            </p:cNvSpPr>
            <p:nvPr/>
          </p:nvSpPr>
          <p:spPr bwMode="auto">
            <a:xfrm>
              <a:off x="8286775" y="607220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838" name="AutoShape 97"/>
            <p:cNvSpPr>
              <a:spLocks noChangeArrowheads="1"/>
            </p:cNvSpPr>
            <p:nvPr/>
          </p:nvSpPr>
          <p:spPr bwMode="auto">
            <a:xfrm>
              <a:off x="8215338" y="600076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663" name="Rectangle 662"/>
            <p:cNvSpPr>
              <a:spLocks noChangeArrowheads="1"/>
            </p:cNvSpPr>
            <p:nvPr/>
          </p:nvSpPr>
          <p:spPr bwMode="auto">
            <a:xfrm>
              <a:off x="8001023" y="650083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842" name="AutoShape 97"/>
            <p:cNvSpPr>
              <a:spLocks noChangeArrowheads="1"/>
            </p:cNvSpPr>
            <p:nvPr/>
          </p:nvSpPr>
          <p:spPr bwMode="auto">
            <a:xfrm>
              <a:off x="8215337" y="635795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843" name="Line 34"/>
            <p:cNvSpPr>
              <a:spLocks noChangeShapeType="1"/>
            </p:cNvSpPr>
            <p:nvPr/>
          </p:nvSpPr>
          <p:spPr bwMode="auto">
            <a:xfrm>
              <a:off x="8643965" y="607220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844" name="Line 34"/>
            <p:cNvSpPr>
              <a:spLocks noChangeShapeType="1"/>
            </p:cNvSpPr>
            <p:nvPr/>
          </p:nvSpPr>
          <p:spPr bwMode="auto">
            <a:xfrm>
              <a:off x="8643965" y="6429396"/>
              <a:ext cx="357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9" name="Rectangle 668"/>
            <p:cNvSpPr>
              <a:spLocks noChangeArrowheads="1"/>
            </p:cNvSpPr>
            <p:nvPr/>
          </p:nvSpPr>
          <p:spPr bwMode="auto">
            <a:xfrm>
              <a:off x="8358213" y="614364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848" name="Line 34"/>
            <p:cNvSpPr>
              <a:spLocks noChangeShapeType="1"/>
            </p:cNvSpPr>
            <p:nvPr/>
          </p:nvSpPr>
          <p:spPr bwMode="auto">
            <a:xfrm>
              <a:off x="8643965" y="607220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849" name="AutoShape 97"/>
            <p:cNvSpPr>
              <a:spLocks noChangeArrowheads="1"/>
            </p:cNvSpPr>
            <p:nvPr/>
          </p:nvSpPr>
          <p:spPr bwMode="auto">
            <a:xfrm>
              <a:off x="8572528" y="600076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672" name="Rectangle 671"/>
            <p:cNvSpPr>
              <a:spLocks noChangeArrowheads="1"/>
            </p:cNvSpPr>
            <p:nvPr/>
          </p:nvSpPr>
          <p:spPr bwMode="auto">
            <a:xfrm>
              <a:off x="8358213" y="650083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853" name="AutoShape 97"/>
            <p:cNvSpPr>
              <a:spLocks noChangeArrowheads="1"/>
            </p:cNvSpPr>
            <p:nvPr/>
          </p:nvSpPr>
          <p:spPr bwMode="auto">
            <a:xfrm>
              <a:off x="8572527" y="635795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674" name="Rectangle 673"/>
            <p:cNvSpPr>
              <a:spLocks noChangeArrowheads="1"/>
            </p:cNvSpPr>
            <p:nvPr/>
          </p:nvSpPr>
          <p:spPr bwMode="auto">
            <a:xfrm>
              <a:off x="8715403" y="614364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857" name="Line 34"/>
            <p:cNvSpPr>
              <a:spLocks noChangeShapeType="1"/>
            </p:cNvSpPr>
            <p:nvPr/>
          </p:nvSpPr>
          <p:spPr bwMode="auto">
            <a:xfrm>
              <a:off x="9001155" y="6072206"/>
              <a:ext cx="0" cy="357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858" name="AutoShape 97"/>
            <p:cNvSpPr>
              <a:spLocks noChangeArrowheads="1"/>
            </p:cNvSpPr>
            <p:nvPr/>
          </p:nvSpPr>
          <p:spPr bwMode="auto">
            <a:xfrm>
              <a:off x="8929718" y="600076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677" name="Rectangle 676"/>
            <p:cNvSpPr>
              <a:spLocks noChangeArrowheads="1"/>
            </p:cNvSpPr>
            <p:nvPr/>
          </p:nvSpPr>
          <p:spPr bwMode="auto">
            <a:xfrm>
              <a:off x="8715403" y="6500834"/>
              <a:ext cx="214314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862" name="AutoShape 97"/>
            <p:cNvSpPr>
              <a:spLocks noChangeArrowheads="1"/>
            </p:cNvSpPr>
            <p:nvPr/>
          </p:nvSpPr>
          <p:spPr bwMode="auto">
            <a:xfrm>
              <a:off x="8929717" y="635795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96" name="Rectangle 395"/>
            <p:cNvSpPr>
              <a:spLocks noChangeArrowheads="1"/>
            </p:cNvSpPr>
            <p:nvPr/>
          </p:nvSpPr>
          <p:spPr bwMode="auto">
            <a:xfrm>
              <a:off x="6246532" y="3990225"/>
              <a:ext cx="214313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397" name="Rectangle 396"/>
            <p:cNvSpPr>
              <a:spLocks noChangeArrowheads="1"/>
            </p:cNvSpPr>
            <p:nvPr/>
          </p:nvSpPr>
          <p:spPr bwMode="auto">
            <a:xfrm>
              <a:off x="6246532" y="4347415"/>
              <a:ext cx="214313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398" name="Rectangle 397"/>
            <p:cNvSpPr>
              <a:spLocks noChangeArrowheads="1"/>
            </p:cNvSpPr>
            <p:nvPr/>
          </p:nvSpPr>
          <p:spPr bwMode="auto">
            <a:xfrm>
              <a:off x="6603721" y="3990225"/>
              <a:ext cx="214313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399" name="Rectangle 398"/>
            <p:cNvSpPr>
              <a:spLocks noChangeArrowheads="1"/>
            </p:cNvSpPr>
            <p:nvPr/>
          </p:nvSpPr>
          <p:spPr bwMode="auto">
            <a:xfrm>
              <a:off x="6960911" y="3990225"/>
              <a:ext cx="214313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00" name="Rectangle 399"/>
            <p:cNvSpPr>
              <a:spLocks noChangeArrowheads="1"/>
            </p:cNvSpPr>
            <p:nvPr/>
          </p:nvSpPr>
          <p:spPr bwMode="auto">
            <a:xfrm>
              <a:off x="7318101" y="3990225"/>
              <a:ext cx="214313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01" name="Rectangle 400"/>
            <p:cNvSpPr>
              <a:spLocks noChangeArrowheads="1"/>
            </p:cNvSpPr>
            <p:nvPr/>
          </p:nvSpPr>
          <p:spPr bwMode="auto">
            <a:xfrm>
              <a:off x="6246532" y="4704605"/>
              <a:ext cx="214313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02" name="Rectangle 401"/>
            <p:cNvSpPr>
              <a:spLocks noChangeArrowheads="1"/>
            </p:cNvSpPr>
            <p:nvPr/>
          </p:nvSpPr>
          <p:spPr bwMode="auto">
            <a:xfrm>
              <a:off x="6246532" y="5061795"/>
              <a:ext cx="214313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03" name="Rectangle 402"/>
            <p:cNvSpPr>
              <a:spLocks noChangeArrowheads="1"/>
            </p:cNvSpPr>
            <p:nvPr/>
          </p:nvSpPr>
          <p:spPr bwMode="auto">
            <a:xfrm>
              <a:off x="7675292" y="3990225"/>
              <a:ext cx="214313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04" name="Rectangle 403"/>
            <p:cNvSpPr>
              <a:spLocks noChangeArrowheads="1"/>
            </p:cNvSpPr>
            <p:nvPr/>
          </p:nvSpPr>
          <p:spPr bwMode="auto">
            <a:xfrm>
              <a:off x="8032482" y="3990225"/>
              <a:ext cx="214313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05" name="Rectangle 404"/>
            <p:cNvSpPr>
              <a:spLocks noChangeArrowheads="1"/>
            </p:cNvSpPr>
            <p:nvPr/>
          </p:nvSpPr>
          <p:spPr bwMode="auto">
            <a:xfrm>
              <a:off x="8389672" y="3990225"/>
              <a:ext cx="214313" cy="214314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</p:grpSp>
      <p:grpSp>
        <p:nvGrpSpPr>
          <p:cNvPr id="54276" name="Group 879"/>
          <p:cNvGrpSpPr>
            <a:grpSpLocks/>
          </p:cNvGrpSpPr>
          <p:nvPr/>
        </p:nvGrpSpPr>
        <p:grpSpPr bwMode="auto">
          <a:xfrm>
            <a:off x="285750" y="1243013"/>
            <a:ext cx="2419350" cy="2471737"/>
            <a:chOff x="285720" y="785794"/>
            <a:chExt cx="2571768" cy="2643206"/>
          </a:xfrm>
        </p:grpSpPr>
        <p:sp>
          <p:nvSpPr>
            <p:cNvPr id="54447" name="Line 34"/>
            <p:cNvSpPr>
              <a:spLocks noChangeShapeType="1"/>
            </p:cNvSpPr>
            <p:nvPr/>
          </p:nvSpPr>
          <p:spPr bwMode="auto">
            <a:xfrm>
              <a:off x="1071538" y="893158"/>
              <a:ext cx="8572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448" name="Line 34"/>
            <p:cNvSpPr>
              <a:spLocks noChangeShapeType="1"/>
            </p:cNvSpPr>
            <p:nvPr/>
          </p:nvSpPr>
          <p:spPr bwMode="auto">
            <a:xfrm>
              <a:off x="1857356" y="892744"/>
              <a:ext cx="8572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449" name="Line 34"/>
            <p:cNvSpPr>
              <a:spLocks noChangeShapeType="1"/>
            </p:cNvSpPr>
            <p:nvPr/>
          </p:nvSpPr>
          <p:spPr bwMode="auto">
            <a:xfrm>
              <a:off x="1036026" y="982352"/>
              <a:ext cx="0" cy="8572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450" name="Line 34"/>
            <p:cNvSpPr>
              <a:spLocks noChangeShapeType="1"/>
            </p:cNvSpPr>
            <p:nvPr/>
          </p:nvSpPr>
          <p:spPr bwMode="auto">
            <a:xfrm>
              <a:off x="1071538" y="1750414"/>
              <a:ext cx="8572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451" name="Line 34"/>
            <p:cNvSpPr>
              <a:spLocks noChangeShapeType="1"/>
            </p:cNvSpPr>
            <p:nvPr/>
          </p:nvSpPr>
          <p:spPr bwMode="auto">
            <a:xfrm>
              <a:off x="1036026" y="1768170"/>
              <a:ext cx="0" cy="8572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452" name="Line 34"/>
            <p:cNvSpPr>
              <a:spLocks noChangeShapeType="1"/>
            </p:cNvSpPr>
            <p:nvPr/>
          </p:nvSpPr>
          <p:spPr bwMode="auto">
            <a:xfrm>
              <a:off x="1857356" y="1750414"/>
              <a:ext cx="8572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6" name="Rectangle 375"/>
            <p:cNvSpPr>
              <a:spLocks noChangeArrowheads="1"/>
            </p:cNvSpPr>
            <p:nvPr/>
          </p:nvSpPr>
          <p:spPr bwMode="auto">
            <a:xfrm>
              <a:off x="1142976" y="1857364"/>
              <a:ext cx="684000" cy="684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456" name="Line 34"/>
            <p:cNvSpPr>
              <a:spLocks noChangeShapeType="1"/>
            </p:cNvSpPr>
            <p:nvPr/>
          </p:nvSpPr>
          <p:spPr bwMode="auto">
            <a:xfrm>
              <a:off x="1893282" y="1768170"/>
              <a:ext cx="0" cy="8572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457" name="Line 34"/>
            <p:cNvSpPr>
              <a:spLocks noChangeShapeType="1"/>
            </p:cNvSpPr>
            <p:nvPr/>
          </p:nvSpPr>
          <p:spPr bwMode="auto">
            <a:xfrm>
              <a:off x="2750538" y="1000108"/>
              <a:ext cx="0" cy="8572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458" name="Line 34"/>
            <p:cNvSpPr>
              <a:spLocks noChangeShapeType="1"/>
            </p:cNvSpPr>
            <p:nvPr/>
          </p:nvSpPr>
          <p:spPr bwMode="auto">
            <a:xfrm>
              <a:off x="2750538" y="1785926"/>
              <a:ext cx="0" cy="8572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459" name="Line 34"/>
            <p:cNvSpPr>
              <a:spLocks noChangeShapeType="1"/>
            </p:cNvSpPr>
            <p:nvPr/>
          </p:nvSpPr>
          <p:spPr bwMode="auto">
            <a:xfrm>
              <a:off x="1892868" y="955304"/>
              <a:ext cx="0" cy="8572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5720" y="1000108"/>
              <a:ext cx="684000" cy="684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463" name="AutoShape 98"/>
            <p:cNvSpPr>
              <a:spLocks noChangeArrowheads="1"/>
            </p:cNvSpPr>
            <p:nvPr/>
          </p:nvSpPr>
          <p:spPr bwMode="auto">
            <a:xfrm>
              <a:off x="2643174" y="785794"/>
              <a:ext cx="214314" cy="214314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64" name="Rectangle 363"/>
            <p:cNvSpPr>
              <a:spLocks noChangeArrowheads="1"/>
            </p:cNvSpPr>
            <p:nvPr/>
          </p:nvSpPr>
          <p:spPr bwMode="auto">
            <a:xfrm>
              <a:off x="1142976" y="1000108"/>
              <a:ext cx="684000" cy="684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365" name="Rectangle 364"/>
            <p:cNvSpPr>
              <a:spLocks noChangeArrowheads="1"/>
            </p:cNvSpPr>
            <p:nvPr/>
          </p:nvSpPr>
          <p:spPr bwMode="auto">
            <a:xfrm>
              <a:off x="2000232" y="1000108"/>
              <a:ext cx="684000" cy="684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470" name="AutoShape 98"/>
            <p:cNvSpPr>
              <a:spLocks noChangeArrowheads="1"/>
            </p:cNvSpPr>
            <p:nvPr/>
          </p:nvSpPr>
          <p:spPr bwMode="auto">
            <a:xfrm>
              <a:off x="1785918" y="785794"/>
              <a:ext cx="214314" cy="214314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72" name="Rectangle 371"/>
            <p:cNvSpPr>
              <a:spLocks noChangeArrowheads="1"/>
            </p:cNvSpPr>
            <p:nvPr/>
          </p:nvSpPr>
          <p:spPr bwMode="auto">
            <a:xfrm>
              <a:off x="285720" y="1857364"/>
              <a:ext cx="684000" cy="684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474" name="AutoShape 98"/>
            <p:cNvSpPr>
              <a:spLocks noChangeArrowheads="1"/>
            </p:cNvSpPr>
            <p:nvPr/>
          </p:nvSpPr>
          <p:spPr bwMode="auto">
            <a:xfrm>
              <a:off x="928662" y="1643050"/>
              <a:ext cx="214314" cy="214314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80" name="Rectangle 379"/>
            <p:cNvSpPr>
              <a:spLocks noChangeArrowheads="1"/>
            </p:cNvSpPr>
            <p:nvPr/>
          </p:nvSpPr>
          <p:spPr bwMode="auto">
            <a:xfrm>
              <a:off x="2000232" y="1875120"/>
              <a:ext cx="684000" cy="684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478" name="AutoShape 98"/>
            <p:cNvSpPr>
              <a:spLocks noChangeArrowheads="1"/>
            </p:cNvSpPr>
            <p:nvPr/>
          </p:nvSpPr>
          <p:spPr bwMode="auto">
            <a:xfrm>
              <a:off x="2643174" y="1660806"/>
              <a:ext cx="214314" cy="214314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479" name="AutoShape 98"/>
            <p:cNvSpPr>
              <a:spLocks noChangeArrowheads="1"/>
            </p:cNvSpPr>
            <p:nvPr/>
          </p:nvSpPr>
          <p:spPr bwMode="auto">
            <a:xfrm>
              <a:off x="1785918" y="1643050"/>
              <a:ext cx="214314" cy="214314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480" name="Line 34"/>
            <p:cNvSpPr>
              <a:spLocks noChangeShapeType="1"/>
            </p:cNvSpPr>
            <p:nvPr/>
          </p:nvSpPr>
          <p:spPr bwMode="auto">
            <a:xfrm>
              <a:off x="1071538" y="2620294"/>
              <a:ext cx="8572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481" name="Line 34"/>
            <p:cNvSpPr>
              <a:spLocks noChangeShapeType="1"/>
            </p:cNvSpPr>
            <p:nvPr/>
          </p:nvSpPr>
          <p:spPr bwMode="auto">
            <a:xfrm>
              <a:off x="1857356" y="2620294"/>
              <a:ext cx="85725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7" name="Rectangle 386"/>
            <p:cNvSpPr>
              <a:spLocks noChangeArrowheads="1"/>
            </p:cNvSpPr>
            <p:nvPr/>
          </p:nvSpPr>
          <p:spPr bwMode="auto">
            <a:xfrm>
              <a:off x="1142976" y="2727244"/>
              <a:ext cx="684000" cy="684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390" name="Rectangle 389"/>
            <p:cNvSpPr>
              <a:spLocks noChangeArrowheads="1"/>
            </p:cNvSpPr>
            <p:nvPr/>
          </p:nvSpPr>
          <p:spPr bwMode="auto">
            <a:xfrm>
              <a:off x="285720" y="2727244"/>
              <a:ext cx="684000" cy="684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488" name="AutoShape 98"/>
            <p:cNvSpPr>
              <a:spLocks noChangeArrowheads="1"/>
            </p:cNvSpPr>
            <p:nvPr/>
          </p:nvSpPr>
          <p:spPr bwMode="auto">
            <a:xfrm>
              <a:off x="928662" y="2512930"/>
              <a:ext cx="214314" cy="214314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392" name="Rectangle 391"/>
            <p:cNvSpPr>
              <a:spLocks noChangeArrowheads="1"/>
            </p:cNvSpPr>
            <p:nvPr/>
          </p:nvSpPr>
          <p:spPr bwMode="auto">
            <a:xfrm>
              <a:off x="2000232" y="2745000"/>
              <a:ext cx="684000" cy="684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492" name="AutoShape 98"/>
            <p:cNvSpPr>
              <a:spLocks noChangeArrowheads="1"/>
            </p:cNvSpPr>
            <p:nvPr/>
          </p:nvSpPr>
          <p:spPr bwMode="auto">
            <a:xfrm>
              <a:off x="2643174" y="2530686"/>
              <a:ext cx="214314" cy="214314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493" name="AutoShape 98"/>
            <p:cNvSpPr>
              <a:spLocks noChangeArrowheads="1"/>
            </p:cNvSpPr>
            <p:nvPr/>
          </p:nvSpPr>
          <p:spPr bwMode="auto">
            <a:xfrm>
              <a:off x="1785918" y="2512930"/>
              <a:ext cx="214314" cy="214314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494" name="AutoShape 98"/>
            <p:cNvSpPr>
              <a:spLocks noChangeArrowheads="1"/>
            </p:cNvSpPr>
            <p:nvPr/>
          </p:nvSpPr>
          <p:spPr bwMode="auto">
            <a:xfrm>
              <a:off x="928662" y="785794"/>
              <a:ext cx="214314" cy="214314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</p:grpSp>
      <p:grpSp>
        <p:nvGrpSpPr>
          <p:cNvPr id="54277" name="Group 878"/>
          <p:cNvGrpSpPr>
            <a:grpSpLocks/>
          </p:cNvGrpSpPr>
          <p:nvPr/>
        </p:nvGrpSpPr>
        <p:grpSpPr bwMode="auto">
          <a:xfrm>
            <a:off x="3238500" y="2357438"/>
            <a:ext cx="2571750" cy="2643187"/>
            <a:chOff x="3143240" y="2357431"/>
            <a:chExt cx="2857520" cy="2860891"/>
          </a:xfrm>
        </p:grpSpPr>
        <p:sp>
          <p:nvSpPr>
            <p:cNvPr id="54282" name="Line 32"/>
            <p:cNvSpPr>
              <a:spLocks noChangeShapeType="1"/>
            </p:cNvSpPr>
            <p:nvPr/>
          </p:nvSpPr>
          <p:spPr bwMode="auto">
            <a:xfrm>
              <a:off x="3643306" y="2428870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283" name="Line 32"/>
            <p:cNvSpPr>
              <a:spLocks noChangeShapeType="1"/>
            </p:cNvSpPr>
            <p:nvPr/>
          </p:nvSpPr>
          <p:spPr bwMode="auto">
            <a:xfrm>
              <a:off x="3643306" y="2428869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284" name="Line 32"/>
            <p:cNvSpPr>
              <a:spLocks noChangeShapeType="1"/>
            </p:cNvSpPr>
            <p:nvPr/>
          </p:nvSpPr>
          <p:spPr bwMode="auto">
            <a:xfrm>
              <a:off x="4214810" y="2428870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285" name="Line 32"/>
            <p:cNvSpPr>
              <a:spLocks noChangeShapeType="1"/>
            </p:cNvSpPr>
            <p:nvPr/>
          </p:nvSpPr>
          <p:spPr bwMode="auto">
            <a:xfrm>
              <a:off x="4786314" y="2428870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286" name="Line 32"/>
            <p:cNvSpPr>
              <a:spLocks noChangeShapeType="1"/>
            </p:cNvSpPr>
            <p:nvPr/>
          </p:nvSpPr>
          <p:spPr bwMode="auto">
            <a:xfrm>
              <a:off x="4786314" y="2428869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287" name="Line 32"/>
            <p:cNvSpPr>
              <a:spLocks noChangeShapeType="1"/>
            </p:cNvSpPr>
            <p:nvPr/>
          </p:nvSpPr>
          <p:spPr bwMode="auto">
            <a:xfrm>
              <a:off x="5357818" y="2428870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288" name="Line 32"/>
            <p:cNvSpPr>
              <a:spLocks noChangeShapeType="1"/>
            </p:cNvSpPr>
            <p:nvPr/>
          </p:nvSpPr>
          <p:spPr bwMode="auto">
            <a:xfrm>
              <a:off x="5357818" y="2428869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289" name="Line 32"/>
            <p:cNvSpPr>
              <a:spLocks noChangeShapeType="1"/>
            </p:cNvSpPr>
            <p:nvPr/>
          </p:nvSpPr>
          <p:spPr bwMode="auto">
            <a:xfrm>
              <a:off x="5929322" y="2428870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290" name="Line 32"/>
            <p:cNvSpPr>
              <a:spLocks noChangeShapeType="1"/>
            </p:cNvSpPr>
            <p:nvPr/>
          </p:nvSpPr>
          <p:spPr bwMode="auto">
            <a:xfrm>
              <a:off x="4214810" y="2428869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291" name="Line 32"/>
            <p:cNvSpPr>
              <a:spLocks noChangeShapeType="1"/>
            </p:cNvSpPr>
            <p:nvPr/>
          </p:nvSpPr>
          <p:spPr bwMode="auto">
            <a:xfrm flipV="1">
              <a:off x="3357554" y="2428869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292" name="Line 32"/>
            <p:cNvSpPr>
              <a:spLocks noChangeShapeType="1"/>
            </p:cNvSpPr>
            <p:nvPr/>
          </p:nvSpPr>
          <p:spPr bwMode="auto">
            <a:xfrm flipV="1">
              <a:off x="3929058" y="2428869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293" name="Line 32"/>
            <p:cNvSpPr>
              <a:spLocks noChangeShapeType="1"/>
            </p:cNvSpPr>
            <p:nvPr/>
          </p:nvSpPr>
          <p:spPr bwMode="auto">
            <a:xfrm flipV="1">
              <a:off x="4500562" y="2428869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294" name="Line 32"/>
            <p:cNvSpPr>
              <a:spLocks noChangeShapeType="1"/>
            </p:cNvSpPr>
            <p:nvPr/>
          </p:nvSpPr>
          <p:spPr bwMode="auto">
            <a:xfrm flipV="1">
              <a:off x="5072066" y="2428869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295" name="Line 32"/>
            <p:cNvSpPr>
              <a:spLocks noChangeShapeType="1"/>
            </p:cNvSpPr>
            <p:nvPr/>
          </p:nvSpPr>
          <p:spPr bwMode="auto">
            <a:xfrm flipV="1">
              <a:off x="5643570" y="2428869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4" name="Rectangle 703"/>
            <p:cNvSpPr>
              <a:spLocks noChangeArrowheads="1"/>
            </p:cNvSpPr>
            <p:nvPr/>
          </p:nvSpPr>
          <p:spPr bwMode="auto">
            <a:xfrm>
              <a:off x="3143240" y="2500307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705" name="Rectangle 704"/>
            <p:cNvSpPr>
              <a:spLocks noChangeArrowheads="1"/>
            </p:cNvSpPr>
            <p:nvPr/>
          </p:nvSpPr>
          <p:spPr bwMode="auto">
            <a:xfrm>
              <a:off x="3714744" y="2500307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302" name="AutoShape 96"/>
            <p:cNvSpPr>
              <a:spLocks noChangeArrowheads="1"/>
            </p:cNvSpPr>
            <p:nvPr/>
          </p:nvSpPr>
          <p:spPr bwMode="auto">
            <a:xfrm>
              <a:off x="3571868" y="2357431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303" name="AutoShape 96"/>
            <p:cNvSpPr>
              <a:spLocks noChangeArrowheads="1"/>
            </p:cNvSpPr>
            <p:nvPr/>
          </p:nvSpPr>
          <p:spPr bwMode="auto">
            <a:xfrm>
              <a:off x="4143372" y="2357431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708" name="Rectangle 707"/>
            <p:cNvSpPr>
              <a:spLocks noChangeArrowheads="1"/>
            </p:cNvSpPr>
            <p:nvPr/>
          </p:nvSpPr>
          <p:spPr bwMode="auto">
            <a:xfrm>
              <a:off x="4286248" y="2500307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307" name="AutoShape 96"/>
            <p:cNvSpPr>
              <a:spLocks noChangeArrowheads="1"/>
            </p:cNvSpPr>
            <p:nvPr/>
          </p:nvSpPr>
          <p:spPr bwMode="auto">
            <a:xfrm>
              <a:off x="4714876" y="2357431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710" name="Rectangle 709"/>
            <p:cNvSpPr>
              <a:spLocks noChangeArrowheads="1"/>
            </p:cNvSpPr>
            <p:nvPr/>
          </p:nvSpPr>
          <p:spPr bwMode="auto">
            <a:xfrm>
              <a:off x="4857752" y="2500307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311" name="AutoShape 96"/>
            <p:cNvSpPr>
              <a:spLocks noChangeArrowheads="1"/>
            </p:cNvSpPr>
            <p:nvPr/>
          </p:nvSpPr>
          <p:spPr bwMode="auto">
            <a:xfrm>
              <a:off x="5286380" y="2357431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712" name="Rectangle 711"/>
            <p:cNvSpPr>
              <a:spLocks noChangeArrowheads="1"/>
            </p:cNvSpPr>
            <p:nvPr/>
          </p:nvSpPr>
          <p:spPr bwMode="auto">
            <a:xfrm>
              <a:off x="5429256" y="2500307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315" name="AutoShape 96"/>
            <p:cNvSpPr>
              <a:spLocks noChangeArrowheads="1"/>
            </p:cNvSpPr>
            <p:nvPr/>
          </p:nvSpPr>
          <p:spPr bwMode="auto">
            <a:xfrm>
              <a:off x="5857884" y="2357431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>
              <a:off x="3643306" y="3000373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17" name="Line 32"/>
            <p:cNvSpPr>
              <a:spLocks noChangeShapeType="1"/>
            </p:cNvSpPr>
            <p:nvPr/>
          </p:nvSpPr>
          <p:spPr bwMode="auto">
            <a:xfrm>
              <a:off x="3643306" y="3000372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18" name="Line 32"/>
            <p:cNvSpPr>
              <a:spLocks noChangeShapeType="1"/>
            </p:cNvSpPr>
            <p:nvPr/>
          </p:nvSpPr>
          <p:spPr bwMode="auto">
            <a:xfrm>
              <a:off x="4214810" y="3000373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19" name="Line 32"/>
            <p:cNvSpPr>
              <a:spLocks noChangeShapeType="1"/>
            </p:cNvSpPr>
            <p:nvPr/>
          </p:nvSpPr>
          <p:spPr bwMode="auto">
            <a:xfrm>
              <a:off x="4786314" y="3000373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20" name="Line 32"/>
            <p:cNvSpPr>
              <a:spLocks noChangeShapeType="1"/>
            </p:cNvSpPr>
            <p:nvPr/>
          </p:nvSpPr>
          <p:spPr bwMode="auto">
            <a:xfrm>
              <a:off x="4786314" y="3000372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21" name="Line 32"/>
            <p:cNvSpPr>
              <a:spLocks noChangeShapeType="1"/>
            </p:cNvSpPr>
            <p:nvPr/>
          </p:nvSpPr>
          <p:spPr bwMode="auto">
            <a:xfrm>
              <a:off x="5357818" y="3000373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22" name="Line 32"/>
            <p:cNvSpPr>
              <a:spLocks noChangeShapeType="1"/>
            </p:cNvSpPr>
            <p:nvPr/>
          </p:nvSpPr>
          <p:spPr bwMode="auto">
            <a:xfrm>
              <a:off x="5357818" y="3000372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23" name="Line 32"/>
            <p:cNvSpPr>
              <a:spLocks noChangeShapeType="1"/>
            </p:cNvSpPr>
            <p:nvPr/>
          </p:nvSpPr>
          <p:spPr bwMode="auto">
            <a:xfrm>
              <a:off x="5929322" y="3000373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24" name="Line 32"/>
            <p:cNvSpPr>
              <a:spLocks noChangeShapeType="1"/>
            </p:cNvSpPr>
            <p:nvPr/>
          </p:nvSpPr>
          <p:spPr bwMode="auto">
            <a:xfrm>
              <a:off x="4214810" y="3000372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25" name="Line 32"/>
            <p:cNvSpPr>
              <a:spLocks noChangeShapeType="1"/>
            </p:cNvSpPr>
            <p:nvPr/>
          </p:nvSpPr>
          <p:spPr bwMode="auto">
            <a:xfrm flipV="1">
              <a:off x="3357554" y="3000372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26" name="Line 32"/>
            <p:cNvSpPr>
              <a:spLocks noChangeShapeType="1"/>
            </p:cNvSpPr>
            <p:nvPr/>
          </p:nvSpPr>
          <p:spPr bwMode="auto">
            <a:xfrm flipV="1">
              <a:off x="3929058" y="3000372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27" name="Line 32"/>
            <p:cNvSpPr>
              <a:spLocks noChangeShapeType="1"/>
            </p:cNvSpPr>
            <p:nvPr/>
          </p:nvSpPr>
          <p:spPr bwMode="auto">
            <a:xfrm flipV="1">
              <a:off x="4500562" y="3000372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28" name="Line 32"/>
            <p:cNvSpPr>
              <a:spLocks noChangeShapeType="1"/>
            </p:cNvSpPr>
            <p:nvPr/>
          </p:nvSpPr>
          <p:spPr bwMode="auto">
            <a:xfrm flipV="1">
              <a:off x="5072066" y="3000372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29" name="Line 32"/>
            <p:cNvSpPr>
              <a:spLocks noChangeShapeType="1"/>
            </p:cNvSpPr>
            <p:nvPr/>
          </p:nvSpPr>
          <p:spPr bwMode="auto">
            <a:xfrm flipV="1">
              <a:off x="5643570" y="3000372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3" name="Rectangle 752"/>
            <p:cNvSpPr>
              <a:spLocks noChangeArrowheads="1"/>
            </p:cNvSpPr>
            <p:nvPr/>
          </p:nvSpPr>
          <p:spPr bwMode="auto">
            <a:xfrm>
              <a:off x="3143240" y="3071810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762" name="Rectangle 761"/>
            <p:cNvSpPr>
              <a:spLocks noChangeArrowheads="1"/>
            </p:cNvSpPr>
            <p:nvPr/>
          </p:nvSpPr>
          <p:spPr bwMode="auto">
            <a:xfrm>
              <a:off x="3714744" y="3071810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336" name="AutoShape 96"/>
            <p:cNvSpPr>
              <a:spLocks noChangeArrowheads="1"/>
            </p:cNvSpPr>
            <p:nvPr/>
          </p:nvSpPr>
          <p:spPr bwMode="auto">
            <a:xfrm>
              <a:off x="3571868" y="2928934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337" name="AutoShape 96"/>
            <p:cNvSpPr>
              <a:spLocks noChangeArrowheads="1"/>
            </p:cNvSpPr>
            <p:nvPr/>
          </p:nvSpPr>
          <p:spPr bwMode="auto">
            <a:xfrm>
              <a:off x="4143372" y="2928934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775" name="Rectangle 774"/>
            <p:cNvSpPr>
              <a:spLocks noChangeArrowheads="1"/>
            </p:cNvSpPr>
            <p:nvPr/>
          </p:nvSpPr>
          <p:spPr bwMode="auto">
            <a:xfrm>
              <a:off x="4286248" y="3071810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341" name="AutoShape 96"/>
            <p:cNvSpPr>
              <a:spLocks noChangeArrowheads="1"/>
            </p:cNvSpPr>
            <p:nvPr/>
          </p:nvSpPr>
          <p:spPr bwMode="auto">
            <a:xfrm>
              <a:off x="4714876" y="2928934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784" name="Rectangle 783"/>
            <p:cNvSpPr>
              <a:spLocks noChangeArrowheads="1"/>
            </p:cNvSpPr>
            <p:nvPr/>
          </p:nvSpPr>
          <p:spPr bwMode="auto">
            <a:xfrm>
              <a:off x="4857752" y="3071810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345" name="AutoShape 96"/>
            <p:cNvSpPr>
              <a:spLocks noChangeArrowheads="1"/>
            </p:cNvSpPr>
            <p:nvPr/>
          </p:nvSpPr>
          <p:spPr bwMode="auto">
            <a:xfrm>
              <a:off x="5286380" y="2928934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793" name="Rectangle 792"/>
            <p:cNvSpPr>
              <a:spLocks noChangeArrowheads="1"/>
            </p:cNvSpPr>
            <p:nvPr/>
          </p:nvSpPr>
          <p:spPr bwMode="auto">
            <a:xfrm>
              <a:off x="5429256" y="3071810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349" name="AutoShape 96"/>
            <p:cNvSpPr>
              <a:spLocks noChangeArrowheads="1"/>
            </p:cNvSpPr>
            <p:nvPr/>
          </p:nvSpPr>
          <p:spPr bwMode="auto">
            <a:xfrm>
              <a:off x="5857884" y="2928934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350" name="Line 32"/>
            <p:cNvSpPr>
              <a:spLocks noChangeShapeType="1"/>
            </p:cNvSpPr>
            <p:nvPr/>
          </p:nvSpPr>
          <p:spPr bwMode="auto">
            <a:xfrm>
              <a:off x="3643306" y="3571877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51" name="Line 32"/>
            <p:cNvSpPr>
              <a:spLocks noChangeShapeType="1"/>
            </p:cNvSpPr>
            <p:nvPr/>
          </p:nvSpPr>
          <p:spPr bwMode="auto">
            <a:xfrm>
              <a:off x="3643306" y="3571876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52" name="Line 32"/>
            <p:cNvSpPr>
              <a:spLocks noChangeShapeType="1"/>
            </p:cNvSpPr>
            <p:nvPr/>
          </p:nvSpPr>
          <p:spPr bwMode="auto">
            <a:xfrm>
              <a:off x="4214810" y="3571877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53" name="Line 32"/>
            <p:cNvSpPr>
              <a:spLocks noChangeShapeType="1"/>
            </p:cNvSpPr>
            <p:nvPr/>
          </p:nvSpPr>
          <p:spPr bwMode="auto">
            <a:xfrm>
              <a:off x="4786314" y="3571877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54" name="Line 32"/>
            <p:cNvSpPr>
              <a:spLocks noChangeShapeType="1"/>
            </p:cNvSpPr>
            <p:nvPr/>
          </p:nvSpPr>
          <p:spPr bwMode="auto">
            <a:xfrm>
              <a:off x="4786314" y="3571876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55" name="Line 32"/>
            <p:cNvSpPr>
              <a:spLocks noChangeShapeType="1"/>
            </p:cNvSpPr>
            <p:nvPr/>
          </p:nvSpPr>
          <p:spPr bwMode="auto">
            <a:xfrm>
              <a:off x="5357818" y="3571877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56" name="Line 32"/>
            <p:cNvSpPr>
              <a:spLocks noChangeShapeType="1"/>
            </p:cNvSpPr>
            <p:nvPr/>
          </p:nvSpPr>
          <p:spPr bwMode="auto">
            <a:xfrm>
              <a:off x="5357818" y="3571876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57" name="Line 32"/>
            <p:cNvSpPr>
              <a:spLocks noChangeShapeType="1"/>
            </p:cNvSpPr>
            <p:nvPr/>
          </p:nvSpPr>
          <p:spPr bwMode="auto">
            <a:xfrm>
              <a:off x="5929322" y="3571877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58" name="Line 32"/>
            <p:cNvSpPr>
              <a:spLocks noChangeShapeType="1"/>
            </p:cNvSpPr>
            <p:nvPr/>
          </p:nvSpPr>
          <p:spPr bwMode="auto">
            <a:xfrm>
              <a:off x="4214810" y="3571876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59" name="Line 32"/>
            <p:cNvSpPr>
              <a:spLocks noChangeShapeType="1"/>
            </p:cNvSpPr>
            <p:nvPr/>
          </p:nvSpPr>
          <p:spPr bwMode="auto">
            <a:xfrm flipV="1">
              <a:off x="3357554" y="3571876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60" name="Line 32"/>
            <p:cNvSpPr>
              <a:spLocks noChangeShapeType="1"/>
            </p:cNvSpPr>
            <p:nvPr/>
          </p:nvSpPr>
          <p:spPr bwMode="auto">
            <a:xfrm flipV="1">
              <a:off x="3929058" y="3571876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61" name="Line 32"/>
            <p:cNvSpPr>
              <a:spLocks noChangeShapeType="1"/>
            </p:cNvSpPr>
            <p:nvPr/>
          </p:nvSpPr>
          <p:spPr bwMode="auto">
            <a:xfrm flipV="1">
              <a:off x="4500562" y="3571876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62" name="Line 32"/>
            <p:cNvSpPr>
              <a:spLocks noChangeShapeType="1"/>
            </p:cNvSpPr>
            <p:nvPr/>
          </p:nvSpPr>
          <p:spPr bwMode="auto">
            <a:xfrm flipV="1">
              <a:off x="5072066" y="3571876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63" name="Line 32"/>
            <p:cNvSpPr>
              <a:spLocks noChangeShapeType="1"/>
            </p:cNvSpPr>
            <p:nvPr/>
          </p:nvSpPr>
          <p:spPr bwMode="auto">
            <a:xfrm flipV="1">
              <a:off x="5643570" y="3571876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6" name="Rectangle 825"/>
            <p:cNvSpPr>
              <a:spLocks noChangeArrowheads="1"/>
            </p:cNvSpPr>
            <p:nvPr/>
          </p:nvSpPr>
          <p:spPr bwMode="auto">
            <a:xfrm>
              <a:off x="3143240" y="3643314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827" name="Rectangle 826"/>
            <p:cNvSpPr>
              <a:spLocks noChangeArrowheads="1"/>
            </p:cNvSpPr>
            <p:nvPr/>
          </p:nvSpPr>
          <p:spPr bwMode="auto">
            <a:xfrm>
              <a:off x="3714744" y="3643314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370" name="AutoShape 96"/>
            <p:cNvSpPr>
              <a:spLocks noChangeArrowheads="1"/>
            </p:cNvSpPr>
            <p:nvPr/>
          </p:nvSpPr>
          <p:spPr bwMode="auto">
            <a:xfrm>
              <a:off x="3571868" y="350043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371" name="AutoShape 96"/>
            <p:cNvSpPr>
              <a:spLocks noChangeArrowheads="1"/>
            </p:cNvSpPr>
            <p:nvPr/>
          </p:nvSpPr>
          <p:spPr bwMode="auto">
            <a:xfrm>
              <a:off x="4143372" y="350043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830" name="Rectangle 829"/>
            <p:cNvSpPr>
              <a:spLocks noChangeArrowheads="1"/>
            </p:cNvSpPr>
            <p:nvPr/>
          </p:nvSpPr>
          <p:spPr bwMode="auto">
            <a:xfrm>
              <a:off x="4286248" y="3643314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375" name="AutoShape 96"/>
            <p:cNvSpPr>
              <a:spLocks noChangeArrowheads="1"/>
            </p:cNvSpPr>
            <p:nvPr/>
          </p:nvSpPr>
          <p:spPr bwMode="auto">
            <a:xfrm>
              <a:off x="4714876" y="350043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832" name="Rectangle 831"/>
            <p:cNvSpPr>
              <a:spLocks noChangeArrowheads="1"/>
            </p:cNvSpPr>
            <p:nvPr/>
          </p:nvSpPr>
          <p:spPr bwMode="auto">
            <a:xfrm>
              <a:off x="4857752" y="3643314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379" name="AutoShape 96"/>
            <p:cNvSpPr>
              <a:spLocks noChangeArrowheads="1"/>
            </p:cNvSpPr>
            <p:nvPr/>
          </p:nvSpPr>
          <p:spPr bwMode="auto">
            <a:xfrm>
              <a:off x="5286380" y="350043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834" name="Rectangle 833"/>
            <p:cNvSpPr>
              <a:spLocks noChangeArrowheads="1"/>
            </p:cNvSpPr>
            <p:nvPr/>
          </p:nvSpPr>
          <p:spPr bwMode="auto">
            <a:xfrm>
              <a:off x="5429256" y="3643314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383" name="AutoShape 96"/>
            <p:cNvSpPr>
              <a:spLocks noChangeArrowheads="1"/>
            </p:cNvSpPr>
            <p:nvPr/>
          </p:nvSpPr>
          <p:spPr bwMode="auto">
            <a:xfrm>
              <a:off x="5857884" y="3500438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384" name="Line 32"/>
            <p:cNvSpPr>
              <a:spLocks noChangeShapeType="1"/>
            </p:cNvSpPr>
            <p:nvPr/>
          </p:nvSpPr>
          <p:spPr bwMode="auto">
            <a:xfrm>
              <a:off x="3643306" y="4143381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85" name="Line 32"/>
            <p:cNvSpPr>
              <a:spLocks noChangeShapeType="1"/>
            </p:cNvSpPr>
            <p:nvPr/>
          </p:nvSpPr>
          <p:spPr bwMode="auto">
            <a:xfrm>
              <a:off x="3643306" y="4143380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86" name="Line 32"/>
            <p:cNvSpPr>
              <a:spLocks noChangeShapeType="1"/>
            </p:cNvSpPr>
            <p:nvPr/>
          </p:nvSpPr>
          <p:spPr bwMode="auto">
            <a:xfrm>
              <a:off x="4214810" y="4143381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87" name="Line 32"/>
            <p:cNvSpPr>
              <a:spLocks noChangeShapeType="1"/>
            </p:cNvSpPr>
            <p:nvPr/>
          </p:nvSpPr>
          <p:spPr bwMode="auto">
            <a:xfrm>
              <a:off x="4786314" y="4143381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88" name="Line 32"/>
            <p:cNvSpPr>
              <a:spLocks noChangeShapeType="1"/>
            </p:cNvSpPr>
            <p:nvPr/>
          </p:nvSpPr>
          <p:spPr bwMode="auto">
            <a:xfrm>
              <a:off x="4786314" y="4143380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89" name="Line 32"/>
            <p:cNvSpPr>
              <a:spLocks noChangeShapeType="1"/>
            </p:cNvSpPr>
            <p:nvPr/>
          </p:nvSpPr>
          <p:spPr bwMode="auto">
            <a:xfrm>
              <a:off x="5357818" y="4143381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90" name="Line 32"/>
            <p:cNvSpPr>
              <a:spLocks noChangeShapeType="1"/>
            </p:cNvSpPr>
            <p:nvPr/>
          </p:nvSpPr>
          <p:spPr bwMode="auto">
            <a:xfrm>
              <a:off x="5357818" y="4143380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91" name="Line 32"/>
            <p:cNvSpPr>
              <a:spLocks noChangeShapeType="1"/>
            </p:cNvSpPr>
            <p:nvPr/>
          </p:nvSpPr>
          <p:spPr bwMode="auto">
            <a:xfrm>
              <a:off x="5929322" y="4143381"/>
              <a:ext cx="0" cy="5715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92" name="Line 32"/>
            <p:cNvSpPr>
              <a:spLocks noChangeShapeType="1"/>
            </p:cNvSpPr>
            <p:nvPr/>
          </p:nvSpPr>
          <p:spPr bwMode="auto">
            <a:xfrm>
              <a:off x="4214810" y="4143380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93" name="Line 32"/>
            <p:cNvSpPr>
              <a:spLocks noChangeShapeType="1"/>
            </p:cNvSpPr>
            <p:nvPr/>
          </p:nvSpPr>
          <p:spPr bwMode="auto">
            <a:xfrm flipV="1">
              <a:off x="3357554" y="4143380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94" name="Line 32"/>
            <p:cNvSpPr>
              <a:spLocks noChangeShapeType="1"/>
            </p:cNvSpPr>
            <p:nvPr/>
          </p:nvSpPr>
          <p:spPr bwMode="auto">
            <a:xfrm flipV="1">
              <a:off x="3929058" y="4143380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95" name="Line 32"/>
            <p:cNvSpPr>
              <a:spLocks noChangeShapeType="1"/>
            </p:cNvSpPr>
            <p:nvPr/>
          </p:nvSpPr>
          <p:spPr bwMode="auto">
            <a:xfrm flipV="1">
              <a:off x="4500562" y="4143380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96" name="Line 32"/>
            <p:cNvSpPr>
              <a:spLocks noChangeShapeType="1"/>
            </p:cNvSpPr>
            <p:nvPr/>
          </p:nvSpPr>
          <p:spPr bwMode="auto">
            <a:xfrm flipV="1">
              <a:off x="5072066" y="4143380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97" name="Line 32"/>
            <p:cNvSpPr>
              <a:spLocks noChangeShapeType="1"/>
            </p:cNvSpPr>
            <p:nvPr/>
          </p:nvSpPr>
          <p:spPr bwMode="auto">
            <a:xfrm flipV="1">
              <a:off x="5643570" y="4143380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0" name="Rectangle 849"/>
            <p:cNvSpPr>
              <a:spLocks noChangeArrowheads="1"/>
            </p:cNvSpPr>
            <p:nvPr/>
          </p:nvSpPr>
          <p:spPr bwMode="auto">
            <a:xfrm>
              <a:off x="3143240" y="4214818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851" name="Rectangle 850"/>
            <p:cNvSpPr>
              <a:spLocks noChangeArrowheads="1"/>
            </p:cNvSpPr>
            <p:nvPr/>
          </p:nvSpPr>
          <p:spPr bwMode="auto">
            <a:xfrm>
              <a:off x="3714744" y="4214818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404" name="AutoShape 96"/>
            <p:cNvSpPr>
              <a:spLocks noChangeArrowheads="1"/>
            </p:cNvSpPr>
            <p:nvPr/>
          </p:nvSpPr>
          <p:spPr bwMode="auto">
            <a:xfrm>
              <a:off x="3571868" y="4071942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405" name="AutoShape 96"/>
            <p:cNvSpPr>
              <a:spLocks noChangeArrowheads="1"/>
            </p:cNvSpPr>
            <p:nvPr/>
          </p:nvSpPr>
          <p:spPr bwMode="auto">
            <a:xfrm>
              <a:off x="4143372" y="4071942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854" name="Rectangle 853"/>
            <p:cNvSpPr>
              <a:spLocks noChangeArrowheads="1"/>
            </p:cNvSpPr>
            <p:nvPr/>
          </p:nvSpPr>
          <p:spPr bwMode="auto">
            <a:xfrm>
              <a:off x="4286248" y="4214818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409" name="AutoShape 96"/>
            <p:cNvSpPr>
              <a:spLocks noChangeArrowheads="1"/>
            </p:cNvSpPr>
            <p:nvPr/>
          </p:nvSpPr>
          <p:spPr bwMode="auto">
            <a:xfrm>
              <a:off x="4714876" y="4071942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856" name="Rectangle 855"/>
            <p:cNvSpPr>
              <a:spLocks noChangeArrowheads="1"/>
            </p:cNvSpPr>
            <p:nvPr/>
          </p:nvSpPr>
          <p:spPr bwMode="auto">
            <a:xfrm>
              <a:off x="4857752" y="4214818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413" name="AutoShape 96"/>
            <p:cNvSpPr>
              <a:spLocks noChangeArrowheads="1"/>
            </p:cNvSpPr>
            <p:nvPr/>
          </p:nvSpPr>
          <p:spPr bwMode="auto">
            <a:xfrm>
              <a:off x="5286380" y="4071942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858" name="Rectangle 857"/>
            <p:cNvSpPr>
              <a:spLocks noChangeArrowheads="1"/>
            </p:cNvSpPr>
            <p:nvPr/>
          </p:nvSpPr>
          <p:spPr bwMode="auto">
            <a:xfrm>
              <a:off x="5429256" y="4214818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417" name="AutoShape 96"/>
            <p:cNvSpPr>
              <a:spLocks noChangeArrowheads="1"/>
            </p:cNvSpPr>
            <p:nvPr/>
          </p:nvSpPr>
          <p:spPr bwMode="auto">
            <a:xfrm>
              <a:off x="5857884" y="4071942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418" name="Line 32"/>
            <p:cNvSpPr>
              <a:spLocks noChangeShapeType="1"/>
            </p:cNvSpPr>
            <p:nvPr/>
          </p:nvSpPr>
          <p:spPr bwMode="auto">
            <a:xfrm>
              <a:off x="3643306" y="4714884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419" name="Line 32"/>
            <p:cNvSpPr>
              <a:spLocks noChangeShapeType="1"/>
            </p:cNvSpPr>
            <p:nvPr/>
          </p:nvSpPr>
          <p:spPr bwMode="auto">
            <a:xfrm>
              <a:off x="4786314" y="4714884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420" name="Line 32"/>
            <p:cNvSpPr>
              <a:spLocks noChangeShapeType="1"/>
            </p:cNvSpPr>
            <p:nvPr/>
          </p:nvSpPr>
          <p:spPr bwMode="auto">
            <a:xfrm>
              <a:off x="5357818" y="4714884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421" name="Line 32"/>
            <p:cNvSpPr>
              <a:spLocks noChangeShapeType="1"/>
            </p:cNvSpPr>
            <p:nvPr/>
          </p:nvSpPr>
          <p:spPr bwMode="auto">
            <a:xfrm>
              <a:off x="4214810" y="4714884"/>
              <a:ext cx="5715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422" name="Line 32"/>
            <p:cNvSpPr>
              <a:spLocks noChangeShapeType="1"/>
            </p:cNvSpPr>
            <p:nvPr/>
          </p:nvSpPr>
          <p:spPr bwMode="auto">
            <a:xfrm flipV="1">
              <a:off x="3357554" y="4714884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423" name="Line 32"/>
            <p:cNvSpPr>
              <a:spLocks noChangeShapeType="1"/>
            </p:cNvSpPr>
            <p:nvPr/>
          </p:nvSpPr>
          <p:spPr bwMode="auto">
            <a:xfrm flipV="1">
              <a:off x="3929058" y="4714884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424" name="Line 32"/>
            <p:cNvSpPr>
              <a:spLocks noChangeShapeType="1"/>
            </p:cNvSpPr>
            <p:nvPr/>
          </p:nvSpPr>
          <p:spPr bwMode="auto">
            <a:xfrm flipV="1">
              <a:off x="4500562" y="4714884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425" name="Line 32"/>
            <p:cNvSpPr>
              <a:spLocks noChangeShapeType="1"/>
            </p:cNvSpPr>
            <p:nvPr/>
          </p:nvSpPr>
          <p:spPr bwMode="auto">
            <a:xfrm flipV="1">
              <a:off x="5072066" y="4714884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426" name="Line 32"/>
            <p:cNvSpPr>
              <a:spLocks noChangeShapeType="1"/>
            </p:cNvSpPr>
            <p:nvPr/>
          </p:nvSpPr>
          <p:spPr bwMode="auto">
            <a:xfrm flipV="1">
              <a:off x="5643570" y="4714884"/>
              <a:ext cx="285752" cy="2857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9" name="Rectangle 868"/>
            <p:cNvSpPr>
              <a:spLocks noChangeArrowheads="1"/>
            </p:cNvSpPr>
            <p:nvPr/>
          </p:nvSpPr>
          <p:spPr bwMode="auto">
            <a:xfrm>
              <a:off x="3143240" y="4786322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870" name="Rectangle 869"/>
            <p:cNvSpPr>
              <a:spLocks noChangeArrowheads="1"/>
            </p:cNvSpPr>
            <p:nvPr/>
          </p:nvSpPr>
          <p:spPr bwMode="auto">
            <a:xfrm>
              <a:off x="3714744" y="4786322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433" name="AutoShape 96"/>
            <p:cNvSpPr>
              <a:spLocks noChangeArrowheads="1"/>
            </p:cNvSpPr>
            <p:nvPr/>
          </p:nvSpPr>
          <p:spPr bwMode="auto">
            <a:xfrm>
              <a:off x="3571868" y="4643446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54434" name="AutoShape 96"/>
            <p:cNvSpPr>
              <a:spLocks noChangeArrowheads="1"/>
            </p:cNvSpPr>
            <p:nvPr/>
          </p:nvSpPr>
          <p:spPr bwMode="auto">
            <a:xfrm>
              <a:off x="4143372" y="4643446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873" name="Rectangle 872"/>
            <p:cNvSpPr>
              <a:spLocks noChangeArrowheads="1"/>
            </p:cNvSpPr>
            <p:nvPr/>
          </p:nvSpPr>
          <p:spPr bwMode="auto">
            <a:xfrm>
              <a:off x="4286248" y="4786322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438" name="AutoShape 96"/>
            <p:cNvSpPr>
              <a:spLocks noChangeArrowheads="1"/>
            </p:cNvSpPr>
            <p:nvPr/>
          </p:nvSpPr>
          <p:spPr bwMode="auto">
            <a:xfrm>
              <a:off x="4714876" y="4643446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875" name="Rectangle 874"/>
            <p:cNvSpPr>
              <a:spLocks noChangeArrowheads="1"/>
            </p:cNvSpPr>
            <p:nvPr/>
          </p:nvSpPr>
          <p:spPr bwMode="auto">
            <a:xfrm>
              <a:off x="4857752" y="4786322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442" name="AutoShape 96"/>
            <p:cNvSpPr>
              <a:spLocks noChangeArrowheads="1"/>
            </p:cNvSpPr>
            <p:nvPr/>
          </p:nvSpPr>
          <p:spPr bwMode="auto">
            <a:xfrm>
              <a:off x="5286380" y="4643446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877" name="Rectangle 876"/>
            <p:cNvSpPr>
              <a:spLocks noChangeArrowheads="1"/>
            </p:cNvSpPr>
            <p:nvPr/>
          </p:nvSpPr>
          <p:spPr bwMode="auto">
            <a:xfrm>
              <a:off x="5429256" y="4786322"/>
              <a:ext cx="432000" cy="432000"/>
            </a:xfrm>
            <a:prstGeom prst="rect">
              <a:avLst/>
            </a:prstGeom>
            <a:solidFill>
              <a:srgbClr val="00A5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54446" name="AutoShape 96"/>
            <p:cNvSpPr>
              <a:spLocks noChangeArrowheads="1"/>
            </p:cNvSpPr>
            <p:nvPr/>
          </p:nvSpPr>
          <p:spPr bwMode="auto">
            <a:xfrm>
              <a:off x="5857884" y="4643446"/>
              <a:ext cx="142876" cy="142876"/>
            </a:xfrm>
            <a:prstGeom prst="octagon">
              <a:avLst>
                <a:gd name="adj" fmla="val 29287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" panose="02020603050405020304" pitchFamily="18" charset="0"/>
                </a:rPr>
                <a:t>R</a:t>
              </a:r>
            </a:p>
          </p:txBody>
        </p:sp>
      </p:grpSp>
      <p:sp>
        <p:nvSpPr>
          <p:cNvPr id="54278" name="Slide Number Placeholder 394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54BD56-7138-4998-81A1-0B8ADC0074D1}" type="slidenum">
              <a:rPr lang="he-IL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72</a:t>
            </a:fld>
            <a:endParaRPr lang="he-IL" altLang="en-US" sz="1400">
              <a:latin typeface="Times" panose="02020603050405020304" pitchFamily="18" charset="0"/>
            </a:endParaRPr>
          </a:p>
        </p:txBody>
      </p:sp>
      <p:sp>
        <p:nvSpPr>
          <p:cNvPr id="54279" name="TextBox 1"/>
          <p:cNvSpPr txBox="1">
            <a:spLocks noChangeArrowheads="1"/>
          </p:cNvSpPr>
          <p:nvPr/>
        </p:nvSpPr>
        <p:spPr bwMode="auto">
          <a:xfrm>
            <a:off x="922338" y="3911600"/>
            <a:ext cx="1581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+mj-lt"/>
              </a:rPr>
              <a:t>3x3 array</a:t>
            </a:r>
          </a:p>
        </p:txBody>
      </p:sp>
      <p:sp>
        <p:nvSpPr>
          <p:cNvPr id="54280" name="TextBox 405"/>
          <p:cNvSpPr txBox="1">
            <a:spLocks noChangeArrowheads="1"/>
          </p:cNvSpPr>
          <p:nvPr/>
        </p:nvSpPr>
        <p:spPr bwMode="auto">
          <a:xfrm>
            <a:off x="3946525" y="5235575"/>
            <a:ext cx="15811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+mj-lt"/>
              </a:rPr>
              <a:t>5x5 array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+mj-lt"/>
            </a:endParaRPr>
          </a:p>
        </p:txBody>
      </p:sp>
      <p:sp>
        <p:nvSpPr>
          <p:cNvPr id="54281" name="TextBox 406"/>
          <p:cNvSpPr txBox="1">
            <a:spLocks noChangeArrowheads="1"/>
          </p:cNvSpPr>
          <p:nvPr/>
        </p:nvSpPr>
        <p:spPr bwMode="auto">
          <a:xfrm>
            <a:off x="7308850" y="2903538"/>
            <a:ext cx="15811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+mj-lt"/>
              </a:rPr>
              <a:t>8x8 array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972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2920621" y="186520"/>
            <a:ext cx="3148084" cy="1038225"/>
          </a:xfrm>
        </p:spPr>
        <p:txBody>
          <a:bodyPr/>
          <a:lstStyle/>
          <a:p>
            <a:r>
              <a:rPr lang="en-US" altLang="en-US" sz="3200" b="1" dirty="0" smtClean="0">
                <a:latin typeface="+mj-lt"/>
              </a:rPr>
              <a:t>NoC Concepts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514066" y="1472406"/>
            <a:ext cx="7428931" cy="5181600"/>
          </a:xfrm>
        </p:spPr>
        <p:txBody>
          <a:bodyPr/>
          <a:lstStyle/>
          <a:p>
            <a:r>
              <a:rPr lang="it-IT" altLang="en-US" sz="2000" dirty="0" smtClean="0">
                <a:latin typeface="+mj-lt"/>
              </a:rPr>
              <a:t>NoC Architecture (a.k.a. NoC router)</a:t>
            </a:r>
          </a:p>
          <a:p>
            <a:pPr lvl="1"/>
            <a:r>
              <a:rPr lang="it-IT" altLang="en-US" sz="2000" i="1" dirty="0" smtClean="0">
                <a:solidFill>
                  <a:srgbClr val="BAA360"/>
                </a:solidFill>
                <a:latin typeface="+mj-lt"/>
              </a:rPr>
              <a:t>Combinational and sequential components</a:t>
            </a:r>
          </a:p>
          <a:p>
            <a:r>
              <a:rPr lang="it-IT" altLang="en-US" sz="2000" dirty="0" smtClean="0">
                <a:latin typeface="+mj-lt"/>
              </a:rPr>
              <a:t>Topology</a:t>
            </a:r>
          </a:p>
          <a:p>
            <a:pPr lvl="1"/>
            <a:r>
              <a:rPr lang="it-IT" altLang="en-US" sz="2000" i="1" dirty="0" smtClean="0">
                <a:solidFill>
                  <a:srgbClr val="BAA360"/>
                </a:solidFill>
                <a:latin typeface="+mj-lt"/>
              </a:rPr>
              <a:t>How the nodes are connected together</a:t>
            </a:r>
          </a:p>
          <a:p>
            <a:r>
              <a:rPr lang="it-IT" altLang="en-US" sz="2000" dirty="0" smtClean="0">
                <a:latin typeface="+mj-lt"/>
              </a:rPr>
              <a:t>Routing Algorithms</a:t>
            </a:r>
          </a:p>
          <a:p>
            <a:pPr lvl="1"/>
            <a:r>
              <a:rPr lang="it-IT" altLang="en-US" sz="2000" i="1" dirty="0" smtClean="0">
                <a:solidFill>
                  <a:srgbClr val="BAA360"/>
                </a:solidFill>
                <a:latin typeface="+mj-lt"/>
              </a:rPr>
              <a:t>Path selection between a source and a destination node in a particular topology</a:t>
            </a:r>
          </a:p>
          <a:p>
            <a:r>
              <a:rPr lang="it-IT" altLang="en-US" sz="2000" dirty="0" smtClean="0">
                <a:latin typeface="+mj-lt"/>
              </a:rPr>
              <a:t>Switching Mechanisms</a:t>
            </a:r>
          </a:p>
          <a:p>
            <a:pPr lvl="1"/>
            <a:r>
              <a:rPr lang="en-US" altLang="en-US" sz="2000" i="1" dirty="0" smtClean="0">
                <a:solidFill>
                  <a:srgbClr val="BAA360"/>
                </a:solidFill>
                <a:latin typeface="+mj-lt"/>
              </a:rPr>
              <a:t>Allocation of network resources (bandwidth, buffer capacity, …) to information flows</a:t>
            </a:r>
          </a:p>
          <a:p>
            <a:r>
              <a:rPr lang="it-IT" altLang="en-US" sz="2000" dirty="0" smtClean="0">
                <a:latin typeface="+mj-lt"/>
              </a:rPr>
              <a:t>Flow control Mechanisms</a:t>
            </a:r>
          </a:p>
          <a:p>
            <a:pPr lvl="1"/>
            <a:r>
              <a:rPr lang="en-US" altLang="en-US" sz="2000" i="1" dirty="0" smtClean="0">
                <a:solidFill>
                  <a:srgbClr val="BAA360"/>
                </a:solidFill>
                <a:latin typeface="+mj-lt"/>
              </a:rPr>
              <a:t>How the downstream node communicates forwarding availability to the upstream node</a:t>
            </a:r>
          </a:p>
          <a:p>
            <a:endParaRPr lang="en-US" altLang="en-US" sz="2000" dirty="0" smtClean="0">
              <a:solidFill>
                <a:srgbClr val="BAA360"/>
              </a:solidFill>
              <a:latin typeface="+mj-lt"/>
            </a:endParaRPr>
          </a:p>
        </p:txBody>
      </p:sp>
      <p:sp>
        <p:nvSpPr>
          <p:cNvPr id="5837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1BBD8A-4EA0-43E1-A8C5-28226C9FEF3A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73</a:t>
            </a:fld>
            <a:endParaRPr lang="en-GB" altLang="en-US" sz="1400">
              <a:latin typeface="Times" panose="02020603050405020304" pitchFamily="18" charset="0"/>
            </a:endParaRPr>
          </a:p>
        </p:txBody>
      </p:sp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63" y="1295400"/>
            <a:ext cx="24765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625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2920621" y="186520"/>
            <a:ext cx="3148084" cy="1038225"/>
          </a:xfrm>
        </p:spPr>
        <p:txBody>
          <a:bodyPr/>
          <a:lstStyle/>
          <a:p>
            <a:r>
              <a:rPr lang="en-US" altLang="en-US" sz="3200" b="1" dirty="0" smtClean="0">
                <a:latin typeface="+mj-lt"/>
              </a:rPr>
              <a:t>NoC Concepts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514066" y="1472406"/>
            <a:ext cx="7428931" cy="5181600"/>
          </a:xfrm>
        </p:spPr>
        <p:txBody>
          <a:bodyPr/>
          <a:lstStyle/>
          <a:p>
            <a:r>
              <a:rPr lang="it-IT" altLang="en-US" sz="2000" dirty="0" smtClean="0">
                <a:latin typeface="+mj-lt"/>
              </a:rPr>
              <a:t>NoC Architecture (a.k.a. NoC router)</a:t>
            </a:r>
          </a:p>
          <a:p>
            <a:pPr lvl="1"/>
            <a:r>
              <a:rPr lang="it-IT" altLang="en-US" sz="2000" i="1" dirty="0" smtClean="0">
                <a:solidFill>
                  <a:srgbClr val="BAA360"/>
                </a:solidFill>
                <a:latin typeface="+mj-lt"/>
              </a:rPr>
              <a:t>Combinational and sequential components</a:t>
            </a:r>
          </a:p>
          <a:p>
            <a:r>
              <a:rPr lang="it-IT" altLang="en-US" sz="2000" dirty="0" smtClean="0">
                <a:latin typeface="+mj-lt"/>
              </a:rPr>
              <a:t>Topology</a:t>
            </a:r>
          </a:p>
          <a:p>
            <a:pPr lvl="1"/>
            <a:r>
              <a:rPr lang="it-IT" altLang="en-US" sz="2000" i="1" dirty="0" smtClean="0">
                <a:solidFill>
                  <a:srgbClr val="BAA360"/>
                </a:solidFill>
                <a:latin typeface="+mj-lt"/>
              </a:rPr>
              <a:t>How the nodes are connected together</a:t>
            </a:r>
          </a:p>
          <a:p>
            <a:r>
              <a:rPr lang="it-IT" altLang="en-US" sz="2000" dirty="0" smtClean="0">
                <a:latin typeface="+mj-lt"/>
              </a:rPr>
              <a:t>Routing Algorithms</a:t>
            </a:r>
          </a:p>
          <a:p>
            <a:pPr lvl="1"/>
            <a:r>
              <a:rPr lang="it-IT" altLang="en-US" sz="2000" i="1" dirty="0" smtClean="0">
                <a:solidFill>
                  <a:srgbClr val="BAA360"/>
                </a:solidFill>
                <a:latin typeface="+mj-lt"/>
              </a:rPr>
              <a:t>Path selection between a source and a destination node in a particular topology</a:t>
            </a:r>
          </a:p>
          <a:p>
            <a:r>
              <a:rPr lang="it-IT" altLang="en-US" sz="2000" dirty="0" smtClean="0">
                <a:latin typeface="+mj-lt"/>
              </a:rPr>
              <a:t>Switching Mechanisms</a:t>
            </a:r>
          </a:p>
          <a:p>
            <a:pPr lvl="1"/>
            <a:r>
              <a:rPr lang="en-US" altLang="en-US" sz="2000" i="1" dirty="0" smtClean="0">
                <a:solidFill>
                  <a:srgbClr val="BAA360"/>
                </a:solidFill>
                <a:latin typeface="+mj-lt"/>
              </a:rPr>
              <a:t>Allocation of network resources (bandwidth, buffer capacity, …) to information flows</a:t>
            </a:r>
          </a:p>
          <a:p>
            <a:r>
              <a:rPr lang="it-IT" altLang="en-US" sz="2000" dirty="0" smtClean="0">
                <a:latin typeface="+mj-lt"/>
              </a:rPr>
              <a:t>Flow control Mechanisms</a:t>
            </a:r>
          </a:p>
          <a:p>
            <a:pPr lvl="1"/>
            <a:r>
              <a:rPr lang="en-US" altLang="en-US" sz="2000" i="1" dirty="0" smtClean="0">
                <a:solidFill>
                  <a:srgbClr val="BAA360"/>
                </a:solidFill>
                <a:latin typeface="+mj-lt"/>
              </a:rPr>
              <a:t>How the downstream node communicates forwarding availability to the upstream node</a:t>
            </a:r>
          </a:p>
          <a:p>
            <a:endParaRPr lang="en-US" altLang="en-US" sz="2000" dirty="0" smtClean="0">
              <a:solidFill>
                <a:srgbClr val="BAA360"/>
              </a:solidFill>
              <a:latin typeface="+mj-lt"/>
            </a:endParaRPr>
          </a:p>
        </p:txBody>
      </p:sp>
      <p:sp>
        <p:nvSpPr>
          <p:cNvPr id="5837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1BBD8A-4EA0-43E1-A8C5-28226C9FEF3A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74</a:t>
            </a:fld>
            <a:endParaRPr lang="en-GB" altLang="en-US" sz="1400">
              <a:latin typeface="Times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32012" y="2984310"/>
            <a:ext cx="7811069" cy="2600848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09431" y="5585159"/>
            <a:ext cx="7811069" cy="814317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63" y="1295400"/>
            <a:ext cx="24765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6362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1733265" y="166688"/>
            <a:ext cx="6577013" cy="1047750"/>
          </a:xfrm>
        </p:spPr>
        <p:txBody>
          <a:bodyPr/>
          <a:lstStyle/>
          <a:p>
            <a:r>
              <a:rPr lang="en-US" altLang="en-US" sz="3200" b="1" dirty="0" smtClean="0">
                <a:latin typeface="+mj-lt"/>
              </a:rPr>
              <a:t>Generic NoC Router Architecture</a:t>
            </a:r>
          </a:p>
        </p:txBody>
      </p:sp>
      <p:graphicFrame>
        <p:nvGraphicFramePr>
          <p:cNvPr id="61443" name="Object 2"/>
          <p:cNvGraphicFramePr>
            <a:graphicFrameLocks noChangeAspect="1"/>
          </p:cNvGraphicFramePr>
          <p:nvPr/>
        </p:nvGraphicFramePr>
        <p:xfrm>
          <a:off x="571500" y="1143000"/>
          <a:ext cx="480060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Visio" r:id="rId4" imgW="6754594" imgH="5471100" progId="Visio.Drawing.6">
                  <p:embed/>
                </p:oleObj>
              </mc:Choice>
              <mc:Fallback>
                <p:oleObj name="Visio" r:id="rId4" imgW="6754594" imgH="5471100" progId="Visio.Drawing.6">
                  <p:embed/>
                  <p:pic>
                    <p:nvPicPr>
                      <p:cNvPr id="6144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143000"/>
                        <a:ext cx="4800600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4" name="Rectangle 126"/>
          <p:cNvSpPr>
            <a:spLocks noChangeArrowheads="1"/>
          </p:cNvSpPr>
          <p:nvPr/>
        </p:nvSpPr>
        <p:spPr bwMode="auto">
          <a:xfrm>
            <a:off x="6348413" y="1214438"/>
            <a:ext cx="609600" cy="10668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Times" panose="02020603050405020304" pitchFamily="18" charset="0"/>
              </a:rPr>
              <a:t>RC</a:t>
            </a:r>
          </a:p>
        </p:txBody>
      </p:sp>
      <p:sp>
        <p:nvSpPr>
          <p:cNvPr id="61445" name="Rectangle 127"/>
          <p:cNvSpPr>
            <a:spLocks noChangeArrowheads="1"/>
          </p:cNvSpPr>
          <p:nvPr/>
        </p:nvSpPr>
        <p:spPr bwMode="auto">
          <a:xfrm>
            <a:off x="6958013" y="1214438"/>
            <a:ext cx="609600" cy="1066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Times" panose="02020603050405020304" pitchFamily="18" charset="0"/>
              </a:rPr>
              <a:t>VCA</a:t>
            </a:r>
          </a:p>
        </p:txBody>
      </p:sp>
      <p:sp>
        <p:nvSpPr>
          <p:cNvPr id="61446" name="Rectangle 128"/>
          <p:cNvSpPr>
            <a:spLocks noChangeArrowheads="1"/>
          </p:cNvSpPr>
          <p:nvPr/>
        </p:nvSpPr>
        <p:spPr bwMode="auto">
          <a:xfrm>
            <a:off x="7567613" y="1214438"/>
            <a:ext cx="609600" cy="10668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Times" panose="02020603050405020304" pitchFamily="18" charset="0"/>
              </a:rPr>
              <a:t>SA</a:t>
            </a:r>
          </a:p>
        </p:txBody>
      </p:sp>
      <p:sp>
        <p:nvSpPr>
          <p:cNvPr id="61447" name="Rectangle 129"/>
          <p:cNvSpPr>
            <a:spLocks noChangeArrowheads="1"/>
          </p:cNvSpPr>
          <p:nvPr/>
        </p:nvSpPr>
        <p:spPr bwMode="auto">
          <a:xfrm>
            <a:off x="8177213" y="1214438"/>
            <a:ext cx="609600" cy="10668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Times" panose="02020603050405020304" pitchFamily="18" charset="0"/>
              </a:rPr>
              <a:t>ST</a:t>
            </a:r>
          </a:p>
        </p:txBody>
      </p:sp>
      <p:sp>
        <p:nvSpPr>
          <p:cNvPr id="61448" name="Rectangle 130"/>
          <p:cNvSpPr>
            <a:spLocks noChangeArrowheads="1"/>
          </p:cNvSpPr>
          <p:nvPr/>
        </p:nvSpPr>
        <p:spPr bwMode="auto">
          <a:xfrm>
            <a:off x="5738813" y="1214438"/>
            <a:ext cx="609600" cy="1066800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Times" panose="02020603050405020304" pitchFamily="18" charset="0"/>
              </a:rPr>
              <a:t>LT</a:t>
            </a:r>
          </a:p>
        </p:txBody>
      </p:sp>
      <p:sp>
        <p:nvSpPr>
          <p:cNvPr id="61449" name="Left Brace 13"/>
          <p:cNvSpPr>
            <a:spLocks/>
          </p:cNvSpPr>
          <p:nvPr/>
        </p:nvSpPr>
        <p:spPr bwMode="auto">
          <a:xfrm rot="-5400000">
            <a:off x="7453313" y="1252538"/>
            <a:ext cx="152400" cy="2362200"/>
          </a:xfrm>
          <a:prstGeom prst="leftBrace">
            <a:avLst>
              <a:gd name="adj1" fmla="val 269241"/>
              <a:gd name="adj2" fmla="val 50000"/>
            </a:avLst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>
              <a:latin typeface="Tahoma" panose="020B060403050404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1450" name="TextBox 14"/>
          <p:cNvSpPr txBox="1">
            <a:spLocks noChangeArrowheads="1"/>
          </p:cNvSpPr>
          <p:nvPr/>
        </p:nvSpPr>
        <p:spPr bwMode="auto">
          <a:xfrm>
            <a:off x="7034213" y="2509838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+mj-lt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61451" name="Left Brace 23"/>
          <p:cNvSpPr>
            <a:spLocks/>
          </p:cNvSpPr>
          <p:nvPr/>
        </p:nvSpPr>
        <p:spPr bwMode="auto">
          <a:xfrm rot="-5400000">
            <a:off x="5967413" y="2128838"/>
            <a:ext cx="152400" cy="609600"/>
          </a:xfrm>
          <a:prstGeom prst="leftBrace">
            <a:avLst>
              <a:gd name="adj1" fmla="val 69481"/>
              <a:gd name="adj2" fmla="val 50000"/>
            </a:avLst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>
              <a:latin typeface="Tahoma" panose="020B060403050404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1452" name="TextBox 29"/>
          <p:cNvSpPr txBox="1">
            <a:spLocks noChangeArrowheads="1"/>
          </p:cNvSpPr>
          <p:nvPr/>
        </p:nvSpPr>
        <p:spPr bwMode="auto">
          <a:xfrm>
            <a:off x="5510213" y="2509838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+mj-lt"/>
                <a:cs typeface="Arial" panose="020B0604020202020204" pitchFamily="34" charset="0"/>
              </a:rPr>
              <a:t>Link</a:t>
            </a:r>
          </a:p>
        </p:txBody>
      </p:sp>
      <p:sp>
        <p:nvSpPr>
          <p:cNvPr id="61453" name="Text Box 142"/>
          <p:cNvSpPr txBox="1">
            <a:spLocks noChangeArrowheads="1"/>
          </p:cNvSpPr>
          <p:nvPr/>
        </p:nvSpPr>
        <p:spPr bwMode="auto">
          <a:xfrm>
            <a:off x="1584776" y="5133833"/>
            <a:ext cx="2623284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400" b="1" dirty="0">
                <a:latin typeface="+mj-lt"/>
              </a:rPr>
              <a:t>LT: Link Traversal </a:t>
            </a:r>
            <a:endParaRPr lang="en-US" altLang="zh-CN" sz="1400" b="1" dirty="0" smtClean="0">
              <a:latin typeface="+mj-lt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400" b="1" dirty="0" smtClean="0">
                <a:latin typeface="+mj-lt"/>
              </a:rPr>
              <a:t>RC</a:t>
            </a:r>
            <a:r>
              <a:rPr lang="en-US" altLang="zh-CN" sz="1400" b="1" dirty="0">
                <a:latin typeface="+mj-lt"/>
              </a:rPr>
              <a:t>: Route </a:t>
            </a:r>
            <a:r>
              <a:rPr lang="en-US" altLang="zh-CN" sz="1400" b="1" dirty="0" smtClean="0">
                <a:latin typeface="+mj-lt"/>
              </a:rPr>
              <a:t>Computation    </a:t>
            </a:r>
            <a:endParaRPr lang="en-US" altLang="zh-CN" sz="1400" b="1" dirty="0">
              <a:latin typeface="+mj-lt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400" b="1" dirty="0">
                <a:latin typeface="+mj-lt"/>
              </a:rPr>
              <a:t>VCA: VC Allocation  </a:t>
            </a:r>
            <a:endParaRPr lang="en-US" altLang="zh-CN" sz="1400" b="1" dirty="0" smtClean="0">
              <a:latin typeface="+mj-lt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400" b="1" dirty="0" smtClean="0">
                <a:latin typeface="+mj-lt"/>
              </a:rPr>
              <a:t>SA</a:t>
            </a:r>
            <a:r>
              <a:rPr lang="en-US" altLang="zh-CN" sz="1400" b="1" dirty="0">
                <a:latin typeface="+mj-lt"/>
              </a:rPr>
              <a:t>: Switch </a:t>
            </a:r>
            <a:r>
              <a:rPr lang="en-US" altLang="zh-CN" sz="1400" b="1" dirty="0" smtClean="0">
                <a:latin typeface="+mj-lt"/>
              </a:rPr>
              <a:t>Allocation   </a:t>
            </a:r>
            <a:endParaRPr lang="en-US" altLang="zh-CN" sz="1400" b="1" dirty="0">
              <a:latin typeface="+mj-lt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400" b="1" dirty="0">
                <a:latin typeface="+mj-lt"/>
              </a:rPr>
              <a:t>ST: Switch </a:t>
            </a:r>
            <a:r>
              <a:rPr lang="en-US" altLang="zh-CN" sz="1400" b="1" dirty="0" smtClean="0">
                <a:latin typeface="+mj-lt"/>
              </a:rPr>
              <a:t>Traversal.</a:t>
            </a:r>
            <a:endParaRPr lang="en-US" altLang="zh-CN" sz="1400" b="1" dirty="0">
              <a:latin typeface="+mj-lt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241925" y="3024188"/>
            <a:ext cx="3835400" cy="7810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r>
              <a:rPr lang="en-US" sz="1800" dirty="0">
                <a:latin typeface="+mj-lt"/>
              </a:rPr>
              <a:t>By using prediction/speculation, pipeline can be made more compact</a:t>
            </a:r>
          </a:p>
        </p:txBody>
      </p:sp>
      <p:sp>
        <p:nvSpPr>
          <p:cNvPr id="61455" name="Slide Number Placeholder 22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68448D9-5E9D-470D-BE91-7B226A29D2CA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75</a:t>
            </a:fld>
            <a:endParaRPr lang="en-GB" altLang="en-US" sz="1400">
              <a:latin typeface="Times" panose="02020603050405020304" pitchFamily="18" charset="0"/>
            </a:endParaRPr>
          </a:p>
        </p:txBody>
      </p:sp>
      <p:pic>
        <p:nvPicPr>
          <p:cNvPr id="61456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872" y="4287838"/>
            <a:ext cx="3904904" cy="207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40458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47750"/>
          </a:xfrm>
        </p:spPr>
        <p:txBody>
          <a:bodyPr/>
          <a:lstStyle/>
          <a:p>
            <a:r>
              <a:rPr lang="en-US" altLang="en-US" sz="3200" b="1" smtClean="0"/>
              <a:t>Pipelined Router Microarchitecture</a:t>
            </a:r>
          </a:p>
        </p:txBody>
      </p:sp>
      <p:sp>
        <p:nvSpPr>
          <p:cNvPr id="63491" name="Line 3"/>
          <p:cNvSpPr>
            <a:spLocks noChangeShapeType="1"/>
          </p:cNvSpPr>
          <p:nvPr/>
        </p:nvSpPr>
        <p:spPr bwMode="auto">
          <a:xfrm flipV="1">
            <a:off x="2197100" y="2362200"/>
            <a:ext cx="36544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492" name="Line 4"/>
          <p:cNvSpPr>
            <a:spLocks noChangeShapeType="1"/>
          </p:cNvSpPr>
          <p:nvPr/>
        </p:nvSpPr>
        <p:spPr bwMode="auto">
          <a:xfrm>
            <a:off x="2198688" y="4254500"/>
            <a:ext cx="36528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493" name="Text Box 5"/>
          <p:cNvSpPr txBox="1">
            <a:spLocks noChangeArrowheads="1"/>
          </p:cNvSpPr>
          <p:nvPr/>
        </p:nvSpPr>
        <p:spPr bwMode="auto">
          <a:xfrm flipH="1" flipV="1">
            <a:off x="5840413" y="2001838"/>
            <a:ext cx="390525" cy="269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lIns="81639" tIns="42452" rIns="81639" bIns="42452" anchor="ctr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2400" b="1">
                <a:latin typeface="Tahoma" panose="020B0604030504040204" pitchFamily="34" charset="0"/>
                <a:cs typeface="Arial" panose="020B0604020202020204" pitchFamily="34" charset="0"/>
              </a:rPr>
              <a:t>CrossBar</a:t>
            </a:r>
          </a:p>
        </p:txBody>
      </p:sp>
      <p:sp>
        <p:nvSpPr>
          <p:cNvPr id="63494" name="Line 6"/>
          <p:cNvSpPr>
            <a:spLocks noChangeShapeType="1"/>
          </p:cNvSpPr>
          <p:nvPr/>
        </p:nvSpPr>
        <p:spPr bwMode="auto">
          <a:xfrm flipV="1">
            <a:off x="6242050" y="2362200"/>
            <a:ext cx="676275" cy="111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495" name="Line 7"/>
          <p:cNvSpPr>
            <a:spLocks noChangeShapeType="1"/>
          </p:cNvSpPr>
          <p:nvPr/>
        </p:nvSpPr>
        <p:spPr bwMode="auto">
          <a:xfrm flipV="1">
            <a:off x="6242050" y="4254500"/>
            <a:ext cx="676275" cy="12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1352550" y="1316038"/>
            <a:ext cx="787400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en-US" sz="1300" b="1">
                <a:latin typeface="Tahoma" panose="020B0604030504040204" pitchFamily="34" charset="0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63497" name="Line 9"/>
          <p:cNvSpPr>
            <a:spLocks noChangeShapeType="1"/>
          </p:cNvSpPr>
          <p:nvPr/>
        </p:nvSpPr>
        <p:spPr bwMode="auto">
          <a:xfrm>
            <a:off x="2520950" y="1316038"/>
            <a:ext cx="0" cy="4897437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498" name="Text Box 10"/>
          <p:cNvSpPr txBox="1">
            <a:spLocks noChangeArrowheads="1"/>
          </p:cNvSpPr>
          <p:nvPr/>
        </p:nvSpPr>
        <p:spPr bwMode="auto">
          <a:xfrm>
            <a:off x="2976563" y="1316038"/>
            <a:ext cx="787400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en-US" sz="1300" b="1">
                <a:latin typeface="Tahoma" panose="020B0604030504040204" pitchFamily="34" charset="0"/>
                <a:cs typeface="Arial" panose="020B0604020202020204" pitchFamily="34" charset="0"/>
              </a:rPr>
              <a:t>Stage 2</a:t>
            </a:r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4486275" y="1316038"/>
            <a:ext cx="787400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en-US" sz="1300" b="1">
                <a:latin typeface="Tahoma" panose="020B0604030504040204" pitchFamily="34" charset="0"/>
                <a:cs typeface="Arial" panose="020B0604020202020204" pitchFamily="34" charset="0"/>
              </a:rPr>
              <a:t>Stage 3</a:t>
            </a:r>
          </a:p>
        </p:txBody>
      </p:sp>
      <p:sp>
        <p:nvSpPr>
          <p:cNvPr id="63500" name="Text Box 12"/>
          <p:cNvSpPr txBox="1">
            <a:spLocks noChangeArrowheads="1"/>
          </p:cNvSpPr>
          <p:nvPr/>
        </p:nvSpPr>
        <p:spPr bwMode="auto">
          <a:xfrm>
            <a:off x="5786438" y="1316038"/>
            <a:ext cx="787400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en-US" sz="1300" b="1">
                <a:latin typeface="Tahoma" panose="020B0604030504040204" pitchFamily="34" charset="0"/>
                <a:cs typeface="Arial" panose="020B0604020202020204" pitchFamily="34" charset="0"/>
              </a:rPr>
              <a:t>Stage 4</a:t>
            </a:r>
          </a:p>
        </p:txBody>
      </p:sp>
      <p:sp>
        <p:nvSpPr>
          <p:cNvPr id="63501" name="Text Box 13"/>
          <p:cNvSpPr txBox="1">
            <a:spLocks noChangeArrowheads="1"/>
          </p:cNvSpPr>
          <p:nvPr/>
        </p:nvSpPr>
        <p:spPr bwMode="auto">
          <a:xfrm>
            <a:off x="7070725" y="1316038"/>
            <a:ext cx="787400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en-US" sz="1300" b="1">
                <a:latin typeface="Tahoma" panose="020B0604030504040204" pitchFamily="34" charset="0"/>
                <a:cs typeface="Arial" panose="020B0604020202020204" pitchFamily="34" charset="0"/>
              </a:rPr>
              <a:t>Stage 5</a:t>
            </a:r>
          </a:p>
        </p:txBody>
      </p:sp>
      <p:sp>
        <p:nvSpPr>
          <p:cNvPr id="63502" name="Text Box 14"/>
          <p:cNvSpPr txBox="1">
            <a:spLocks noChangeArrowheads="1"/>
          </p:cNvSpPr>
          <p:nvPr/>
        </p:nvSpPr>
        <p:spPr bwMode="auto">
          <a:xfrm rot="5400000" flipV="1">
            <a:off x="4258469" y="4774407"/>
            <a:ext cx="725487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lIns="81639" tIns="42452" rIns="81639" bIns="42452" anchor="ctr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300">
                <a:latin typeface="Tahoma" panose="020B0604030504040204" pitchFamily="34" charset="0"/>
                <a:cs typeface="Arial" panose="020B0604020202020204" pitchFamily="34" charset="0"/>
              </a:rPr>
              <a:t>VC Allocation</a:t>
            </a:r>
          </a:p>
        </p:txBody>
      </p:sp>
      <p:sp>
        <p:nvSpPr>
          <p:cNvPr id="63503" name="Rectangle 15"/>
          <p:cNvSpPr>
            <a:spLocks noChangeArrowheads="1"/>
          </p:cNvSpPr>
          <p:nvPr/>
        </p:nvSpPr>
        <p:spPr bwMode="auto">
          <a:xfrm>
            <a:off x="547688" y="5888038"/>
            <a:ext cx="1960562" cy="32067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lIns="81639" tIns="42452" rIns="81639" bIns="42452" anchor="ctr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900" b="1">
                <a:latin typeface="Tahoma" panose="020B0604030504040204" pitchFamily="34" charset="0"/>
                <a:cs typeface="Arial" panose="020B0604020202020204" pitchFamily="34" charset="0"/>
              </a:rPr>
              <a:t>LT &amp; IB (Input Buffering)</a:t>
            </a:r>
          </a:p>
        </p:txBody>
      </p:sp>
      <p:sp>
        <p:nvSpPr>
          <p:cNvPr id="63504" name="Rectangle 16"/>
          <p:cNvSpPr>
            <a:spLocks noChangeArrowheads="1"/>
          </p:cNvSpPr>
          <p:nvPr/>
        </p:nvSpPr>
        <p:spPr bwMode="auto">
          <a:xfrm>
            <a:off x="2508250" y="5888038"/>
            <a:ext cx="1447800" cy="327025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lIns="81639" tIns="42452" rIns="81639" bIns="42452" anchor="ctr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900" b="1">
                <a:latin typeface="Tahoma" panose="020B0604030504040204" pitchFamily="34" charset="0"/>
                <a:cs typeface="Arial" panose="020B0604020202020204" pitchFamily="34" charset="0"/>
              </a:rPr>
              <a:t>RC</a:t>
            </a:r>
          </a:p>
        </p:txBody>
      </p:sp>
      <p:sp>
        <p:nvSpPr>
          <p:cNvPr id="63505" name="Rectangle 17"/>
          <p:cNvSpPr>
            <a:spLocks noChangeArrowheads="1"/>
          </p:cNvSpPr>
          <p:nvPr/>
        </p:nvSpPr>
        <p:spPr bwMode="auto">
          <a:xfrm>
            <a:off x="3946525" y="5888038"/>
            <a:ext cx="1381125" cy="3270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lIns="81639" tIns="42452" rIns="81639" bIns="42452" anchor="ctr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900" b="1">
                <a:latin typeface="Tahoma" panose="020B0604030504040204" pitchFamily="34" charset="0"/>
                <a:cs typeface="Arial" panose="020B0604020202020204" pitchFamily="34" charset="0"/>
              </a:rPr>
              <a:t>VCA</a:t>
            </a:r>
          </a:p>
        </p:txBody>
      </p:sp>
      <p:sp>
        <p:nvSpPr>
          <p:cNvPr id="63506" name="Rectangle 18"/>
          <p:cNvSpPr>
            <a:spLocks noChangeArrowheads="1"/>
          </p:cNvSpPr>
          <p:nvPr/>
        </p:nvSpPr>
        <p:spPr bwMode="auto">
          <a:xfrm>
            <a:off x="5327650" y="5888038"/>
            <a:ext cx="1447800" cy="3270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lIns="81639" tIns="42452" rIns="81639" bIns="42452" anchor="ctr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900" b="1">
                <a:latin typeface="Tahoma" panose="020B0604030504040204" pitchFamily="34" charset="0"/>
                <a:cs typeface="Arial" panose="020B0604020202020204" pitchFamily="34" charset="0"/>
              </a:rPr>
              <a:t>SA</a:t>
            </a:r>
          </a:p>
        </p:txBody>
      </p:sp>
      <p:sp>
        <p:nvSpPr>
          <p:cNvPr id="63507" name="Rectangle 19"/>
          <p:cNvSpPr>
            <a:spLocks noChangeArrowheads="1"/>
          </p:cNvSpPr>
          <p:nvPr/>
        </p:nvSpPr>
        <p:spPr bwMode="auto">
          <a:xfrm>
            <a:off x="6775450" y="5888038"/>
            <a:ext cx="1762125" cy="32702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lIns="81639" tIns="42452" rIns="81639" bIns="42452" anchor="ctr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900" b="1">
                <a:latin typeface="Tahoma" panose="020B0604030504040204" pitchFamily="34" charset="0"/>
                <a:cs typeface="Arial" panose="020B0604020202020204" pitchFamily="34" charset="0"/>
              </a:rPr>
              <a:t>ST &amp; Output Buffering</a:t>
            </a:r>
          </a:p>
        </p:txBody>
      </p:sp>
      <p:sp>
        <p:nvSpPr>
          <p:cNvPr id="63508" name="Line 20"/>
          <p:cNvSpPr>
            <a:spLocks noChangeShapeType="1"/>
          </p:cNvSpPr>
          <p:nvPr/>
        </p:nvSpPr>
        <p:spPr bwMode="auto">
          <a:xfrm>
            <a:off x="3935413" y="1316038"/>
            <a:ext cx="0" cy="4897437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09" name="Line 21"/>
          <p:cNvSpPr>
            <a:spLocks noChangeShapeType="1"/>
          </p:cNvSpPr>
          <p:nvPr/>
        </p:nvSpPr>
        <p:spPr bwMode="auto">
          <a:xfrm>
            <a:off x="5327650" y="1316038"/>
            <a:ext cx="0" cy="4897437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10" name="Line 22"/>
          <p:cNvSpPr>
            <a:spLocks noChangeShapeType="1"/>
          </p:cNvSpPr>
          <p:nvPr/>
        </p:nvSpPr>
        <p:spPr bwMode="auto">
          <a:xfrm>
            <a:off x="6765925" y="1295400"/>
            <a:ext cx="0" cy="4897438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11" name="Text Box 23"/>
          <p:cNvSpPr txBox="1">
            <a:spLocks noChangeArrowheads="1"/>
          </p:cNvSpPr>
          <p:nvPr/>
        </p:nvSpPr>
        <p:spPr bwMode="auto">
          <a:xfrm>
            <a:off x="1268413" y="1706563"/>
            <a:ext cx="928687" cy="14366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1639" tIns="42452" rIns="81639" bIns="42452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100">
                <a:latin typeface="Tahoma" panose="020B0604030504040204" pitchFamily="34" charset="0"/>
                <a:cs typeface="Arial" panose="020B0604020202020204" pitchFamily="34" charset="0"/>
              </a:rPr>
              <a:t>Input buffers</a:t>
            </a:r>
          </a:p>
        </p:txBody>
      </p:sp>
      <p:sp>
        <p:nvSpPr>
          <p:cNvPr id="63512" name="Text Box 24"/>
          <p:cNvSpPr txBox="1">
            <a:spLocks noChangeArrowheads="1"/>
          </p:cNvSpPr>
          <p:nvPr/>
        </p:nvSpPr>
        <p:spPr bwMode="auto">
          <a:xfrm>
            <a:off x="1268413" y="3602038"/>
            <a:ext cx="928687" cy="14366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1639" tIns="42452" rIns="81639" bIns="42452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100">
                <a:latin typeface="Tahoma" panose="020B0604030504040204" pitchFamily="34" charset="0"/>
                <a:cs typeface="Arial" panose="020B0604020202020204" pitchFamily="34" charset="0"/>
              </a:rPr>
              <a:t>Input buffers</a:t>
            </a:r>
          </a:p>
        </p:txBody>
      </p:sp>
      <p:sp>
        <p:nvSpPr>
          <p:cNvPr id="63513" name="AutoShape 25"/>
          <p:cNvSpPr>
            <a:spLocks noChangeArrowheads="1"/>
          </p:cNvSpPr>
          <p:nvPr/>
        </p:nvSpPr>
        <p:spPr bwMode="auto">
          <a:xfrm rot="5400000">
            <a:off x="987425" y="4284663"/>
            <a:ext cx="841375" cy="1555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39" tIns="42452" rIns="81639" bIns="42452" anchor="ctr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100">
                <a:latin typeface="Tahoma" panose="020B0604030504040204" pitchFamily="34" charset="0"/>
                <a:cs typeface="Arial" panose="020B0604020202020204" pitchFamily="34" charset="0"/>
              </a:rPr>
              <a:t>DEMUX</a:t>
            </a:r>
          </a:p>
        </p:txBody>
      </p:sp>
      <p:sp>
        <p:nvSpPr>
          <p:cNvPr id="63514" name="Rectangle 26"/>
          <p:cNvSpPr>
            <a:spLocks noChangeArrowheads="1"/>
          </p:cNvSpPr>
          <p:nvPr/>
        </p:nvSpPr>
        <p:spPr bwMode="auto">
          <a:xfrm>
            <a:off x="1624013" y="3910013"/>
            <a:ext cx="80962" cy="204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15" name="Rectangle 27"/>
          <p:cNvSpPr>
            <a:spLocks noChangeArrowheads="1"/>
          </p:cNvSpPr>
          <p:nvPr/>
        </p:nvSpPr>
        <p:spPr bwMode="auto">
          <a:xfrm>
            <a:off x="1704975" y="3910013"/>
            <a:ext cx="80963" cy="204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16" name="Rectangle 28"/>
          <p:cNvSpPr>
            <a:spLocks noChangeArrowheads="1"/>
          </p:cNvSpPr>
          <p:nvPr/>
        </p:nvSpPr>
        <p:spPr bwMode="auto">
          <a:xfrm>
            <a:off x="1785938" y="3910013"/>
            <a:ext cx="80962" cy="204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17" name="Rectangle 29"/>
          <p:cNvSpPr>
            <a:spLocks noChangeArrowheads="1"/>
          </p:cNvSpPr>
          <p:nvPr/>
        </p:nvSpPr>
        <p:spPr bwMode="auto">
          <a:xfrm>
            <a:off x="1624013" y="4165600"/>
            <a:ext cx="80962" cy="204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18" name="Rectangle 30"/>
          <p:cNvSpPr>
            <a:spLocks noChangeArrowheads="1"/>
          </p:cNvSpPr>
          <p:nvPr/>
        </p:nvSpPr>
        <p:spPr bwMode="auto">
          <a:xfrm>
            <a:off x="1704975" y="4165600"/>
            <a:ext cx="80963" cy="204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19" name="Rectangle 31"/>
          <p:cNvSpPr>
            <a:spLocks noChangeArrowheads="1"/>
          </p:cNvSpPr>
          <p:nvPr/>
        </p:nvSpPr>
        <p:spPr bwMode="auto">
          <a:xfrm>
            <a:off x="1785938" y="4165600"/>
            <a:ext cx="80962" cy="204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20" name="Line 32"/>
          <p:cNvSpPr>
            <a:spLocks noChangeShapeType="1"/>
          </p:cNvSpPr>
          <p:nvPr/>
        </p:nvSpPr>
        <p:spPr bwMode="auto">
          <a:xfrm flipV="1">
            <a:off x="1500188" y="4256088"/>
            <a:ext cx="130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21" name="Rectangle 33"/>
          <p:cNvSpPr>
            <a:spLocks noChangeArrowheads="1"/>
          </p:cNvSpPr>
          <p:nvPr/>
        </p:nvSpPr>
        <p:spPr bwMode="auto">
          <a:xfrm>
            <a:off x="1624013" y="4627563"/>
            <a:ext cx="80962" cy="204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22" name="Rectangle 34"/>
          <p:cNvSpPr>
            <a:spLocks noChangeArrowheads="1"/>
          </p:cNvSpPr>
          <p:nvPr/>
        </p:nvSpPr>
        <p:spPr bwMode="auto">
          <a:xfrm>
            <a:off x="1704975" y="4627563"/>
            <a:ext cx="80963" cy="204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23" name="Rectangle 35"/>
          <p:cNvSpPr>
            <a:spLocks noChangeArrowheads="1"/>
          </p:cNvSpPr>
          <p:nvPr/>
        </p:nvSpPr>
        <p:spPr bwMode="auto">
          <a:xfrm>
            <a:off x="1785938" y="4627563"/>
            <a:ext cx="80962" cy="204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24" name="Text Box 36"/>
          <p:cNvSpPr txBox="1">
            <a:spLocks noChangeArrowheads="1"/>
          </p:cNvSpPr>
          <p:nvPr/>
        </p:nvSpPr>
        <p:spPr bwMode="auto">
          <a:xfrm rot="-5400000">
            <a:off x="93662" y="3713163"/>
            <a:ext cx="739775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ahoma" panose="020B0604030504040204" pitchFamily="34" charset="0"/>
                <a:cs typeface="Arial" panose="020B0604020202020204" pitchFamily="34" charset="0"/>
              </a:rPr>
              <a:t>Physical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300">
                <a:latin typeface="Tahoma" panose="020B0604030504040204" pitchFamily="34" charset="0"/>
                <a:cs typeface="Arial" panose="020B0604020202020204" pitchFamily="34" charset="0"/>
              </a:rPr>
              <a:t>channel</a:t>
            </a:r>
          </a:p>
        </p:txBody>
      </p:sp>
      <p:sp>
        <p:nvSpPr>
          <p:cNvPr id="63525" name="Line 37"/>
          <p:cNvSpPr>
            <a:spLocks noChangeShapeType="1"/>
          </p:cNvSpPr>
          <p:nvPr/>
        </p:nvSpPr>
        <p:spPr bwMode="auto">
          <a:xfrm>
            <a:off x="1071563" y="4319588"/>
            <a:ext cx="196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26" name="Line 38"/>
          <p:cNvSpPr>
            <a:spLocks noChangeShapeType="1"/>
          </p:cNvSpPr>
          <p:nvPr/>
        </p:nvSpPr>
        <p:spPr bwMode="auto">
          <a:xfrm>
            <a:off x="1071563" y="2490788"/>
            <a:ext cx="196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27" name="Text Box 39"/>
          <p:cNvSpPr txBox="1">
            <a:spLocks noChangeArrowheads="1"/>
          </p:cNvSpPr>
          <p:nvPr/>
        </p:nvSpPr>
        <p:spPr bwMode="auto">
          <a:xfrm flipV="1">
            <a:off x="695325" y="2100263"/>
            <a:ext cx="376238" cy="739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lIns="81639" tIns="42452" rIns="81639" bIns="42452" anchor="ctr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300">
                <a:latin typeface="Tahoma" panose="020B0604030504040204" pitchFamily="34" charset="0"/>
                <a:cs typeface="Arial" panose="020B0604020202020204" pitchFamily="34" charset="0"/>
              </a:rPr>
              <a:t>Link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300">
                <a:latin typeface="Tahoma" panose="020B060403050404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63528" name="Line 40"/>
          <p:cNvSpPr>
            <a:spLocks noChangeShapeType="1"/>
          </p:cNvSpPr>
          <p:nvPr/>
        </p:nvSpPr>
        <p:spPr bwMode="auto">
          <a:xfrm>
            <a:off x="301625" y="4319588"/>
            <a:ext cx="3794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29" name="Text Box 41"/>
          <p:cNvSpPr txBox="1">
            <a:spLocks noChangeArrowheads="1"/>
          </p:cNvSpPr>
          <p:nvPr/>
        </p:nvSpPr>
        <p:spPr bwMode="auto">
          <a:xfrm flipV="1">
            <a:off x="695325" y="3929063"/>
            <a:ext cx="376238" cy="739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lIns="81639" tIns="42452" rIns="81639" bIns="42452" anchor="ctr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300">
                <a:latin typeface="Tahoma" panose="020B0604030504040204" pitchFamily="34" charset="0"/>
                <a:cs typeface="Arial" panose="020B0604020202020204" pitchFamily="34" charset="0"/>
              </a:rPr>
              <a:t>Link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300">
                <a:latin typeface="Tahoma" panose="020B060403050404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63530" name="Text Box 42"/>
          <p:cNvSpPr txBox="1">
            <a:spLocks noChangeArrowheads="1"/>
          </p:cNvSpPr>
          <p:nvPr/>
        </p:nvSpPr>
        <p:spPr bwMode="auto">
          <a:xfrm rot="-5400000">
            <a:off x="106362" y="1884363"/>
            <a:ext cx="739775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300">
                <a:latin typeface="Tahoma" panose="020B0604030504040204" pitchFamily="34" charset="0"/>
                <a:cs typeface="Arial" panose="020B0604020202020204" pitchFamily="34" charset="0"/>
              </a:rPr>
              <a:t>Physical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300">
                <a:latin typeface="Tahoma" panose="020B0604030504040204" pitchFamily="34" charset="0"/>
                <a:cs typeface="Arial" panose="020B0604020202020204" pitchFamily="34" charset="0"/>
              </a:rPr>
              <a:t>channel</a:t>
            </a:r>
          </a:p>
        </p:txBody>
      </p:sp>
      <p:sp>
        <p:nvSpPr>
          <p:cNvPr id="63531" name="Line 43"/>
          <p:cNvSpPr>
            <a:spLocks noChangeShapeType="1"/>
          </p:cNvSpPr>
          <p:nvPr/>
        </p:nvSpPr>
        <p:spPr bwMode="auto">
          <a:xfrm>
            <a:off x="366713" y="2490788"/>
            <a:ext cx="3286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32" name="Line 44"/>
          <p:cNvSpPr>
            <a:spLocks noChangeShapeType="1"/>
          </p:cNvSpPr>
          <p:nvPr/>
        </p:nvSpPr>
        <p:spPr bwMode="auto">
          <a:xfrm flipV="1">
            <a:off x="1500188" y="3994150"/>
            <a:ext cx="130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33" name="Line 45"/>
          <p:cNvSpPr>
            <a:spLocks noChangeShapeType="1"/>
          </p:cNvSpPr>
          <p:nvPr/>
        </p:nvSpPr>
        <p:spPr bwMode="auto">
          <a:xfrm flipV="1">
            <a:off x="1500188" y="4713288"/>
            <a:ext cx="130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34" name="AutoShape 46"/>
          <p:cNvSpPr>
            <a:spLocks noChangeArrowheads="1"/>
          </p:cNvSpPr>
          <p:nvPr/>
        </p:nvSpPr>
        <p:spPr bwMode="auto">
          <a:xfrm rot="16200000" flipH="1">
            <a:off x="1654175" y="4283075"/>
            <a:ext cx="841375" cy="1555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39" tIns="42452" rIns="81639" bIns="42452" anchor="ctr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100">
                <a:latin typeface="Tahoma" panose="020B0604030504040204" pitchFamily="34" charset="0"/>
                <a:cs typeface="Arial" panose="020B0604020202020204" pitchFamily="34" charset="0"/>
              </a:rPr>
              <a:t>MUX</a:t>
            </a:r>
          </a:p>
        </p:txBody>
      </p:sp>
      <p:sp>
        <p:nvSpPr>
          <p:cNvPr id="63535" name="Line 47"/>
          <p:cNvSpPr>
            <a:spLocks noChangeShapeType="1"/>
          </p:cNvSpPr>
          <p:nvPr/>
        </p:nvSpPr>
        <p:spPr bwMode="auto">
          <a:xfrm flipV="1">
            <a:off x="1878013" y="4256088"/>
            <a:ext cx="1317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36" name="Line 48"/>
          <p:cNvSpPr>
            <a:spLocks noChangeShapeType="1"/>
          </p:cNvSpPr>
          <p:nvPr/>
        </p:nvSpPr>
        <p:spPr bwMode="auto">
          <a:xfrm flipV="1">
            <a:off x="1878013" y="3994150"/>
            <a:ext cx="1317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37" name="Line 49"/>
          <p:cNvSpPr>
            <a:spLocks noChangeShapeType="1"/>
          </p:cNvSpPr>
          <p:nvPr/>
        </p:nvSpPr>
        <p:spPr bwMode="auto">
          <a:xfrm flipV="1">
            <a:off x="1878013" y="4713288"/>
            <a:ext cx="1317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38" name="AutoShape 50"/>
          <p:cNvSpPr>
            <a:spLocks noChangeArrowheads="1"/>
          </p:cNvSpPr>
          <p:nvPr/>
        </p:nvSpPr>
        <p:spPr bwMode="auto">
          <a:xfrm rot="5400000">
            <a:off x="974725" y="2400300"/>
            <a:ext cx="841375" cy="1555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39" tIns="42452" rIns="81639" bIns="42452" anchor="ctr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100">
                <a:latin typeface="Tahoma" panose="020B0604030504040204" pitchFamily="34" charset="0"/>
                <a:cs typeface="Arial" panose="020B0604020202020204" pitchFamily="34" charset="0"/>
              </a:rPr>
              <a:t>DEMUX</a:t>
            </a:r>
          </a:p>
        </p:txBody>
      </p:sp>
      <p:sp>
        <p:nvSpPr>
          <p:cNvPr id="63539" name="Rectangle 51"/>
          <p:cNvSpPr>
            <a:spLocks noChangeArrowheads="1"/>
          </p:cNvSpPr>
          <p:nvPr/>
        </p:nvSpPr>
        <p:spPr bwMode="auto">
          <a:xfrm>
            <a:off x="1611313" y="2025650"/>
            <a:ext cx="80962" cy="204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40" name="Rectangle 52"/>
          <p:cNvSpPr>
            <a:spLocks noChangeArrowheads="1"/>
          </p:cNvSpPr>
          <p:nvPr/>
        </p:nvSpPr>
        <p:spPr bwMode="auto">
          <a:xfrm>
            <a:off x="1692275" y="2025650"/>
            <a:ext cx="80963" cy="204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41" name="Rectangle 53"/>
          <p:cNvSpPr>
            <a:spLocks noChangeArrowheads="1"/>
          </p:cNvSpPr>
          <p:nvPr/>
        </p:nvSpPr>
        <p:spPr bwMode="auto">
          <a:xfrm>
            <a:off x="1773238" y="2025650"/>
            <a:ext cx="80962" cy="204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42" name="Rectangle 54"/>
          <p:cNvSpPr>
            <a:spLocks noChangeArrowheads="1"/>
          </p:cNvSpPr>
          <p:nvPr/>
        </p:nvSpPr>
        <p:spPr bwMode="auto">
          <a:xfrm>
            <a:off x="1611313" y="2282825"/>
            <a:ext cx="80962" cy="204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43" name="Rectangle 55"/>
          <p:cNvSpPr>
            <a:spLocks noChangeArrowheads="1"/>
          </p:cNvSpPr>
          <p:nvPr/>
        </p:nvSpPr>
        <p:spPr bwMode="auto">
          <a:xfrm>
            <a:off x="1692275" y="2282825"/>
            <a:ext cx="80963" cy="204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44" name="Rectangle 56"/>
          <p:cNvSpPr>
            <a:spLocks noChangeArrowheads="1"/>
          </p:cNvSpPr>
          <p:nvPr/>
        </p:nvSpPr>
        <p:spPr bwMode="auto">
          <a:xfrm>
            <a:off x="1773238" y="2282825"/>
            <a:ext cx="80962" cy="204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45" name="Line 57"/>
          <p:cNvSpPr>
            <a:spLocks noChangeShapeType="1"/>
          </p:cNvSpPr>
          <p:nvPr/>
        </p:nvSpPr>
        <p:spPr bwMode="auto">
          <a:xfrm flipV="1">
            <a:off x="1487488" y="2371725"/>
            <a:ext cx="130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46" name="Rectangle 58"/>
          <p:cNvSpPr>
            <a:spLocks noChangeArrowheads="1"/>
          </p:cNvSpPr>
          <p:nvPr/>
        </p:nvSpPr>
        <p:spPr bwMode="auto">
          <a:xfrm>
            <a:off x="1611313" y="2744788"/>
            <a:ext cx="80962" cy="204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47" name="Rectangle 59"/>
          <p:cNvSpPr>
            <a:spLocks noChangeArrowheads="1"/>
          </p:cNvSpPr>
          <p:nvPr/>
        </p:nvSpPr>
        <p:spPr bwMode="auto">
          <a:xfrm>
            <a:off x="1692275" y="2744788"/>
            <a:ext cx="80963" cy="204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48" name="Rectangle 60"/>
          <p:cNvSpPr>
            <a:spLocks noChangeArrowheads="1"/>
          </p:cNvSpPr>
          <p:nvPr/>
        </p:nvSpPr>
        <p:spPr bwMode="auto">
          <a:xfrm>
            <a:off x="1773238" y="2744788"/>
            <a:ext cx="80962" cy="204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49" name="Line 61"/>
          <p:cNvSpPr>
            <a:spLocks noChangeShapeType="1"/>
          </p:cNvSpPr>
          <p:nvPr/>
        </p:nvSpPr>
        <p:spPr bwMode="auto">
          <a:xfrm flipV="1">
            <a:off x="1487488" y="2111375"/>
            <a:ext cx="130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50" name="Line 62"/>
          <p:cNvSpPr>
            <a:spLocks noChangeShapeType="1"/>
          </p:cNvSpPr>
          <p:nvPr/>
        </p:nvSpPr>
        <p:spPr bwMode="auto">
          <a:xfrm flipV="1">
            <a:off x="1487488" y="2830513"/>
            <a:ext cx="130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51" name="AutoShape 63"/>
          <p:cNvSpPr>
            <a:spLocks noChangeArrowheads="1"/>
          </p:cNvSpPr>
          <p:nvPr/>
        </p:nvSpPr>
        <p:spPr bwMode="auto">
          <a:xfrm rot="16200000" flipH="1">
            <a:off x="1641475" y="2398713"/>
            <a:ext cx="841375" cy="1555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39" tIns="42452" rIns="81639" bIns="42452" anchor="ctr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100">
                <a:latin typeface="Tahoma" panose="020B0604030504040204" pitchFamily="34" charset="0"/>
                <a:cs typeface="Arial" panose="020B0604020202020204" pitchFamily="34" charset="0"/>
              </a:rPr>
              <a:t>MUX</a:t>
            </a:r>
          </a:p>
        </p:txBody>
      </p:sp>
      <p:sp>
        <p:nvSpPr>
          <p:cNvPr id="63552" name="Line 64"/>
          <p:cNvSpPr>
            <a:spLocks noChangeShapeType="1"/>
          </p:cNvSpPr>
          <p:nvPr/>
        </p:nvSpPr>
        <p:spPr bwMode="auto">
          <a:xfrm flipV="1">
            <a:off x="1865313" y="2371725"/>
            <a:ext cx="1317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53" name="Line 65"/>
          <p:cNvSpPr>
            <a:spLocks noChangeShapeType="1"/>
          </p:cNvSpPr>
          <p:nvPr/>
        </p:nvSpPr>
        <p:spPr bwMode="auto">
          <a:xfrm flipV="1">
            <a:off x="1865313" y="2111375"/>
            <a:ext cx="1317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54" name="Line 66"/>
          <p:cNvSpPr>
            <a:spLocks noChangeShapeType="1"/>
          </p:cNvSpPr>
          <p:nvPr/>
        </p:nvSpPr>
        <p:spPr bwMode="auto">
          <a:xfrm flipV="1">
            <a:off x="1865313" y="2830513"/>
            <a:ext cx="1317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55" name="Text Box 67"/>
          <p:cNvSpPr txBox="1">
            <a:spLocks noChangeArrowheads="1"/>
          </p:cNvSpPr>
          <p:nvPr/>
        </p:nvSpPr>
        <p:spPr bwMode="auto">
          <a:xfrm>
            <a:off x="6924675" y="1706563"/>
            <a:ext cx="981075" cy="14382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1639" tIns="42452" rIns="81639" bIns="42452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100">
                <a:latin typeface="Tahoma" panose="020B0604030504040204" pitchFamily="34" charset="0"/>
                <a:cs typeface="Arial" panose="020B0604020202020204" pitchFamily="34" charset="0"/>
              </a:rPr>
              <a:t>Output buffers</a:t>
            </a:r>
          </a:p>
        </p:txBody>
      </p:sp>
      <p:sp>
        <p:nvSpPr>
          <p:cNvPr id="63556" name="Line 68"/>
          <p:cNvSpPr>
            <a:spLocks noChangeShapeType="1"/>
          </p:cNvSpPr>
          <p:nvPr/>
        </p:nvSpPr>
        <p:spPr bwMode="auto">
          <a:xfrm>
            <a:off x="7904163" y="2360613"/>
            <a:ext cx="1952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57" name="Text Box 69"/>
          <p:cNvSpPr txBox="1">
            <a:spLocks noChangeArrowheads="1"/>
          </p:cNvSpPr>
          <p:nvPr/>
        </p:nvSpPr>
        <p:spPr bwMode="auto">
          <a:xfrm flipV="1">
            <a:off x="8099425" y="1970088"/>
            <a:ext cx="392113" cy="739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lIns="81639" tIns="42452" rIns="81639" bIns="42452" anchor="ctr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300">
                <a:latin typeface="Tahoma" panose="020B0604030504040204" pitchFamily="34" charset="0"/>
                <a:cs typeface="Arial" panose="020B0604020202020204" pitchFamily="34" charset="0"/>
              </a:rPr>
              <a:t>Link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300">
                <a:latin typeface="Tahoma" panose="020B060403050404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63558" name="Text Box 70"/>
          <p:cNvSpPr txBox="1">
            <a:spLocks noChangeArrowheads="1"/>
          </p:cNvSpPr>
          <p:nvPr/>
        </p:nvSpPr>
        <p:spPr bwMode="auto">
          <a:xfrm>
            <a:off x="6924675" y="3602038"/>
            <a:ext cx="981075" cy="14366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1639" tIns="42452" rIns="81639" bIns="42452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100">
                <a:latin typeface="Tahoma" panose="020B0604030504040204" pitchFamily="34" charset="0"/>
                <a:cs typeface="Arial" panose="020B0604020202020204" pitchFamily="34" charset="0"/>
              </a:rPr>
              <a:t>Output buffers</a:t>
            </a:r>
          </a:p>
        </p:txBody>
      </p:sp>
      <p:sp>
        <p:nvSpPr>
          <p:cNvPr id="63559" name="Line 71"/>
          <p:cNvSpPr>
            <a:spLocks noChangeShapeType="1"/>
          </p:cNvSpPr>
          <p:nvPr/>
        </p:nvSpPr>
        <p:spPr bwMode="auto">
          <a:xfrm>
            <a:off x="7904163" y="4254500"/>
            <a:ext cx="1952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60" name="Text Box 72"/>
          <p:cNvSpPr txBox="1">
            <a:spLocks noChangeArrowheads="1"/>
          </p:cNvSpPr>
          <p:nvPr/>
        </p:nvSpPr>
        <p:spPr bwMode="auto">
          <a:xfrm flipV="1">
            <a:off x="8099425" y="3863975"/>
            <a:ext cx="392113" cy="739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lIns="81639" tIns="42452" rIns="81639" bIns="42452" anchor="ctr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300">
                <a:latin typeface="Tahoma" panose="020B0604030504040204" pitchFamily="34" charset="0"/>
                <a:cs typeface="Arial" panose="020B0604020202020204" pitchFamily="34" charset="0"/>
              </a:rPr>
              <a:t>Link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300">
                <a:latin typeface="Tahoma" panose="020B060403050404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63561" name="Text Box 73"/>
          <p:cNvSpPr txBox="1">
            <a:spLocks noChangeArrowheads="1"/>
          </p:cNvSpPr>
          <p:nvPr/>
        </p:nvSpPr>
        <p:spPr bwMode="auto">
          <a:xfrm rot="-5400000">
            <a:off x="8451056" y="1764507"/>
            <a:ext cx="73818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300">
                <a:latin typeface="Tahoma" panose="020B0604030504040204" pitchFamily="34" charset="0"/>
                <a:cs typeface="Arial" panose="020B0604020202020204" pitchFamily="34" charset="0"/>
              </a:rPr>
              <a:t>Physical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300">
                <a:latin typeface="Tahoma" panose="020B0604030504040204" pitchFamily="34" charset="0"/>
                <a:cs typeface="Arial" panose="020B0604020202020204" pitchFamily="34" charset="0"/>
              </a:rPr>
              <a:t>channel</a:t>
            </a:r>
          </a:p>
        </p:txBody>
      </p:sp>
      <p:sp>
        <p:nvSpPr>
          <p:cNvPr id="63562" name="Line 74"/>
          <p:cNvSpPr>
            <a:spLocks noChangeShapeType="1"/>
          </p:cNvSpPr>
          <p:nvPr/>
        </p:nvSpPr>
        <p:spPr bwMode="auto">
          <a:xfrm flipV="1">
            <a:off x="8494713" y="2359025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63" name="Text Box 75"/>
          <p:cNvSpPr txBox="1">
            <a:spLocks noChangeArrowheads="1"/>
          </p:cNvSpPr>
          <p:nvPr/>
        </p:nvSpPr>
        <p:spPr bwMode="auto">
          <a:xfrm rot="-5400000">
            <a:off x="8450262" y="3660776"/>
            <a:ext cx="739775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300">
                <a:latin typeface="Tahoma" panose="020B0604030504040204" pitchFamily="34" charset="0"/>
                <a:cs typeface="Arial" panose="020B0604020202020204" pitchFamily="34" charset="0"/>
              </a:rPr>
              <a:t>Physical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300">
                <a:latin typeface="Tahoma" panose="020B0604030504040204" pitchFamily="34" charset="0"/>
                <a:cs typeface="Arial" panose="020B0604020202020204" pitchFamily="34" charset="0"/>
              </a:rPr>
              <a:t>channel</a:t>
            </a:r>
          </a:p>
        </p:txBody>
      </p:sp>
      <p:sp>
        <p:nvSpPr>
          <p:cNvPr id="63564" name="Line 76"/>
          <p:cNvSpPr>
            <a:spLocks noChangeShapeType="1"/>
          </p:cNvSpPr>
          <p:nvPr/>
        </p:nvSpPr>
        <p:spPr bwMode="auto">
          <a:xfrm flipV="1">
            <a:off x="8494713" y="4254500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65" name="AutoShape 77"/>
          <p:cNvSpPr>
            <a:spLocks noChangeArrowheads="1"/>
          </p:cNvSpPr>
          <p:nvPr/>
        </p:nvSpPr>
        <p:spPr bwMode="auto">
          <a:xfrm rot="5400000">
            <a:off x="6646069" y="4237831"/>
            <a:ext cx="839788" cy="1555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39" tIns="42452" rIns="81639" bIns="42452" anchor="ctr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100">
                <a:latin typeface="Tahoma" panose="020B0604030504040204" pitchFamily="34" charset="0"/>
                <a:cs typeface="Arial" panose="020B0604020202020204" pitchFamily="34" charset="0"/>
              </a:rPr>
              <a:t>DEMUX</a:t>
            </a:r>
          </a:p>
        </p:txBody>
      </p:sp>
      <p:sp>
        <p:nvSpPr>
          <p:cNvPr id="63566" name="Rectangle 78"/>
          <p:cNvSpPr>
            <a:spLocks noChangeArrowheads="1"/>
          </p:cNvSpPr>
          <p:nvPr/>
        </p:nvSpPr>
        <p:spPr bwMode="auto">
          <a:xfrm>
            <a:off x="7281863" y="3863975"/>
            <a:ext cx="80962" cy="20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67" name="Rectangle 79"/>
          <p:cNvSpPr>
            <a:spLocks noChangeArrowheads="1"/>
          </p:cNvSpPr>
          <p:nvPr/>
        </p:nvSpPr>
        <p:spPr bwMode="auto">
          <a:xfrm>
            <a:off x="7362825" y="3863975"/>
            <a:ext cx="82550" cy="20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68" name="Rectangle 80"/>
          <p:cNvSpPr>
            <a:spLocks noChangeArrowheads="1"/>
          </p:cNvSpPr>
          <p:nvPr/>
        </p:nvSpPr>
        <p:spPr bwMode="auto">
          <a:xfrm>
            <a:off x="7456488" y="3863975"/>
            <a:ext cx="80962" cy="20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69" name="Rectangle 81"/>
          <p:cNvSpPr>
            <a:spLocks noChangeArrowheads="1"/>
          </p:cNvSpPr>
          <p:nvPr/>
        </p:nvSpPr>
        <p:spPr bwMode="auto">
          <a:xfrm>
            <a:off x="7281863" y="4119563"/>
            <a:ext cx="80962" cy="204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70" name="Rectangle 82"/>
          <p:cNvSpPr>
            <a:spLocks noChangeArrowheads="1"/>
          </p:cNvSpPr>
          <p:nvPr/>
        </p:nvSpPr>
        <p:spPr bwMode="auto">
          <a:xfrm>
            <a:off x="7362825" y="4119563"/>
            <a:ext cx="82550" cy="204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71" name="Rectangle 83"/>
          <p:cNvSpPr>
            <a:spLocks noChangeArrowheads="1"/>
          </p:cNvSpPr>
          <p:nvPr/>
        </p:nvSpPr>
        <p:spPr bwMode="auto">
          <a:xfrm>
            <a:off x="7456488" y="4119563"/>
            <a:ext cx="80962" cy="204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72" name="Line 84"/>
          <p:cNvSpPr>
            <a:spLocks noChangeShapeType="1"/>
          </p:cNvSpPr>
          <p:nvPr/>
        </p:nvSpPr>
        <p:spPr bwMode="auto">
          <a:xfrm flipV="1">
            <a:off x="7158038" y="4208463"/>
            <a:ext cx="1317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73" name="Rectangle 85"/>
          <p:cNvSpPr>
            <a:spLocks noChangeArrowheads="1"/>
          </p:cNvSpPr>
          <p:nvPr/>
        </p:nvSpPr>
        <p:spPr bwMode="auto">
          <a:xfrm>
            <a:off x="7281863" y="4581525"/>
            <a:ext cx="80962" cy="204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74" name="Rectangle 86"/>
          <p:cNvSpPr>
            <a:spLocks noChangeArrowheads="1"/>
          </p:cNvSpPr>
          <p:nvPr/>
        </p:nvSpPr>
        <p:spPr bwMode="auto">
          <a:xfrm>
            <a:off x="7362825" y="4581525"/>
            <a:ext cx="82550" cy="204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75" name="Rectangle 87"/>
          <p:cNvSpPr>
            <a:spLocks noChangeArrowheads="1"/>
          </p:cNvSpPr>
          <p:nvPr/>
        </p:nvSpPr>
        <p:spPr bwMode="auto">
          <a:xfrm>
            <a:off x="7456488" y="4581525"/>
            <a:ext cx="80962" cy="204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76" name="Line 88"/>
          <p:cNvSpPr>
            <a:spLocks noChangeShapeType="1"/>
          </p:cNvSpPr>
          <p:nvPr/>
        </p:nvSpPr>
        <p:spPr bwMode="auto">
          <a:xfrm flipV="1">
            <a:off x="7158038" y="3948113"/>
            <a:ext cx="1317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77" name="Line 89"/>
          <p:cNvSpPr>
            <a:spLocks noChangeShapeType="1"/>
          </p:cNvSpPr>
          <p:nvPr/>
        </p:nvSpPr>
        <p:spPr bwMode="auto">
          <a:xfrm flipV="1">
            <a:off x="7158038" y="4667250"/>
            <a:ext cx="1317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78" name="AutoShape 90"/>
          <p:cNvSpPr>
            <a:spLocks noChangeArrowheads="1"/>
          </p:cNvSpPr>
          <p:nvPr/>
        </p:nvSpPr>
        <p:spPr bwMode="auto">
          <a:xfrm rot="16200000" flipH="1">
            <a:off x="7312025" y="4224338"/>
            <a:ext cx="841375" cy="1555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39" tIns="42452" rIns="81639" bIns="42452" anchor="ctr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100">
                <a:latin typeface="Tahoma" panose="020B0604030504040204" pitchFamily="34" charset="0"/>
                <a:cs typeface="Arial" panose="020B0604020202020204" pitchFamily="34" charset="0"/>
              </a:rPr>
              <a:t>MUX</a:t>
            </a:r>
          </a:p>
        </p:txBody>
      </p:sp>
      <p:sp>
        <p:nvSpPr>
          <p:cNvPr id="63579" name="Line 91"/>
          <p:cNvSpPr>
            <a:spLocks noChangeShapeType="1"/>
          </p:cNvSpPr>
          <p:nvPr/>
        </p:nvSpPr>
        <p:spPr bwMode="auto">
          <a:xfrm flipV="1">
            <a:off x="7548563" y="4208463"/>
            <a:ext cx="130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80" name="Line 92"/>
          <p:cNvSpPr>
            <a:spLocks noChangeShapeType="1"/>
          </p:cNvSpPr>
          <p:nvPr/>
        </p:nvSpPr>
        <p:spPr bwMode="auto">
          <a:xfrm flipV="1">
            <a:off x="7548563" y="3948113"/>
            <a:ext cx="130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81" name="Line 93"/>
          <p:cNvSpPr>
            <a:spLocks noChangeShapeType="1"/>
          </p:cNvSpPr>
          <p:nvPr/>
        </p:nvSpPr>
        <p:spPr bwMode="auto">
          <a:xfrm flipV="1">
            <a:off x="7548563" y="4667250"/>
            <a:ext cx="130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82" name="AutoShape 94"/>
          <p:cNvSpPr>
            <a:spLocks noChangeArrowheads="1"/>
          </p:cNvSpPr>
          <p:nvPr/>
        </p:nvSpPr>
        <p:spPr bwMode="auto">
          <a:xfrm rot="5400000">
            <a:off x="6646069" y="2342356"/>
            <a:ext cx="839788" cy="1555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39" tIns="42452" rIns="81639" bIns="42452" anchor="ctr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100">
                <a:latin typeface="Tahoma" panose="020B0604030504040204" pitchFamily="34" charset="0"/>
                <a:cs typeface="Arial" panose="020B0604020202020204" pitchFamily="34" charset="0"/>
              </a:rPr>
              <a:t>DEMUX</a:t>
            </a:r>
          </a:p>
        </p:txBody>
      </p:sp>
      <p:sp>
        <p:nvSpPr>
          <p:cNvPr id="63583" name="Rectangle 95"/>
          <p:cNvSpPr>
            <a:spLocks noChangeArrowheads="1"/>
          </p:cNvSpPr>
          <p:nvPr/>
        </p:nvSpPr>
        <p:spPr bwMode="auto">
          <a:xfrm>
            <a:off x="7281863" y="1968500"/>
            <a:ext cx="80962" cy="204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84" name="Rectangle 96"/>
          <p:cNvSpPr>
            <a:spLocks noChangeArrowheads="1"/>
          </p:cNvSpPr>
          <p:nvPr/>
        </p:nvSpPr>
        <p:spPr bwMode="auto">
          <a:xfrm>
            <a:off x="7362825" y="1968500"/>
            <a:ext cx="82550" cy="204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85" name="Rectangle 97"/>
          <p:cNvSpPr>
            <a:spLocks noChangeArrowheads="1"/>
          </p:cNvSpPr>
          <p:nvPr/>
        </p:nvSpPr>
        <p:spPr bwMode="auto">
          <a:xfrm>
            <a:off x="7456488" y="1968500"/>
            <a:ext cx="80962" cy="204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86" name="Rectangle 98"/>
          <p:cNvSpPr>
            <a:spLocks noChangeArrowheads="1"/>
          </p:cNvSpPr>
          <p:nvPr/>
        </p:nvSpPr>
        <p:spPr bwMode="auto">
          <a:xfrm>
            <a:off x="7281863" y="2224088"/>
            <a:ext cx="80962" cy="204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87" name="Rectangle 99"/>
          <p:cNvSpPr>
            <a:spLocks noChangeArrowheads="1"/>
          </p:cNvSpPr>
          <p:nvPr/>
        </p:nvSpPr>
        <p:spPr bwMode="auto">
          <a:xfrm>
            <a:off x="7362825" y="2224088"/>
            <a:ext cx="82550" cy="204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88" name="Rectangle 100"/>
          <p:cNvSpPr>
            <a:spLocks noChangeArrowheads="1"/>
          </p:cNvSpPr>
          <p:nvPr/>
        </p:nvSpPr>
        <p:spPr bwMode="auto">
          <a:xfrm>
            <a:off x="7456488" y="2224088"/>
            <a:ext cx="80962" cy="204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89" name="Line 101"/>
          <p:cNvSpPr>
            <a:spLocks noChangeShapeType="1"/>
          </p:cNvSpPr>
          <p:nvPr/>
        </p:nvSpPr>
        <p:spPr bwMode="auto">
          <a:xfrm flipV="1">
            <a:off x="7158038" y="2312988"/>
            <a:ext cx="1317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90" name="Rectangle 102"/>
          <p:cNvSpPr>
            <a:spLocks noChangeArrowheads="1"/>
          </p:cNvSpPr>
          <p:nvPr/>
        </p:nvSpPr>
        <p:spPr bwMode="auto">
          <a:xfrm>
            <a:off x="7281863" y="2686050"/>
            <a:ext cx="80962" cy="204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91" name="Rectangle 103"/>
          <p:cNvSpPr>
            <a:spLocks noChangeArrowheads="1"/>
          </p:cNvSpPr>
          <p:nvPr/>
        </p:nvSpPr>
        <p:spPr bwMode="auto">
          <a:xfrm>
            <a:off x="7362825" y="2686050"/>
            <a:ext cx="82550" cy="204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92" name="Rectangle 104"/>
          <p:cNvSpPr>
            <a:spLocks noChangeArrowheads="1"/>
          </p:cNvSpPr>
          <p:nvPr/>
        </p:nvSpPr>
        <p:spPr bwMode="auto">
          <a:xfrm>
            <a:off x="7456488" y="2686050"/>
            <a:ext cx="80962" cy="204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593" name="Line 105"/>
          <p:cNvSpPr>
            <a:spLocks noChangeShapeType="1"/>
          </p:cNvSpPr>
          <p:nvPr/>
        </p:nvSpPr>
        <p:spPr bwMode="auto">
          <a:xfrm flipV="1">
            <a:off x="7158038" y="2052638"/>
            <a:ext cx="1317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94" name="Line 106"/>
          <p:cNvSpPr>
            <a:spLocks noChangeShapeType="1"/>
          </p:cNvSpPr>
          <p:nvPr/>
        </p:nvSpPr>
        <p:spPr bwMode="auto">
          <a:xfrm flipV="1">
            <a:off x="7158038" y="2771775"/>
            <a:ext cx="1317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95" name="AutoShape 107"/>
          <p:cNvSpPr>
            <a:spLocks noChangeArrowheads="1"/>
          </p:cNvSpPr>
          <p:nvPr/>
        </p:nvSpPr>
        <p:spPr bwMode="auto">
          <a:xfrm rot="16200000" flipH="1">
            <a:off x="7312025" y="2328863"/>
            <a:ext cx="841375" cy="1555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39" tIns="42452" rIns="81639" bIns="42452" anchor="ctr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100">
                <a:latin typeface="Tahoma" panose="020B0604030504040204" pitchFamily="34" charset="0"/>
                <a:cs typeface="Arial" panose="020B0604020202020204" pitchFamily="34" charset="0"/>
              </a:rPr>
              <a:t>MUX</a:t>
            </a:r>
          </a:p>
        </p:txBody>
      </p:sp>
      <p:sp>
        <p:nvSpPr>
          <p:cNvPr id="63596" name="Line 108"/>
          <p:cNvSpPr>
            <a:spLocks noChangeShapeType="1"/>
          </p:cNvSpPr>
          <p:nvPr/>
        </p:nvSpPr>
        <p:spPr bwMode="auto">
          <a:xfrm flipV="1">
            <a:off x="7548563" y="2312988"/>
            <a:ext cx="130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97" name="Line 109"/>
          <p:cNvSpPr>
            <a:spLocks noChangeShapeType="1"/>
          </p:cNvSpPr>
          <p:nvPr/>
        </p:nvSpPr>
        <p:spPr bwMode="auto">
          <a:xfrm flipV="1">
            <a:off x="7548563" y="2052638"/>
            <a:ext cx="130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98" name="Line 110"/>
          <p:cNvSpPr>
            <a:spLocks noChangeShapeType="1"/>
          </p:cNvSpPr>
          <p:nvPr/>
        </p:nvSpPr>
        <p:spPr bwMode="auto">
          <a:xfrm flipV="1">
            <a:off x="7548563" y="2771775"/>
            <a:ext cx="130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63599" name="Text Box 111"/>
          <p:cNvSpPr txBox="1">
            <a:spLocks noChangeArrowheads="1"/>
          </p:cNvSpPr>
          <p:nvPr/>
        </p:nvSpPr>
        <p:spPr bwMode="auto">
          <a:xfrm>
            <a:off x="2640013" y="2089150"/>
            <a:ext cx="1143000" cy="511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81639" tIns="42452" rIns="81639" bIns="42452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100">
                <a:latin typeface="Tahoma" panose="020B0604030504040204" pitchFamily="34" charset="0"/>
                <a:cs typeface="Arial" panose="020B0604020202020204" pitchFamily="34" charset="0"/>
              </a:rPr>
              <a:t>Routing </a:t>
            </a:r>
            <a:r>
              <a:rPr lang="en-US" altLang="en-US" sz="1100">
                <a:latin typeface="Tahoma" panose="020B0604030504040204" pitchFamily="34" charset="0"/>
                <a:cs typeface="Arial" panose="020B0604020202020204" pitchFamily="34" charset="0"/>
              </a:rPr>
              <a:t>Computation</a:t>
            </a:r>
            <a:r>
              <a:rPr lang="es-ES_tradnl" altLang="en-US" sz="1100">
                <a:latin typeface="Tahoma" panose="020B0604030504040204" pitchFamily="34" charset="0"/>
                <a:cs typeface="Arial" panose="020B0604020202020204" pitchFamily="34" charset="0"/>
              </a:rPr>
              <a:t> </a:t>
            </a:r>
            <a:endParaRPr lang="en-US" altLang="en-US" sz="110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3600" name="Text Box 112"/>
          <p:cNvSpPr txBox="1">
            <a:spLocks noChangeArrowheads="1"/>
          </p:cNvSpPr>
          <p:nvPr/>
        </p:nvSpPr>
        <p:spPr bwMode="auto">
          <a:xfrm>
            <a:off x="2640013" y="4016375"/>
            <a:ext cx="1143000" cy="511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81639" tIns="42452" rIns="81639" bIns="42452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100">
                <a:latin typeface="Tahoma" panose="020B0604030504040204" pitchFamily="34" charset="0"/>
                <a:cs typeface="Arial" panose="020B0604020202020204" pitchFamily="34" charset="0"/>
              </a:rPr>
              <a:t>Routing </a:t>
            </a:r>
            <a:r>
              <a:rPr lang="en-US" altLang="en-US" sz="1100">
                <a:latin typeface="Tahoma" panose="020B0604030504040204" pitchFamily="34" charset="0"/>
                <a:cs typeface="Arial" panose="020B0604020202020204" pitchFamily="34" charset="0"/>
              </a:rPr>
              <a:t>Computation</a:t>
            </a:r>
          </a:p>
        </p:txBody>
      </p:sp>
      <p:sp>
        <p:nvSpPr>
          <p:cNvPr id="63601" name="Text Box 113"/>
          <p:cNvSpPr txBox="1">
            <a:spLocks noChangeArrowheads="1"/>
          </p:cNvSpPr>
          <p:nvPr/>
        </p:nvSpPr>
        <p:spPr bwMode="auto">
          <a:xfrm rot="5400000" flipV="1">
            <a:off x="5706269" y="4737894"/>
            <a:ext cx="725488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lIns="81639" tIns="42452" rIns="81639" bIns="42452" anchor="ctr"/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ahoma" panose="020B0604030504040204" pitchFamily="34" charset="0"/>
                <a:cs typeface="Arial" panose="020B0604020202020204" pitchFamily="34" charset="0"/>
              </a:rPr>
              <a:t>Switch</a:t>
            </a:r>
            <a:r>
              <a:rPr lang="es-ES_tradnl" altLang="en-US" sz="1300">
                <a:latin typeface="Tahoma" panose="020B0604030504040204" pitchFamily="34" charset="0"/>
                <a:cs typeface="Arial" panose="020B0604020202020204" pitchFamily="34" charset="0"/>
              </a:rPr>
              <a:t> Allocation</a:t>
            </a:r>
          </a:p>
        </p:txBody>
      </p:sp>
      <p:cxnSp>
        <p:nvCxnSpPr>
          <p:cNvPr id="63602" name="AutoShape 114"/>
          <p:cNvCxnSpPr>
            <a:cxnSpLocks noChangeShapeType="1"/>
            <a:stCxn id="63601" idx="1"/>
            <a:endCxn id="63493" idx="0"/>
          </p:cNvCxnSpPr>
          <p:nvPr/>
        </p:nvCxnSpPr>
        <p:spPr bwMode="auto">
          <a:xfrm flipH="1" flipV="1">
            <a:off x="6035675" y="4700588"/>
            <a:ext cx="34925" cy="2841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603" name="Line 115"/>
          <p:cNvSpPr>
            <a:spLocks noChangeShapeType="1"/>
          </p:cNvSpPr>
          <p:nvPr/>
        </p:nvSpPr>
        <p:spPr bwMode="auto">
          <a:xfrm>
            <a:off x="1670050" y="3221038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endParaRPr lang="en-GB"/>
          </a:p>
        </p:txBody>
      </p:sp>
      <p:sp>
        <p:nvSpPr>
          <p:cNvPr id="63604" name="Line 116"/>
          <p:cNvSpPr>
            <a:spLocks noChangeShapeType="1"/>
          </p:cNvSpPr>
          <p:nvPr/>
        </p:nvSpPr>
        <p:spPr bwMode="auto">
          <a:xfrm>
            <a:off x="3117850" y="2916238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GB"/>
          </a:p>
        </p:txBody>
      </p:sp>
      <p:sp>
        <p:nvSpPr>
          <p:cNvPr id="63605" name="Line 117"/>
          <p:cNvSpPr>
            <a:spLocks noChangeShapeType="1"/>
          </p:cNvSpPr>
          <p:nvPr/>
        </p:nvSpPr>
        <p:spPr bwMode="auto">
          <a:xfrm>
            <a:off x="7385050" y="3221038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endParaRPr lang="en-GB"/>
          </a:p>
        </p:txBody>
      </p:sp>
      <p:sp>
        <p:nvSpPr>
          <p:cNvPr id="63606" name="Freeform 119"/>
          <p:cNvSpPr>
            <a:spLocks/>
          </p:cNvSpPr>
          <p:nvPr/>
        </p:nvSpPr>
        <p:spPr bwMode="auto">
          <a:xfrm>
            <a:off x="3803650" y="4135438"/>
            <a:ext cx="457200" cy="838200"/>
          </a:xfrm>
          <a:custGeom>
            <a:avLst/>
            <a:gdLst>
              <a:gd name="T0" fmla="*/ 0 w 288"/>
              <a:gd name="T1" fmla="*/ 0 h 576"/>
              <a:gd name="T2" fmla="*/ 2147483646 w 288"/>
              <a:gd name="T3" fmla="*/ 0 h 576"/>
              <a:gd name="T4" fmla="*/ 2147483646 w 288"/>
              <a:gd name="T5" fmla="*/ 2147483646 h 576"/>
              <a:gd name="T6" fmla="*/ 0 60000 65536"/>
              <a:gd name="T7" fmla="*/ 0 60000 65536"/>
              <a:gd name="T8" fmla="*/ 0 60000 65536"/>
              <a:gd name="T9" fmla="*/ 0 w 288"/>
              <a:gd name="T10" fmla="*/ 0 h 576"/>
              <a:gd name="T11" fmla="*/ 288 w 288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576">
                <a:moveTo>
                  <a:pt x="0" y="0"/>
                </a:moveTo>
                <a:lnTo>
                  <a:pt x="288" y="0"/>
                </a:lnTo>
                <a:lnTo>
                  <a:pt x="288" y="57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/>
          <a:p>
            <a:endParaRPr lang="en-GB"/>
          </a:p>
        </p:txBody>
      </p:sp>
      <p:sp>
        <p:nvSpPr>
          <p:cNvPr id="63607" name="Freeform 120"/>
          <p:cNvSpPr>
            <a:spLocks/>
          </p:cNvSpPr>
          <p:nvPr/>
        </p:nvSpPr>
        <p:spPr bwMode="auto">
          <a:xfrm>
            <a:off x="3789364" y="2173289"/>
            <a:ext cx="639764" cy="2800350"/>
          </a:xfrm>
          <a:custGeom>
            <a:avLst/>
            <a:gdLst>
              <a:gd name="T0" fmla="*/ 0 w 720"/>
              <a:gd name="T1" fmla="*/ 2147483646 h 1743"/>
              <a:gd name="T2" fmla="*/ 2147483646 w 720"/>
              <a:gd name="T3" fmla="*/ 0 h 1743"/>
              <a:gd name="T4" fmla="*/ 2147483646 w 720"/>
              <a:gd name="T5" fmla="*/ 2147483646 h 1743"/>
              <a:gd name="T6" fmla="*/ 0 60000 65536"/>
              <a:gd name="T7" fmla="*/ 0 60000 65536"/>
              <a:gd name="T8" fmla="*/ 0 60000 65536"/>
              <a:gd name="T9" fmla="*/ 0 w 720"/>
              <a:gd name="T10" fmla="*/ 0 h 1743"/>
              <a:gd name="T11" fmla="*/ 720 w 720"/>
              <a:gd name="T12" fmla="*/ 1743 h 17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743">
                <a:moveTo>
                  <a:pt x="0" y="15"/>
                </a:moveTo>
                <a:lnTo>
                  <a:pt x="720" y="0"/>
                </a:lnTo>
                <a:lnTo>
                  <a:pt x="720" y="1743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2075" tIns="46038" rIns="92075" bIns="46038">
            <a:spAutoFit/>
          </a:bodyPr>
          <a:lstStyle/>
          <a:p>
            <a:endParaRPr lang="en-GB"/>
          </a:p>
        </p:txBody>
      </p:sp>
      <p:sp>
        <p:nvSpPr>
          <p:cNvPr id="63608" name="Slide Number Placeholder 120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7E37664-2559-4843-8530-4AC1B75F6A56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76</a:t>
            </a:fld>
            <a:endParaRPr lang="en-GB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340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>
          <a:xfrm>
            <a:off x="2579427" y="95249"/>
            <a:ext cx="3862316" cy="1038225"/>
          </a:xfrm>
        </p:spPr>
        <p:txBody>
          <a:bodyPr/>
          <a:lstStyle/>
          <a:p>
            <a:pPr eaLnBrk="1" hangingPunct="1"/>
            <a:r>
              <a:rPr lang="en-GB" altLang="en-US" sz="3200" b="1" dirty="0" smtClean="0">
                <a:latin typeface="+mj-lt"/>
              </a:rPr>
              <a:t>NoC Topologies</a:t>
            </a:r>
            <a:endParaRPr lang="en-US" altLang="en-US" sz="3200" dirty="0" smtClean="0">
              <a:latin typeface="+mj-lt"/>
            </a:endParaRPr>
          </a:p>
        </p:txBody>
      </p:sp>
      <p:sp>
        <p:nvSpPr>
          <p:cNvPr id="69635" name="Slide Number Placeholder 8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EC64271-B838-4F40-825F-ABDE8B4DB4D8}" type="slidenum">
              <a:rPr lang="en-US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77</a:t>
            </a:fld>
            <a:endParaRPr lang="en-US" altLang="en-US" sz="1400">
              <a:latin typeface="Times" panose="02020603050405020304" pitchFamily="18" charset="0"/>
            </a:endParaRPr>
          </a:p>
        </p:txBody>
      </p:sp>
      <p:pic>
        <p:nvPicPr>
          <p:cNvPr id="69636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381125"/>
            <a:ext cx="73533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89958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3038901" y="203200"/>
            <a:ext cx="3721290" cy="1038225"/>
          </a:xfrm>
        </p:spPr>
        <p:txBody>
          <a:bodyPr/>
          <a:lstStyle/>
          <a:p>
            <a:pPr eaLnBrk="1" hangingPunct="1"/>
            <a:r>
              <a:rPr lang="en-GB" altLang="en-US" sz="2800" b="1" dirty="0" smtClean="0">
                <a:latin typeface="+mj-lt"/>
              </a:rPr>
              <a:t>NoC Topologies</a:t>
            </a:r>
            <a:endParaRPr lang="en-US" altLang="en-US" sz="2800" dirty="0" smtClean="0">
              <a:latin typeface="+mj-lt"/>
            </a:endParaRPr>
          </a:p>
        </p:txBody>
      </p:sp>
      <p:sp>
        <p:nvSpPr>
          <p:cNvPr id="71683" name="Slide Number Placeholder 8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4479539-B6C9-4C77-B937-81C96C7303A8}" type="slidenum">
              <a:rPr lang="en-US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78</a:t>
            </a:fld>
            <a:endParaRPr lang="en-US" altLang="en-US" sz="1400">
              <a:latin typeface="Times" panose="02020603050405020304" pitchFamily="18" charset="0"/>
            </a:endParaRPr>
          </a:p>
        </p:txBody>
      </p:sp>
      <p:pic>
        <p:nvPicPr>
          <p:cNvPr id="7168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t="9216" r="72052" b="17972"/>
          <a:stretch>
            <a:fillRect/>
          </a:stretch>
        </p:blipFill>
        <p:spPr bwMode="auto">
          <a:xfrm>
            <a:off x="609600" y="1143000"/>
            <a:ext cx="18478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1058863" y="3135313"/>
            <a:ext cx="9699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5900" indent="-2730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altLang="en-US" sz="1600">
                <a:latin typeface="Times" panose="02020603050405020304" pitchFamily="18" charset="0"/>
              </a:rPr>
              <a:t>Mesh</a:t>
            </a:r>
          </a:p>
        </p:txBody>
      </p:sp>
      <p:pic>
        <p:nvPicPr>
          <p:cNvPr id="716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2" r="37640" b="12903"/>
          <a:stretch>
            <a:fillRect/>
          </a:stretch>
        </p:blipFill>
        <p:spPr bwMode="auto">
          <a:xfrm>
            <a:off x="3295650" y="1171575"/>
            <a:ext cx="19621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6" t="20737" b="20737"/>
          <a:stretch>
            <a:fillRect/>
          </a:stretch>
        </p:blipFill>
        <p:spPr bwMode="auto">
          <a:xfrm>
            <a:off x="5724525" y="1314450"/>
            <a:ext cx="2781300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2" b="14151"/>
          <a:stretch>
            <a:fillRect/>
          </a:stretch>
        </p:blipFill>
        <p:spPr bwMode="auto">
          <a:xfrm>
            <a:off x="5991225" y="3709988"/>
            <a:ext cx="2095500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9" name="Rectangle 9"/>
          <p:cNvSpPr>
            <a:spLocks noChangeArrowheads="1"/>
          </p:cNvSpPr>
          <p:nvPr/>
        </p:nvSpPr>
        <p:spPr bwMode="auto">
          <a:xfrm>
            <a:off x="3811588" y="3297238"/>
            <a:ext cx="9223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5900" indent="-2730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altLang="en-US" sz="1600">
                <a:latin typeface="Times" panose="02020603050405020304" pitchFamily="18" charset="0"/>
              </a:rPr>
              <a:t>Torus</a:t>
            </a:r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6469063" y="3030538"/>
            <a:ext cx="14462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5900" indent="-2730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altLang="en-US" sz="1600">
                <a:latin typeface="Times" panose="02020603050405020304" pitchFamily="18" charset="0"/>
              </a:rPr>
              <a:t>Binary-Tree</a:t>
            </a:r>
          </a:p>
        </p:txBody>
      </p:sp>
      <p:sp>
        <p:nvSpPr>
          <p:cNvPr id="71691" name="Rectangle 11"/>
          <p:cNvSpPr>
            <a:spLocks noChangeArrowheads="1"/>
          </p:cNvSpPr>
          <p:nvPr/>
        </p:nvSpPr>
        <p:spPr bwMode="auto">
          <a:xfrm>
            <a:off x="1096963" y="5764213"/>
            <a:ext cx="8747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5900" indent="-2730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altLang="en-US" sz="1600">
                <a:latin typeface="Times" panose="02020603050405020304" pitchFamily="18" charset="0"/>
              </a:rPr>
              <a:t>Star</a:t>
            </a:r>
          </a:p>
        </p:txBody>
      </p:sp>
      <p:sp>
        <p:nvSpPr>
          <p:cNvPr id="71692" name="Rectangle 12"/>
          <p:cNvSpPr>
            <a:spLocks noChangeArrowheads="1"/>
          </p:cNvSpPr>
          <p:nvPr/>
        </p:nvSpPr>
        <p:spPr bwMode="auto">
          <a:xfrm>
            <a:off x="6440488" y="5735638"/>
            <a:ext cx="10937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5900" indent="-2730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altLang="en-US" sz="1600">
                <a:latin typeface="Times" panose="02020603050405020304" pitchFamily="18" charset="0"/>
              </a:rPr>
              <a:t>Hybrid</a:t>
            </a:r>
          </a:p>
        </p:txBody>
      </p:sp>
      <p:pic>
        <p:nvPicPr>
          <p:cNvPr id="71693" name="Picture 3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t="3790" r="6744" b="9914"/>
          <a:stretch>
            <a:fillRect/>
          </a:stretch>
        </p:blipFill>
        <p:spPr bwMode="auto">
          <a:xfrm>
            <a:off x="571500" y="4000500"/>
            <a:ext cx="18923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94" name="Picture 4"/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7" t="6915" r="9586" b="18617"/>
          <a:stretch>
            <a:fillRect/>
          </a:stretch>
        </p:blipFill>
        <p:spPr bwMode="auto">
          <a:xfrm>
            <a:off x="3429000" y="4000500"/>
            <a:ext cx="1879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95" name="Rectangle 17"/>
          <p:cNvSpPr>
            <a:spLocks noChangeArrowheads="1"/>
          </p:cNvSpPr>
          <p:nvPr/>
        </p:nvSpPr>
        <p:spPr bwMode="auto">
          <a:xfrm>
            <a:off x="3944938" y="5697538"/>
            <a:ext cx="8747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5900" indent="-2730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altLang="en-US" sz="1600">
                <a:latin typeface="Times" panose="02020603050405020304" pitchFamily="18" charset="0"/>
              </a:rPr>
              <a:t>Ring</a:t>
            </a:r>
          </a:p>
        </p:txBody>
      </p:sp>
    </p:spTree>
    <p:extLst>
      <p:ext uri="{BB962C8B-B14F-4D97-AF65-F5344CB8AC3E}">
        <p14:creationId xmlns:p14="http://schemas.microsoft.com/office/powerpoint/2010/main" val="14487319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2001672" y="95535"/>
            <a:ext cx="9144000" cy="1028700"/>
          </a:xfrm>
        </p:spPr>
        <p:txBody>
          <a:bodyPr/>
          <a:lstStyle/>
          <a:p>
            <a:r>
              <a:rPr lang="en-US" altLang="en-US" sz="3200" b="1" dirty="0" smtClean="0">
                <a:latin typeface="+mj-lt"/>
              </a:rPr>
              <a:t>Abstract Metrics: Degree</a:t>
            </a:r>
          </a:p>
        </p:txBody>
      </p:sp>
      <p:pic>
        <p:nvPicPr>
          <p:cNvPr id="7373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381125"/>
            <a:ext cx="7991475" cy="438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Slide Number Placeholder 8"/>
          <p:cNvSpPr txBox="1">
            <a:spLocks/>
          </p:cNvSpPr>
          <p:nvPr/>
        </p:nvSpPr>
        <p:spPr bwMode="auto">
          <a:xfrm>
            <a:off x="2620963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CF8E5354-ABCE-4C4D-A39F-42C251A7BC27}" type="slidenum">
              <a:rPr lang="en-US" altLang="en-US" sz="1400">
                <a:latin typeface="Times" panose="02020603050405020304" pitchFamily="18" charset="0"/>
              </a:rPr>
              <a:pPr algn="r">
                <a:spcBef>
                  <a:spcPct val="0"/>
                </a:spcBef>
                <a:buFontTx/>
                <a:buNone/>
              </a:pPr>
              <a:t>79</a:t>
            </a:fld>
            <a:endParaRPr lang="en-US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7917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762000"/>
          </a:xfrm>
        </p:spPr>
        <p:txBody>
          <a:bodyPr/>
          <a:lstStyle/>
          <a:p>
            <a:r>
              <a:rPr lang="en-US" altLang="en-US" sz="3200" b="1" smtClean="0">
                <a:latin typeface="Calibri" panose="020F0502020204030204" pitchFamily="34" charset="0"/>
                <a:cs typeface="Calibri" panose="020F0502020204030204" pitchFamily="34" charset="0"/>
              </a:rPr>
              <a:t>Operation of Fault Tolerant Systems </a:t>
            </a:r>
            <a:endParaRPr lang="en-US" altLang="en-US" sz="320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16219" y="1360660"/>
            <a:ext cx="7704138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5000"/>
              </a:lnSpc>
              <a:buFontTx/>
              <a:buChar char="•"/>
            </a:pP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There are several key areas in the development of fault tolerant hardware computing systems: </a:t>
            </a:r>
          </a:p>
          <a:p>
            <a:pPr>
              <a:lnSpc>
                <a:spcPct val="105000"/>
              </a:lnSpc>
            </a:pPr>
            <a:endParaRPr lang="en-GB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5000"/>
              </a:lnSpc>
              <a:spcBef>
                <a:spcPct val="25000"/>
              </a:spcBef>
              <a:buFontTx/>
              <a:buChar char="•"/>
            </a:pP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Fault </a:t>
            </a:r>
            <a:r>
              <a:rPr lang="en-GB" altLang="en-US" sz="2400" b="0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monitoring/detecting</a:t>
            </a: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05000"/>
              </a:lnSpc>
              <a:spcBef>
                <a:spcPct val="25000"/>
              </a:spcBef>
            </a:pP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  - be able to detect a fault has occurred</a:t>
            </a:r>
          </a:p>
          <a:p>
            <a:pPr>
              <a:lnSpc>
                <a:spcPct val="105000"/>
              </a:lnSpc>
              <a:spcBef>
                <a:spcPct val="25000"/>
              </a:spcBef>
              <a:buFontTx/>
              <a:buChar char="•"/>
            </a:pP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Fault </a:t>
            </a:r>
            <a:r>
              <a:rPr lang="en-GB" altLang="en-US" sz="2400" b="0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altLang="en-US" sz="2400" b="0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diagnostics</a:t>
            </a:r>
          </a:p>
          <a:p>
            <a:pPr>
              <a:lnSpc>
                <a:spcPct val="105000"/>
              </a:lnSpc>
              <a:spcBef>
                <a:spcPct val="25000"/>
              </a:spcBef>
            </a:pP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  - where the fault is located</a:t>
            </a:r>
          </a:p>
          <a:p>
            <a:pPr>
              <a:lnSpc>
                <a:spcPct val="105000"/>
              </a:lnSpc>
              <a:spcBef>
                <a:spcPct val="25000"/>
              </a:spcBef>
            </a:pP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  - the type of fault (transient, temporary or permanent)</a:t>
            </a:r>
          </a:p>
          <a:p>
            <a:pPr>
              <a:lnSpc>
                <a:spcPct val="105000"/>
              </a:lnSpc>
              <a:spcBef>
                <a:spcPct val="25000"/>
              </a:spcBef>
              <a:buFontTx/>
              <a:buChar char="•"/>
            </a:pPr>
            <a:r>
              <a:rPr lang="en-GB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Fault tolerant </a:t>
            </a:r>
            <a:r>
              <a:rPr lang="en-GB" altLang="en-US" sz="2400" b="0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</a:p>
          <a:p>
            <a:pPr>
              <a:lnSpc>
                <a:spcPct val="105000"/>
              </a:lnSpc>
              <a:spcBef>
                <a:spcPct val="25000"/>
              </a:spcBef>
            </a:pP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  - what can be done to restore the system’s operation, i.e. how can the fault be tolerated.</a:t>
            </a:r>
          </a:p>
        </p:txBody>
      </p:sp>
      <p:grpSp>
        <p:nvGrpSpPr>
          <p:cNvPr id="21508" name="Group 32"/>
          <p:cNvGrpSpPr>
            <a:grpSpLocks/>
          </p:cNvGrpSpPr>
          <p:nvPr/>
        </p:nvGrpSpPr>
        <p:grpSpPr bwMode="auto">
          <a:xfrm>
            <a:off x="5648138" y="1911800"/>
            <a:ext cx="3479015" cy="2547937"/>
            <a:chOff x="3822" y="1525"/>
            <a:chExt cx="1780" cy="1336"/>
          </a:xfrm>
        </p:grpSpPr>
        <p:grpSp>
          <p:nvGrpSpPr>
            <p:cNvPr id="21509" name="Group 18"/>
            <p:cNvGrpSpPr>
              <a:grpSpLocks/>
            </p:cNvGrpSpPr>
            <p:nvPr/>
          </p:nvGrpSpPr>
          <p:grpSpPr bwMode="auto">
            <a:xfrm>
              <a:off x="4014" y="1661"/>
              <a:ext cx="953" cy="1179"/>
              <a:chOff x="4014" y="1344"/>
              <a:chExt cx="953" cy="1179"/>
            </a:xfrm>
          </p:grpSpPr>
          <p:sp>
            <p:nvSpPr>
              <p:cNvPr id="21523" name="Text Box 4"/>
              <p:cNvSpPr txBox="1">
                <a:spLocks noChangeArrowheads="1"/>
              </p:cNvSpPr>
              <p:nvPr/>
            </p:nvSpPr>
            <p:spPr bwMode="auto">
              <a:xfrm>
                <a:off x="4195" y="1344"/>
                <a:ext cx="590" cy="16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GB" altLang="en-US" sz="140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Monitor</a:t>
                </a:r>
                <a:endParaRPr lang="en-US" altLang="en-US" sz="140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524" name="Text Box 5"/>
              <p:cNvSpPr txBox="1">
                <a:spLocks noChangeArrowheads="1"/>
              </p:cNvSpPr>
              <p:nvPr/>
            </p:nvSpPr>
            <p:spPr bwMode="auto">
              <a:xfrm>
                <a:off x="4192" y="1645"/>
                <a:ext cx="590" cy="16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GB" altLang="en-US" sz="1400">
                    <a:solidFill>
                      <a:schemeClr val="accent2"/>
                    </a:solidFill>
                  </a:rPr>
                  <a:t>Test</a:t>
                </a:r>
                <a:endParaRPr lang="en-US" altLang="en-US" sz="1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525" name="Text Box 6"/>
              <p:cNvSpPr txBox="1">
                <a:spLocks noChangeArrowheads="1"/>
              </p:cNvSpPr>
              <p:nvPr/>
            </p:nvSpPr>
            <p:spPr bwMode="auto">
              <a:xfrm>
                <a:off x="4123" y="1944"/>
                <a:ext cx="771" cy="16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GB" altLang="en-US" sz="140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Diagnostics</a:t>
                </a:r>
                <a:endParaRPr lang="en-US" altLang="en-US" sz="140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526" name="Text Box 7"/>
              <p:cNvSpPr txBox="1">
                <a:spLocks noChangeArrowheads="1"/>
              </p:cNvSpPr>
              <p:nvPr/>
            </p:nvSpPr>
            <p:spPr bwMode="auto">
              <a:xfrm>
                <a:off x="4147" y="2238"/>
                <a:ext cx="771" cy="16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GB" altLang="en-US" sz="140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Decision</a:t>
                </a:r>
                <a:endParaRPr lang="en-US" altLang="en-US" sz="140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527" name="Line 8"/>
              <p:cNvSpPr>
                <a:spLocks noChangeShapeType="1"/>
              </p:cNvSpPr>
              <p:nvPr/>
            </p:nvSpPr>
            <p:spPr bwMode="auto">
              <a:xfrm>
                <a:off x="4489" y="1549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28" name="Line 9"/>
              <p:cNvSpPr>
                <a:spLocks noChangeShapeType="1"/>
              </p:cNvSpPr>
              <p:nvPr/>
            </p:nvSpPr>
            <p:spPr bwMode="auto">
              <a:xfrm>
                <a:off x="4493" y="1847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29" name="Line 10"/>
              <p:cNvSpPr>
                <a:spLocks noChangeShapeType="1"/>
              </p:cNvSpPr>
              <p:nvPr/>
            </p:nvSpPr>
            <p:spPr bwMode="auto">
              <a:xfrm>
                <a:off x="4503" y="2145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30" name="Line 11"/>
              <p:cNvSpPr>
                <a:spLocks noChangeShapeType="1"/>
              </p:cNvSpPr>
              <p:nvPr/>
            </p:nvSpPr>
            <p:spPr bwMode="auto">
              <a:xfrm>
                <a:off x="4513" y="2432"/>
                <a:ext cx="0" cy="9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31" name="Line 12"/>
              <p:cNvSpPr>
                <a:spLocks noChangeShapeType="1"/>
              </p:cNvSpPr>
              <p:nvPr/>
            </p:nvSpPr>
            <p:spPr bwMode="auto">
              <a:xfrm flipH="1">
                <a:off x="4014" y="2523"/>
                <a:ext cx="49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32" name="Line 13"/>
              <p:cNvSpPr>
                <a:spLocks noChangeShapeType="1"/>
              </p:cNvSpPr>
              <p:nvPr/>
            </p:nvSpPr>
            <p:spPr bwMode="auto">
              <a:xfrm flipV="1">
                <a:off x="4014" y="1434"/>
                <a:ext cx="0" cy="108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33" name="Line 14"/>
              <p:cNvSpPr>
                <a:spLocks noChangeShapeType="1"/>
              </p:cNvSpPr>
              <p:nvPr/>
            </p:nvSpPr>
            <p:spPr bwMode="auto">
              <a:xfrm>
                <a:off x="4014" y="1434"/>
                <a:ext cx="18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34" name="Line 15"/>
              <p:cNvSpPr>
                <a:spLocks noChangeShapeType="1"/>
              </p:cNvSpPr>
              <p:nvPr/>
            </p:nvSpPr>
            <p:spPr bwMode="auto">
              <a:xfrm flipH="1">
                <a:off x="4785" y="1752"/>
                <a:ext cx="1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35" name="Line 16"/>
              <p:cNvSpPr>
                <a:spLocks noChangeShapeType="1"/>
              </p:cNvSpPr>
              <p:nvPr/>
            </p:nvSpPr>
            <p:spPr bwMode="auto">
              <a:xfrm flipV="1">
                <a:off x="4897" y="2024"/>
                <a:ext cx="7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36" name="Line 17"/>
              <p:cNvSpPr>
                <a:spLocks noChangeShapeType="1"/>
              </p:cNvSpPr>
              <p:nvPr/>
            </p:nvSpPr>
            <p:spPr bwMode="auto">
              <a:xfrm>
                <a:off x="4967" y="175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1510" name="Text Box 19"/>
            <p:cNvSpPr txBox="1">
              <a:spLocks noChangeArrowheads="1"/>
            </p:cNvSpPr>
            <p:nvPr/>
          </p:nvSpPr>
          <p:spPr bwMode="auto">
            <a:xfrm>
              <a:off x="4513" y="1825"/>
              <a:ext cx="46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000" b="0">
                  <a:solidFill>
                    <a:srgbClr val="FF0000"/>
                  </a:solidFill>
                </a:rPr>
                <a:t>Fault detected</a:t>
              </a:r>
              <a:endParaRPr lang="en-US" altLang="en-US" sz="1000" b="0">
                <a:solidFill>
                  <a:srgbClr val="FF0000"/>
                </a:solidFill>
              </a:endParaRPr>
            </a:p>
          </p:txBody>
        </p:sp>
        <p:sp>
          <p:nvSpPr>
            <p:cNvPr id="21511" name="Text Box 20"/>
            <p:cNvSpPr txBox="1">
              <a:spLocks noChangeArrowheads="1"/>
            </p:cNvSpPr>
            <p:nvPr/>
          </p:nvSpPr>
          <p:spPr bwMode="auto">
            <a:xfrm>
              <a:off x="4529" y="2432"/>
              <a:ext cx="891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000" b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Fault diagnosis made</a:t>
              </a:r>
              <a:endParaRPr lang="en-US" altLang="en-US" sz="10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12" name="Text Box 21"/>
            <p:cNvSpPr txBox="1">
              <a:spLocks noChangeArrowheads="1"/>
            </p:cNvSpPr>
            <p:nvPr/>
          </p:nvSpPr>
          <p:spPr bwMode="auto">
            <a:xfrm>
              <a:off x="4529" y="2732"/>
              <a:ext cx="1073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000" b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Decision made on restoration</a:t>
              </a:r>
              <a:endParaRPr lang="en-US" altLang="en-US" sz="10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13" name="Text Box 22"/>
            <p:cNvSpPr txBox="1">
              <a:spLocks noChangeArrowheads="1"/>
            </p:cNvSpPr>
            <p:nvPr/>
          </p:nvSpPr>
          <p:spPr bwMode="auto">
            <a:xfrm>
              <a:off x="4954" y="2233"/>
              <a:ext cx="648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Not completed</a:t>
              </a:r>
              <a:endParaRPr lang="en-US" alt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14" name="Text Box 23"/>
            <p:cNvSpPr txBox="1">
              <a:spLocks noChangeArrowheads="1"/>
            </p:cNvSpPr>
            <p:nvPr/>
          </p:nvSpPr>
          <p:spPr bwMode="auto">
            <a:xfrm>
              <a:off x="3822" y="2191"/>
              <a:ext cx="188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Yes</a:t>
              </a:r>
              <a:endParaRPr lang="en-US" altLang="en-U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15" name="Text Box 24"/>
            <p:cNvSpPr txBox="1">
              <a:spLocks noChangeArrowheads="1"/>
            </p:cNvSpPr>
            <p:nvPr/>
          </p:nvSpPr>
          <p:spPr bwMode="auto">
            <a:xfrm>
              <a:off x="4227" y="1825"/>
              <a:ext cx="188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000">
                  <a:latin typeface="Calibri" panose="020F0502020204030204" pitchFamily="34" charset="0"/>
                  <a:cs typeface="Calibri" panose="020F0502020204030204" pitchFamily="34" charset="0"/>
                </a:rPr>
                <a:t>Yes</a:t>
              </a:r>
              <a:endParaRPr lang="en-US" alt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16" name="Text Box 25"/>
            <p:cNvSpPr txBox="1">
              <a:spLocks noChangeArrowheads="1"/>
            </p:cNvSpPr>
            <p:nvPr/>
          </p:nvSpPr>
          <p:spPr bwMode="auto">
            <a:xfrm>
              <a:off x="4227" y="2115"/>
              <a:ext cx="188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000">
                  <a:latin typeface="Calibri" panose="020F0502020204030204" pitchFamily="34" charset="0"/>
                  <a:cs typeface="Calibri" panose="020F0502020204030204" pitchFamily="34" charset="0"/>
                </a:rPr>
                <a:t>Yes</a:t>
              </a:r>
              <a:endParaRPr lang="en-US" alt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17" name="Text Box 26"/>
            <p:cNvSpPr txBox="1">
              <a:spLocks noChangeArrowheads="1"/>
            </p:cNvSpPr>
            <p:nvPr/>
          </p:nvSpPr>
          <p:spPr bwMode="auto">
            <a:xfrm>
              <a:off x="4227" y="2432"/>
              <a:ext cx="188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000">
                  <a:latin typeface="Calibri" panose="020F0502020204030204" pitchFamily="34" charset="0"/>
                  <a:cs typeface="Calibri" panose="020F0502020204030204" pitchFamily="34" charset="0"/>
                </a:rPr>
                <a:t>Yes</a:t>
              </a:r>
              <a:endParaRPr lang="en-US" alt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18" name="Line 27"/>
            <p:cNvSpPr>
              <a:spLocks noChangeShapeType="1"/>
            </p:cNvSpPr>
            <p:nvPr/>
          </p:nvSpPr>
          <p:spPr bwMode="auto">
            <a:xfrm>
              <a:off x="4785" y="1752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19" name="Line 28"/>
            <p:cNvSpPr>
              <a:spLocks noChangeShapeType="1"/>
            </p:cNvSpPr>
            <p:nvPr/>
          </p:nvSpPr>
          <p:spPr bwMode="auto">
            <a:xfrm>
              <a:off x="4967" y="1525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20" name="Line 29"/>
            <p:cNvSpPr>
              <a:spLocks noChangeShapeType="1"/>
            </p:cNvSpPr>
            <p:nvPr/>
          </p:nvSpPr>
          <p:spPr bwMode="auto">
            <a:xfrm flipH="1">
              <a:off x="4468" y="152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21" name="Line 30"/>
            <p:cNvSpPr>
              <a:spLocks noChangeShapeType="1"/>
            </p:cNvSpPr>
            <p:nvPr/>
          </p:nvSpPr>
          <p:spPr bwMode="auto">
            <a:xfrm>
              <a:off x="4468" y="1525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22" name="Text Box 31"/>
            <p:cNvSpPr txBox="1">
              <a:spLocks noChangeArrowheads="1"/>
            </p:cNvSpPr>
            <p:nvPr/>
          </p:nvSpPr>
          <p:spPr bwMode="auto">
            <a:xfrm>
              <a:off x="4967" y="1525"/>
              <a:ext cx="27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GB" altLang="en-US" sz="1000">
                  <a:latin typeface="Calibri" panose="020F0502020204030204" pitchFamily="34" charset="0"/>
                  <a:cs typeface="Calibri" panose="020F0502020204030204" pitchFamily="34" charset="0"/>
                </a:rPr>
                <a:t>No</a:t>
              </a:r>
              <a:endParaRPr lang="en-US" altLang="en-US" sz="1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53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1614985" y="95250"/>
            <a:ext cx="9144000" cy="1019175"/>
          </a:xfrm>
        </p:spPr>
        <p:txBody>
          <a:bodyPr/>
          <a:lstStyle/>
          <a:p>
            <a:r>
              <a:rPr lang="en-US" altLang="en-US" sz="3200" b="1" dirty="0" smtClean="0"/>
              <a:t>Abstract Metrics: Hop Count</a:t>
            </a:r>
          </a:p>
        </p:txBody>
      </p:sp>
      <p:pic>
        <p:nvPicPr>
          <p:cNvPr id="7475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66"/>
          <a:stretch>
            <a:fillRect/>
          </a:stretch>
        </p:blipFill>
        <p:spPr bwMode="auto">
          <a:xfrm>
            <a:off x="0" y="1114425"/>
            <a:ext cx="7896225" cy="220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3228975"/>
            <a:ext cx="7132638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7" name="Slide Number Placeholder 8"/>
          <p:cNvSpPr txBox="1">
            <a:spLocks/>
          </p:cNvSpPr>
          <p:nvPr/>
        </p:nvSpPr>
        <p:spPr bwMode="auto">
          <a:xfrm>
            <a:off x="2620963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F56D52D1-A82E-44D6-8A1F-2D58C3247493}" type="slidenum">
              <a:rPr lang="en-US" altLang="en-US" sz="1400">
                <a:latin typeface="Times" panose="02020603050405020304" pitchFamily="18" charset="0"/>
              </a:rPr>
              <a:pPr algn="r">
                <a:spcBef>
                  <a:spcPct val="0"/>
                </a:spcBef>
                <a:buFontTx/>
                <a:buNone/>
              </a:pPr>
              <a:t>80</a:t>
            </a:fld>
            <a:endParaRPr lang="en-US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103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>
          <a:xfrm>
            <a:off x="1201003" y="36394"/>
            <a:ext cx="9144000" cy="1057275"/>
          </a:xfrm>
        </p:spPr>
        <p:txBody>
          <a:bodyPr/>
          <a:lstStyle/>
          <a:p>
            <a:r>
              <a:rPr lang="en-US" altLang="en-US" sz="3200" b="1" dirty="0" smtClean="0"/>
              <a:t>Abstract Metrics: Path Diversity</a:t>
            </a:r>
          </a:p>
        </p:txBody>
      </p:sp>
      <p:pic>
        <p:nvPicPr>
          <p:cNvPr id="768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162050"/>
            <a:ext cx="8383588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Slide Number Placeholder 8"/>
          <p:cNvSpPr txBox="1">
            <a:spLocks/>
          </p:cNvSpPr>
          <p:nvPr/>
        </p:nvSpPr>
        <p:spPr bwMode="auto">
          <a:xfrm>
            <a:off x="2620963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C41D2B33-0B0A-42E5-9C77-3A075412BEE7}" type="slidenum">
              <a:rPr lang="en-US" altLang="en-US" sz="1400">
                <a:latin typeface="Times" panose="02020603050405020304" pitchFamily="18" charset="0"/>
              </a:rPr>
              <a:pPr algn="r">
                <a:spcBef>
                  <a:spcPct val="0"/>
                </a:spcBef>
                <a:buFontTx/>
                <a:buNone/>
              </a:pPr>
              <a:t>81</a:t>
            </a:fld>
            <a:endParaRPr lang="en-US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2502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>
          <a:xfrm>
            <a:off x="1653962" y="109538"/>
            <a:ext cx="6086901" cy="1057275"/>
          </a:xfrm>
        </p:spPr>
        <p:txBody>
          <a:bodyPr/>
          <a:lstStyle/>
          <a:p>
            <a:r>
              <a:rPr lang="en-US" altLang="en-US" dirty="0" smtClean="0">
                <a:latin typeface="+mj-lt"/>
              </a:rPr>
              <a:t>Unconventional NoC Topologies</a:t>
            </a:r>
          </a:p>
        </p:txBody>
      </p:sp>
      <p:pic>
        <p:nvPicPr>
          <p:cNvPr id="778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813"/>
            <a:ext cx="3371850" cy="379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5" r="7028"/>
          <a:stretch>
            <a:fillRect/>
          </a:stretch>
        </p:blipFill>
        <p:spPr bwMode="auto">
          <a:xfrm>
            <a:off x="6022975" y="1281113"/>
            <a:ext cx="3121025" cy="317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4" r="7001"/>
          <a:stretch>
            <a:fillRect/>
          </a:stretch>
        </p:blipFill>
        <p:spPr bwMode="auto">
          <a:xfrm>
            <a:off x="3352800" y="2928938"/>
            <a:ext cx="2905125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Slide Number Placeholder 8"/>
          <p:cNvSpPr txBox="1">
            <a:spLocks/>
          </p:cNvSpPr>
          <p:nvPr/>
        </p:nvSpPr>
        <p:spPr bwMode="auto">
          <a:xfrm>
            <a:off x="2620963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82C1BBA2-FEA8-497C-99B9-0BAF78BF5E01}" type="slidenum">
              <a:rPr lang="en-US" altLang="en-US" sz="1400">
                <a:latin typeface="Times" panose="02020603050405020304" pitchFamily="18" charset="0"/>
              </a:rPr>
              <a:pPr algn="r">
                <a:spcBef>
                  <a:spcPct val="0"/>
                </a:spcBef>
                <a:buFontTx/>
                <a:buNone/>
              </a:pPr>
              <a:t>82</a:t>
            </a:fld>
            <a:endParaRPr lang="en-US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6894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2920621" y="186520"/>
            <a:ext cx="3148084" cy="1038225"/>
          </a:xfrm>
        </p:spPr>
        <p:txBody>
          <a:bodyPr/>
          <a:lstStyle/>
          <a:p>
            <a:r>
              <a:rPr lang="en-US" altLang="en-US" sz="3200" b="1" dirty="0" smtClean="0">
                <a:latin typeface="+mj-lt"/>
              </a:rPr>
              <a:t>NoC Concepts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514066" y="1472406"/>
            <a:ext cx="7428931" cy="5181600"/>
          </a:xfrm>
        </p:spPr>
        <p:txBody>
          <a:bodyPr/>
          <a:lstStyle/>
          <a:p>
            <a:r>
              <a:rPr lang="it-IT" altLang="en-US" sz="2000" dirty="0" smtClean="0">
                <a:latin typeface="+mj-lt"/>
              </a:rPr>
              <a:t>NoC Architecture (a.k.a. NoC router)</a:t>
            </a:r>
          </a:p>
          <a:p>
            <a:pPr lvl="1"/>
            <a:r>
              <a:rPr lang="it-IT" altLang="en-US" sz="2000" i="1" dirty="0" smtClean="0">
                <a:solidFill>
                  <a:srgbClr val="BAA360"/>
                </a:solidFill>
                <a:latin typeface="+mj-lt"/>
              </a:rPr>
              <a:t>Combinational and sequential components</a:t>
            </a:r>
          </a:p>
          <a:p>
            <a:r>
              <a:rPr lang="it-IT" altLang="en-US" sz="2000" dirty="0" smtClean="0">
                <a:latin typeface="+mj-lt"/>
              </a:rPr>
              <a:t>Topology</a:t>
            </a:r>
          </a:p>
          <a:p>
            <a:pPr lvl="1"/>
            <a:r>
              <a:rPr lang="it-IT" altLang="en-US" sz="2000" i="1" dirty="0" smtClean="0">
                <a:solidFill>
                  <a:srgbClr val="BAA360"/>
                </a:solidFill>
                <a:latin typeface="+mj-lt"/>
              </a:rPr>
              <a:t>How the nodes are connected together</a:t>
            </a:r>
          </a:p>
          <a:p>
            <a:r>
              <a:rPr lang="it-IT" altLang="en-US" sz="2000" dirty="0" smtClean="0">
                <a:latin typeface="+mj-lt"/>
              </a:rPr>
              <a:t>Routing Algorithms</a:t>
            </a:r>
          </a:p>
          <a:p>
            <a:pPr lvl="1"/>
            <a:r>
              <a:rPr lang="it-IT" altLang="en-US" sz="2000" i="1" dirty="0" smtClean="0">
                <a:solidFill>
                  <a:srgbClr val="BAA360"/>
                </a:solidFill>
                <a:latin typeface="+mj-lt"/>
              </a:rPr>
              <a:t>Path selection between a source and a destination node in a particular topology</a:t>
            </a:r>
          </a:p>
          <a:p>
            <a:r>
              <a:rPr lang="it-IT" altLang="en-US" sz="2000" dirty="0" smtClean="0">
                <a:latin typeface="+mj-lt"/>
              </a:rPr>
              <a:t>Switching Mechanisms</a:t>
            </a:r>
          </a:p>
          <a:p>
            <a:pPr lvl="1"/>
            <a:r>
              <a:rPr lang="en-US" altLang="en-US" sz="2000" i="1" dirty="0" smtClean="0">
                <a:solidFill>
                  <a:srgbClr val="BAA360"/>
                </a:solidFill>
                <a:latin typeface="+mj-lt"/>
              </a:rPr>
              <a:t>Allocation of network resources (bandwidth, buffer capacity, …) to information flows</a:t>
            </a:r>
          </a:p>
          <a:p>
            <a:r>
              <a:rPr lang="it-IT" altLang="en-US" sz="2000" dirty="0" smtClean="0">
                <a:latin typeface="+mj-lt"/>
              </a:rPr>
              <a:t>Flow control Mechanisms</a:t>
            </a:r>
          </a:p>
          <a:p>
            <a:pPr lvl="1"/>
            <a:r>
              <a:rPr lang="en-US" altLang="en-US" sz="2000" i="1" dirty="0" smtClean="0">
                <a:solidFill>
                  <a:srgbClr val="BAA360"/>
                </a:solidFill>
                <a:latin typeface="+mj-lt"/>
              </a:rPr>
              <a:t>How the downstream node communicates forwarding availability to the upstream node</a:t>
            </a:r>
          </a:p>
          <a:p>
            <a:endParaRPr lang="en-US" altLang="en-US" sz="2000" dirty="0" smtClean="0">
              <a:solidFill>
                <a:srgbClr val="BAA360"/>
              </a:solidFill>
              <a:latin typeface="+mj-lt"/>
            </a:endParaRPr>
          </a:p>
        </p:txBody>
      </p:sp>
      <p:sp>
        <p:nvSpPr>
          <p:cNvPr id="5837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1BBD8A-4EA0-43E1-A8C5-28226C9FEF3A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83</a:t>
            </a:fld>
            <a:endParaRPr lang="en-GB" altLang="en-US" sz="1400">
              <a:latin typeface="Times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32012" y="3962400"/>
            <a:ext cx="7811069" cy="2192740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89128" y="1424058"/>
            <a:ext cx="7811069" cy="1505661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63" y="1295400"/>
            <a:ext cx="24765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3883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>
          <a:xfrm>
            <a:off x="1583140" y="222914"/>
            <a:ext cx="6350758" cy="1038225"/>
          </a:xfrm>
        </p:spPr>
        <p:txBody>
          <a:bodyPr/>
          <a:lstStyle/>
          <a:p>
            <a:pPr eaLnBrk="1" hangingPunct="1"/>
            <a:r>
              <a:rPr lang="en-GB" altLang="en-US" sz="3200" b="1" dirty="0" smtClean="0">
                <a:latin typeface="+mj-lt"/>
              </a:rPr>
              <a:t>Taxonomy </a:t>
            </a:r>
            <a:r>
              <a:rPr lang="en-GB" altLang="en-US" sz="3200" b="1" dirty="0" smtClean="0">
                <a:latin typeface="+mj-lt"/>
              </a:rPr>
              <a:t>for Routing Algorithms</a:t>
            </a:r>
            <a:endParaRPr lang="en-US" altLang="en-US" sz="3200" dirty="0" smtClean="0">
              <a:latin typeface="+mj-lt"/>
            </a:endParaRPr>
          </a:p>
        </p:txBody>
      </p:sp>
      <p:pic>
        <p:nvPicPr>
          <p:cNvPr id="7987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" t="4198" r="5585"/>
          <a:stretch>
            <a:fillRect/>
          </a:stretch>
        </p:blipFill>
        <p:spPr bwMode="auto">
          <a:xfrm>
            <a:off x="255184" y="1024719"/>
            <a:ext cx="4621615" cy="3925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346" y="3575712"/>
            <a:ext cx="3580290" cy="26851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444" y="1881509"/>
            <a:ext cx="3380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Routing algorithm  </a:t>
            </a:r>
            <a:r>
              <a:rPr lang="en-GB" sz="2000" b="1" dirty="0" smtClean="0">
                <a:solidFill>
                  <a:srgbClr val="BAA360"/>
                </a:solidFill>
                <a:latin typeface="+mj-lt"/>
              </a:rPr>
              <a:t>determines the path selection </a:t>
            </a:r>
            <a:r>
              <a:rPr lang="en-GB" sz="2000" dirty="0" smtClean="0">
                <a:latin typeface="+mj-lt"/>
              </a:rPr>
              <a:t>by a packet to reach its destination </a:t>
            </a:r>
            <a:endParaRPr lang="en-GB" sz="2000" dirty="0">
              <a:latin typeface="+mj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9170" y="5148758"/>
            <a:ext cx="470762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457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lvl="1" indent="-342900" algn="just">
              <a:spcBef>
                <a:spcPts val="575"/>
              </a:spcBef>
              <a:buSzPct val="85000"/>
              <a:buFont typeface="Arial" panose="020B0604020202020204" pitchFamily="34" charset="0"/>
              <a:buChar char="•"/>
            </a:pPr>
            <a:r>
              <a:rPr lang="en-GB" altLang="en-US" sz="2000" dirty="0">
                <a:latin typeface="+mj-lt"/>
              </a:rPr>
              <a:t>A </a:t>
            </a:r>
            <a:r>
              <a:rPr lang="en-GB" altLang="en-US" sz="2000" dirty="0" smtClean="0">
                <a:latin typeface="+mj-lt"/>
              </a:rPr>
              <a:t>routing algorithm aims to </a:t>
            </a:r>
            <a:r>
              <a:rPr lang="en-GB" altLang="en-US" sz="2000" b="1" dirty="0" smtClean="0">
                <a:solidFill>
                  <a:srgbClr val="BAA360"/>
                </a:solidFill>
                <a:latin typeface="+mj-lt"/>
              </a:rPr>
              <a:t>balance traffic loads</a:t>
            </a:r>
            <a:r>
              <a:rPr lang="en-GB" altLang="en-US" sz="2000" dirty="0" smtClean="0">
                <a:latin typeface="+mj-lt"/>
              </a:rPr>
              <a:t> to maximise throughput of data packets</a:t>
            </a:r>
            <a:endParaRPr lang="en-GB" alt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73293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>
          <a:xfrm>
            <a:off x="1997122" y="222913"/>
            <a:ext cx="5149755" cy="1047750"/>
          </a:xfrm>
        </p:spPr>
        <p:txBody>
          <a:bodyPr/>
          <a:lstStyle/>
          <a:p>
            <a:r>
              <a:rPr lang="en-US" altLang="en-US" sz="3200" b="1" dirty="0" smtClean="0">
                <a:latin typeface="+mj-lt"/>
              </a:rPr>
              <a:t>Static vs. Dynamic Routing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>
          <a:xfrm>
            <a:off x="395785" y="1015621"/>
            <a:ext cx="7415284" cy="5105400"/>
          </a:xfrm>
        </p:spPr>
        <p:txBody>
          <a:bodyPr/>
          <a:lstStyle/>
          <a:p>
            <a:r>
              <a:rPr lang="en-US" altLang="en-US" sz="2000" b="1" dirty="0" smtClean="0">
                <a:solidFill>
                  <a:srgbClr val="CC9900"/>
                </a:solidFill>
                <a:latin typeface="+mj-lt"/>
              </a:rPr>
              <a:t>Static routing</a:t>
            </a:r>
            <a:r>
              <a:rPr lang="en-US" altLang="en-US" sz="2000" dirty="0" smtClean="0">
                <a:latin typeface="+mj-lt"/>
              </a:rPr>
              <a:t>:  </a:t>
            </a:r>
            <a:r>
              <a:rPr lang="en-US" altLang="en-US" sz="2000" b="1" dirty="0" smtClean="0">
                <a:latin typeface="+mj-lt"/>
              </a:rPr>
              <a:t>fixed paths </a:t>
            </a:r>
            <a:r>
              <a:rPr lang="en-US" altLang="en-US" sz="2000" dirty="0" smtClean="0">
                <a:latin typeface="+mj-lt"/>
              </a:rPr>
              <a:t>are used to transfer data between source &amp; destination</a:t>
            </a:r>
          </a:p>
          <a:p>
            <a:pPr lvl="2"/>
            <a:r>
              <a:rPr lang="en-US" altLang="en-US" sz="1200" dirty="0" smtClean="0">
                <a:latin typeface="+mj-lt"/>
              </a:rPr>
              <a:t>does not take into account current state of the network</a:t>
            </a:r>
          </a:p>
          <a:p>
            <a:r>
              <a:rPr lang="en-US" altLang="en-US" sz="1800" dirty="0" smtClean="0">
                <a:latin typeface="+mj-lt"/>
              </a:rPr>
              <a:t>advantages of static routing:</a:t>
            </a:r>
          </a:p>
          <a:p>
            <a:pPr lvl="2"/>
            <a:r>
              <a:rPr lang="en-US" altLang="en-US" sz="1200" dirty="0" smtClean="0">
                <a:latin typeface="+mj-lt"/>
              </a:rPr>
              <a:t>easy to implement, since very little additional router logic is required</a:t>
            </a:r>
          </a:p>
          <a:p>
            <a:pPr lvl="2"/>
            <a:r>
              <a:rPr lang="en-US" altLang="en-US" sz="1200" dirty="0" smtClean="0">
                <a:latin typeface="+mj-lt"/>
              </a:rPr>
              <a:t>in-order packet delivery if single path is used</a:t>
            </a:r>
          </a:p>
          <a:p>
            <a:pPr lvl="4"/>
            <a:endParaRPr lang="en-US" altLang="en-US" sz="900" dirty="0" smtClean="0">
              <a:latin typeface="+mj-lt"/>
            </a:endParaRPr>
          </a:p>
          <a:p>
            <a:r>
              <a:rPr lang="en-US" altLang="en-US" sz="2000" b="1" dirty="0" smtClean="0">
                <a:solidFill>
                  <a:srgbClr val="CC9900"/>
                </a:solidFill>
                <a:latin typeface="+mj-lt"/>
              </a:rPr>
              <a:t>Dynamic routing</a:t>
            </a:r>
            <a:r>
              <a:rPr lang="en-US" altLang="en-US" sz="2000" dirty="0" smtClean="0">
                <a:latin typeface="+mj-lt"/>
              </a:rPr>
              <a:t>: routing </a:t>
            </a:r>
            <a:r>
              <a:rPr lang="en-US" altLang="en-US" sz="2000" b="1" dirty="0" smtClean="0">
                <a:latin typeface="+mj-lt"/>
              </a:rPr>
              <a:t>decisions are made according to the current state </a:t>
            </a:r>
            <a:r>
              <a:rPr lang="en-US" altLang="en-US" sz="2000" dirty="0" smtClean="0">
                <a:latin typeface="+mj-lt"/>
              </a:rPr>
              <a:t>of the network</a:t>
            </a:r>
          </a:p>
          <a:p>
            <a:pPr lvl="2"/>
            <a:r>
              <a:rPr lang="en-US" altLang="en-US" sz="1200" dirty="0" smtClean="0">
                <a:latin typeface="+mj-lt"/>
              </a:rPr>
              <a:t>considering factors such as availability and load on links</a:t>
            </a:r>
          </a:p>
          <a:p>
            <a:r>
              <a:rPr lang="en-US" altLang="en-US" sz="1800" dirty="0" smtClean="0">
                <a:latin typeface="+mj-lt"/>
              </a:rPr>
              <a:t>path between source and destination may change over time</a:t>
            </a:r>
          </a:p>
          <a:p>
            <a:pPr lvl="2"/>
            <a:r>
              <a:rPr lang="en-US" altLang="en-US" sz="1200" dirty="0" smtClean="0">
                <a:latin typeface="+mj-lt"/>
              </a:rPr>
              <a:t>as traffic conditions and requirements of the application change</a:t>
            </a:r>
          </a:p>
          <a:p>
            <a:r>
              <a:rPr lang="en-US" altLang="en-US" sz="1800" dirty="0" smtClean="0">
                <a:latin typeface="+mj-lt"/>
              </a:rPr>
              <a:t>more resources needed to monitor network state and dynamically change routing paths</a:t>
            </a:r>
          </a:p>
          <a:p>
            <a:r>
              <a:rPr lang="en-US" altLang="en-US" sz="1800" dirty="0" smtClean="0">
                <a:latin typeface="+mj-lt"/>
              </a:rPr>
              <a:t>able to better distribute traffic in a network</a:t>
            </a:r>
          </a:p>
          <a:p>
            <a:pPr lvl="1"/>
            <a:endParaRPr lang="en-US" altLang="en-US" sz="1800" dirty="0" smtClean="0">
              <a:latin typeface="+mj-lt"/>
            </a:endParaRPr>
          </a:p>
        </p:txBody>
      </p:sp>
      <p:sp>
        <p:nvSpPr>
          <p:cNvPr id="81924" name="Slide Number Placeholder 8"/>
          <p:cNvSpPr txBox="1">
            <a:spLocks/>
          </p:cNvSpPr>
          <p:nvPr/>
        </p:nvSpPr>
        <p:spPr bwMode="auto">
          <a:xfrm>
            <a:off x="2620963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D70B8696-2DA1-4F13-8B3A-FAEEDAE372A3}" type="slidenum">
              <a:rPr lang="en-US" altLang="en-US" sz="1400">
                <a:latin typeface="Times" panose="02020603050405020304" pitchFamily="18" charset="0"/>
              </a:rPr>
              <a:pPr algn="r">
                <a:spcBef>
                  <a:spcPct val="0"/>
                </a:spcBef>
                <a:buFontTx/>
                <a:buNone/>
              </a:pPr>
              <a:t>85</a:t>
            </a:fld>
            <a:endParaRPr lang="en-US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7545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9650"/>
          </a:xfrm>
        </p:spPr>
        <p:txBody>
          <a:bodyPr/>
          <a:lstStyle/>
          <a:p>
            <a:r>
              <a:rPr lang="en-US" altLang="en-US" sz="3200" b="1" smtClean="0"/>
              <a:t>Example: Static Routing</a:t>
            </a:r>
          </a:p>
        </p:txBody>
      </p:sp>
      <p:sp>
        <p:nvSpPr>
          <p:cNvPr id="62467" name="Content Placeholder 270"/>
          <p:cNvSpPr>
            <a:spLocks noGrp="1"/>
          </p:cNvSpPr>
          <p:nvPr>
            <p:ph idx="1"/>
          </p:nvPr>
        </p:nvSpPr>
        <p:spPr>
          <a:xfrm>
            <a:off x="0" y="1104900"/>
            <a:ext cx="8429625" cy="19431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30000"/>
              </a:spcBef>
              <a:buClr>
                <a:srgbClr val="990000"/>
              </a:buClr>
              <a:buFont typeface="Wingdings" pitchFamily="2" charset="2"/>
              <a:buChar char="q"/>
              <a:defRPr/>
            </a:pPr>
            <a:r>
              <a:rPr lang="it-IT" sz="2400" b="1" dirty="0">
                <a:solidFill>
                  <a:srgbClr val="000000"/>
                </a:solidFill>
                <a:latin typeface="+mj-lt"/>
              </a:rPr>
              <a:t> Static XY routing </a:t>
            </a:r>
            <a:r>
              <a:rPr lang="it-IT" sz="2400" dirty="0">
                <a:solidFill>
                  <a:srgbClr val="000000"/>
                </a:solidFill>
                <a:latin typeface="+mj-lt"/>
              </a:rPr>
              <a:t>(commonly used):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rgbClr val="990000"/>
              </a:buClr>
              <a:buFont typeface="Wingdings 2" pitchFamily="18" charset="2"/>
              <a:buNone/>
              <a:defRPr/>
            </a:pPr>
            <a:r>
              <a:rPr lang="it-IT" sz="2400" b="1" dirty="0">
                <a:solidFill>
                  <a:srgbClr val="000000"/>
                </a:solidFill>
                <a:latin typeface="+mj-lt"/>
              </a:rPr>
              <a:t>	</a:t>
            </a:r>
            <a:r>
              <a:rPr lang="it-IT" sz="2400" dirty="0">
                <a:solidFill>
                  <a:srgbClr val="000000"/>
                </a:solidFill>
                <a:latin typeface="+mj-lt"/>
              </a:rPr>
              <a:t>a </a:t>
            </a:r>
            <a:r>
              <a:rPr lang="it-IT" sz="2400" i="1" dirty="0">
                <a:solidFill>
                  <a:srgbClr val="000000"/>
                </a:solidFill>
                <a:latin typeface="+mj-lt"/>
              </a:rPr>
              <a:t>deadlock-free</a:t>
            </a:r>
            <a:r>
              <a:rPr lang="it-IT" sz="2400" dirty="0">
                <a:solidFill>
                  <a:srgbClr val="000000"/>
                </a:solidFill>
                <a:latin typeface="+mj-lt"/>
              </a:rPr>
              <a:t> shortest path routing which routes packets in the X-dimension first and then in the Y-dimension.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rgbClr val="990000"/>
              </a:buClr>
              <a:buFont typeface="Wingdings" pitchFamily="2" charset="2"/>
              <a:buChar char="q"/>
              <a:defRPr/>
            </a:pPr>
            <a:r>
              <a:rPr lang="it-IT" sz="2400" dirty="0">
                <a:solidFill>
                  <a:srgbClr val="000000"/>
                </a:solidFill>
                <a:latin typeface="+mj-lt"/>
              </a:rPr>
              <a:t> Used for tori and meshes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rgbClr val="990000"/>
              </a:buClr>
              <a:buFont typeface="Wingdings" pitchFamily="2" charset="2"/>
              <a:buChar char="q"/>
              <a:defRPr/>
            </a:pPr>
            <a:r>
              <a:rPr lang="it-IT" sz="2400" dirty="0">
                <a:solidFill>
                  <a:srgbClr val="000000"/>
                </a:solidFill>
                <a:latin typeface="+mj-lt"/>
              </a:rPr>
              <a:t> Destination address expressed as absolute coordinates</a:t>
            </a:r>
          </a:p>
          <a:p>
            <a:pPr>
              <a:buFont typeface="Arial" charset="0"/>
              <a:buChar char="•"/>
              <a:defRPr/>
            </a:pPr>
            <a:endParaRPr lang="en-US" sz="2400" dirty="0">
              <a:latin typeface="+mj-lt"/>
            </a:endParaRPr>
          </a:p>
        </p:txBody>
      </p:sp>
      <p:sp>
        <p:nvSpPr>
          <p:cNvPr id="82948" name="Line 4"/>
          <p:cNvSpPr>
            <a:spLocks noChangeShapeType="1"/>
          </p:cNvSpPr>
          <p:nvPr/>
        </p:nvSpPr>
        <p:spPr bwMode="auto">
          <a:xfrm>
            <a:off x="3673475" y="4165600"/>
            <a:ext cx="523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49" name="Oval 5"/>
          <p:cNvSpPr>
            <a:spLocks noChangeArrowheads="1"/>
          </p:cNvSpPr>
          <p:nvPr/>
        </p:nvSpPr>
        <p:spPr bwMode="auto">
          <a:xfrm>
            <a:off x="3352800" y="4025900"/>
            <a:ext cx="292100" cy="27781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2950" name="Oval 6"/>
          <p:cNvSpPr>
            <a:spLocks noChangeArrowheads="1"/>
          </p:cNvSpPr>
          <p:nvPr/>
        </p:nvSpPr>
        <p:spPr bwMode="auto">
          <a:xfrm>
            <a:off x="4225925" y="4025900"/>
            <a:ext cx="290513" cy="27781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2951" name="Oval 7"/>
          <p:cNvSpPr>
            <a:spLocks noChangeArrowheads="1"/>
          </p:cNvSpPr>
          <p:nvPr/>
        </p:nvSpPr>
        <p:spPr bwMode="auto">
          <a:xfrm>
            <a:off x="5097463" y="4025900"/>
            <a:ext cx="292100" cy="27781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2952" name="Line 8"/>
          <p:cNvSpPr>
            <a:spLocks noChangeShapeType="1"/>
          </p:cNvSpPr>
          <p:nvPr/>
        </p:nvSpPr>
        <p:spPr bwMode="auto">
          <a:xfrm>
            <a:off x="4546600" y="4165600"/>
            <a:ext cx="5222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53" name="Line 9"/>
          <p:cNvSpPr>
            <a:spLocks noChangeShapeType="1"/>
          </p:cNvSpPr>
          <p:nvPr/>
        </p:nvSpPr>
        <p:spPr bwMode="auto">
          <a:xfrm>
            <a:off x="3498850" y="4332288"/>
            <a:ext cx="0" cy="5000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54" name="Line 10"/>
          <p:cNvSpPr>
            <a:spLocks noChangeShapeType="1"/>
          </p:cNvSpPr>
          <p:nvPr/>
        </p:nvSpPr>
        <p:spPr bwMode="auto">
          <a:xfrm>
            <a:off x="4371975" y="4332288"/>
            <a:ext cx="0" cy="5000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55" name="Line 11"/>
          <p:cNvSpPr>
            <a:spLocks noChangeShapeType="1"/>
          </p:cNvSpPr>
          <p:nvPr/>
        </p:nvSpPr>
        <p:spPr bwMode="auto">
          <a:xfrm>
            <a:off x="5243513" y="4332288"/>
            <a:ext cx="0" cy="5000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56" name="Line 12"/>
          <p:cNvSpPr>
            <a:spLocks noChangeShapeType="1"/>
          </p:cNvSpPr>
          <p:nvPr/>
        </p:nvSpPr>
        <p:spPr bwMode="auto">
          <a:xfrm>
            <a:off x="3673475" y="4999038"/>
            <a:ext cx="523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57" name="Oval 13"/>
          <p:cNvSpPr>
            <a:spLocks noChangeArrowheads="1"/>
          </p:cNvSpPr>
          <p:nvPr/>
        </p:nvSpPr>
        <p:spPr bwMode="auto">
          <a:xfrm>
            <a:off x="3352800" y="4860925"/>
            <a:ext cx="292100" cy="27781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2958" name="Oval 14"/>
          <p:cNvSpPr>
            <a:spLocks noChangeArrowheads="1"/>
          </p:cNvSpPr>
          <p:nvPr/>
        </p:nvSpPr>
        <p:spPr bwMode="auto">
          <a:xfrm>
            <a:off x="4225925" y="4860925"/>
            <a:ext cx="290513" cy="277813"/>
          </a:xfrm>
          <a:prstGeom prst="ellipse">
            <a:avLst/>
          </a:prstGeom>
          <a:solidFill>
            <a:srgbClr val="FC0128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2959" name="Oval 15"/>
          <p:cNvSpPr>
            <a:spLocks noChangeArrowheads="1"/>
          </p:cNvSpPr>
          <p:nvPr/>
        </p:nvSpPr>
        <p:spPr bwMode="auto">
          <a:xfrm>
            <a:off x="5097463" y="4860925"/>
            <a:ext cx="292100" cy="27781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2960" name="Line 16"/>
          <p:cNvSpPr>
            <a:spLocks noChangeShapeType="1"/>
          </p:cNvSpPr>
          <p:nvPr/>
        </p:nvSpPr>
        <p:spPr bwMode="auto">
          <a:xfrm>
            <a:off x="4546600" y="4999038"/>
            <a:ext cx="5222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61" name="Line 17"/>
          <p:cNvSpPr>
            <a:spLocks noChangeShapeType="1"/>
          </p:cNvSpPr>
          <p:nvPr/>
        </p:nvSpPr>
        <p:spPr bwMode="auto">
          <a:xfrm>
            <a:off x="3498850" y="5165725"/>
            <a:ext cx="0" cy="5016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62" name="Line 18"/>
          <p:cNvSpPr>
            <a:spLocks noChangeShapeType="1"/>
          </p:cNvSpPr>
          <p:nvPr/>
        </p:nvSpPr>
        <p:spPr bwMode="auto">
          <a:xfrm>
            <a:off x="4371975" y="5165725"/>
            <a:ext cx="0" cy="5016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63" name="Line 19"/>
          <p:cNvSpPr>
            <a:spLocks noChangeShapeType="1"/>
          </p:cNvSpPr>
          <p:nvPr/>
        </p:nvSpPr>
        <p:spPr bwMode="auto">
          <a:xfrm>
            <a:off x="5243513" y="5165725"/>
            <a:ext cx="0" cy="5016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64" name="Line 20"/>
          <p:cNvSpPr>
            <a:spLocks noChangeShapeType="1"/>
          </p:cNvSpPr>
          <p:nvPr/>
        </p:nvSpPr>
        <p:spPr bwMode="auto">
          <a:xfrm>
            <a:off x="3673475" y="5834063"/>
            <a:ext cx="523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65" name="Oval 21"/>
          <p:cNvSpPr>
            <a:spLocks noChangeArrowheads="1"/>
          </p:cNvSpPr>
          <p:nvPr/>
        </p:nvSpPr>
        <p:spPr bwMode="auto">
          <a:xfrm>
            <a:off x="3352800" y="5694363"/>
            <a:ext cx="292100" cy="277812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2966" name="Oval 22"/>
          <p:cNvSpPr>
            <a:spLocks noChangeArrowheads="1"/>
          </p:cNvSpPr>
          <p:nvPr/>
        </p:nvSpPr>
        <p:spPr bwMode="auto">
          <a:xfrm>
            <a:off x="4225925" y="5694363"/>
            <a:ext cx="290513" cy="277812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2967" name="Oval 23"/>
          <p:cNvSpPr>
            <a:spLocks noChangeArrowheads="1"/>
          </p:cNvSpPr>
          <p:nvPr/>
        </p:nvSpPr>
        <p:spPr bwMode="auto">
          <a:xfrm>
            <a:off x="5097463" y="5694363"/>
            <a:ext cx="292100" cy="277812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2968" name="Line 24"/>
          <p:cNvSpPr>
            <a:spLocks noChangeShapeType="1"/>
          </p:cNvSpPr>
          <p:nvPr/>
        </p:nvSpPr>
        <p:spPr bwMode="auto">
          <a:xfrm>
            <a:off x="4546600" y="5834063"/>
            <a:ext cx="5222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69" name="Line 25"/>
          <p:cNvSpPr>
            <a:spLocks noChangeShapeType="1"/>
          </p:cNvSpPr>
          <p:nvPr/>
        </p:nvSpPr>
        <p:spPr bwMode="auto">
          <a:xfrm>
            <a:off x="3648075" y="3335338"/>
            <a:ext cx="523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70" name="Oval 26"/>
          <p:cNvSpPr>
            <a:spLocks noChangeArrowheads="1"/>
          </p:cNvSpPr>
          <p:nvPr/>
        </p:nvSpPr>
        <p:spPr bwMode="auto">
          <a:xfrm>
            <a:off x="3327400" y="3195638"/>
            <a:ext cx="292100" cy="277812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2971" name="Oval 27"/>
          <p:cNvSpPr>
            <a:spLocks noChangeArrowheads="1"/>
          </p:cNvSpPr>
          <p:nvPr/>
        </p:nvSpPr>
        <p:spPr bwMode="auto">
          <a:xfrm>
            <a:off x="4200525" y="3195638"/>
            <a:ext cx="290513" cy="277812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2972" name="Oval 28"/>
          <p:cNvSpPr>
            <a:spLocks noChangeArrowheads="1"/>
          </p:cNvSpPr>
          <p:nvPr/>
        </p:nvSpPr>
        <p:spPr bwMode="auto">
          <a:xfrm>
            <a:off x="5072063" y="3195638"/>
            <a:ext cx="292100" cy="277812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2973" name="Line 29"/>
          <p:cNvSpPr>
            <a:spLocks noChangeShapeType="1"/>
          </p:cNvSpPr>
          <p:nvPr/>
        </p:nvSpPr>
        <p:spPr bwMode="auto">
          <a:xfrm>
            <a:off x="4521200" y="3335338"/>
            <a:ext cx="5222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74" name="Line 30"/>
          <p:cNvSpPr>
            <a:spLocks noChangeShapeType="1"/>
          </p:cNvSpPr>
          <p:nvPr/>
        </p:nvSpPr>
        <p:spPr bwMode="auto">
          <a:xfrm>
            <a:off x="3473450" y="3502025"/>
            <a:ext cx="0" cy="5000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75" name="Line 31"/>
          <p:cNvSpPr>
            <a:spLocks noChangeShapeType="1"/>
          </p:cNvSpPr>
          <p:nvPr/>
        </p:nvSpPr>
        <p:spPr bwMode="auto">
          <a:xfrm>
            <a:off x="4346575" y="3502025"/>
            <a:ext cx="0" cy="5000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76" name="Line 32"/>
          <p:cNvSpPr>
            <a:spLocks noChangeShapeType="1"/>
          </p:cNvSpPr>
          <p:nvPr/>
        </p:nvSpPr>
        <p:spPr bwMode="auto">
          <a:xfrm>
            <a:off x="5218113" y="3502025"/>
            <a:ext cx="0" cy="5000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77" name="Text Box 33"/>
          <p:cNvSpPr txBox="1">
            <a:spLocks noChangeArrowheads="1"/>
          </p:cNvSpPr>
          <p:nvPr/>
        </p:nvSpPr>
        <p:spPr bwMode="auto">
          <a:xfrm>
            <a:off x="3351213" y="569436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00</a:t>
            </a:r>
          </a:p>
        </p:txBody>
      </p:sp>
      <p:sp>
        <p:nvSpPr>
          <p:cNvPr id="82978" name="Text Box 34"/>
          <p:cNvSpPr txBox="1">
            <a:spLocks noChangeArrowheads="1"/>
          </p:cNvSpPr>
          <p:nvPr/>
        </p:nvSpPr>
        <p:spPr bwMode="auto">
          <a:xfrm>
            <a:off x="4221163" y="569436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10</a:t>
            </a:r>
          </a:p>
        </p:txBody>
      </p:sp>
      <p:sp>
        <p:nvSpPr>
          <p:cNvPr id="82979" name="Text Box 35"/>
          <p:cNvSpPr txBox="1">
            <a:spLocks noChangeArrowheads="1"/>
          </p:cNvSpPr>
          <p:nvPr/>
        </p:nvSpPr>
        <p:spPr bwMode="auto">
          <a:xfrm>
            <a:off x="5103813" y="569436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20</a:t>
            </a:r>
          </a:p>
        </p:txBody>
      </p:sp>
      <p:sp>
        <p:nvSpPr>
          <p:cNvPr id="82980" name="Text Box 36"/>
          <p:cNvSpPr txBox="1">
            <a:spLocks noChangeArrowheads="1"/>
          </p:cNvSpPr>
          <p:nvPr/>
        </p:nvSpPr>
        <p:spPr bwMode="auto">
          <a:xfrm>
            <a:off x="3351213" y="482441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01</a:t>
            </a:r>
          </a:p>
        </p:txBody>
      </p:sp>
      <p:sp>
        <p:nvSpPr>
          <p:cNvPr id="82981" name="Text Box 37"/>
          <p:cNvSpPr txBox="1">
            <a:spLocks noChangeArrowheads="1"/>
          </p:cNvSpPr>
          <p:nvPr/>
        </p:nvSpPr>
        <p:spPr bwMode="auto">
          <a:xfrm>
            <a:off x="4221163" y="485616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11</a:t>
            </a:r>
          </a:p>
        </p:txBody>
      </p:sp>
      <p:sp>
        <p:nvSpPr>
          <p:cNvPr id="82982" name="Text Box 38"/>
          <p:cNvSpPr txBox="1">
            <a:spLocks noChangeArrowheads="1"/>
          </p:cNvSpPr>
          <p:nvPr/>
        </p:nvSpPr>
        <p:spPr bwMode="auto">
          <a:xfrm>
            <a:off x="5103813" y="485616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21</a:t>
            </a:r>
          </a:p>
        </p:txBody>
      </p:sp>
      <p:sp>
        <p:nvSpPr>
          <p:cNvPr id="82983" name="Text Box 39"/>
          <p:cNvSpPr txBox="1">
            <a:spLocks noChangeArrowheads="1"/>
          </p:cNvSpPr>
          <p:nvPr/>
        </p:nvSpPr>
        <p:spPr bwMode="auto">
          <a:xfrm>
            <a:off x="3351213" y="401796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02</a:t>
            </a:r>
          </a:p>
        </p:txBody>
      </p:sp>
      <p:sp>
        <p:nvSpPr>
          <p:cNvPr id="82984" name="Text Box 40"/>
          <p:cNvSpPr txBox="1">
            <a:spLocks noChangeArrowheads="1"/>
          </p:cNvSpPr>
          <p:nvPr/>
        </p:nvSpPr>
        <p:spPr bwMode="auto">
          <a:xfrm>
            <a:off x="4221163" y="401796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12</a:t>
            </a:r>
          </a:p>
        </p:txBody>
      </p:sp>
      <p:sp>
        <p:nvSpPr>
          <p:cNvPr id="82985" name="Text Box 41"/>
          <p:cNvSpPr txBox="1">
            <a:spLocks noChangeArrowheads="1"/>
          </p:cNvSpPr>
          <p:nvPr/>
        </p:nvSpPr>
        <p:spPr bwMode="auto">
          <a:xfrm>
            <a:off x="5103813" y="401796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22</a:t>
            </a:r>
          </a:p>
        </p:txBody>
      </p:sp>
      <p:sp>
        <p:nvSpPr>
          <p:cNvPr id="82986" name="Text Box 42"/>
          <p:cNvSpPr txBox="1">
            <a:spLocks noChangeArrowheads="1"/>
          </p:cNvSpPr>
          <p:nvPr/>
        </p:nvSpPr>
        <p:spPr bwMode="auto">
          <a:xfrm>
            <a:off x="3306763" y="317976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03</a:t>
            </a:r>
          </a:p>
        </p:txBody>
      </p:sp>
      <p:sp>
        <p:nvSpPr>
          <p:cNvPr id="82987" name="Text Box 43"/>
          <p:cNvSpPr txBox="1">
            <a:spLocks noChangeArrowheads="1"/>
          </p:cNvSpPr>
          <p:nvPr/>
        </p:nvSpPr>
        <p:spPr bwMode="auto">
          <a:xfrm>
            <a:off x="4189413" y="317976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13</a:t>
            </a:r>
          </a:p>
        </p:txBody>
      </p:sp>
      <p:sp>
        <p:nvSpPr>
          <p:cNvPr id="82988" name="Text Box 44"/>
          <p:cNvSpPr txBox="1">
            <a:spLocks noChangeArrowheads="1"/>
          </p:cNvSpPr>
          <p:nvPr/>
        </p:nvSpPr>
        <p:spPr bwMode="auto">
          <a:xfrm>
            <a:off x="5059363" y="3179763"/>
            <a:ext cx="3524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Arial Narrow" panose="020B0606020202030204" pitchFamily="34" charset="0"/>
              </a:rPr>
              <a:t>23</a:t>
            </a:r>
          </a:p>
        </p:txBody>
      </p:sp>
      <p:sp>
        <p:nvSpPr>
          <p:cNvPr id="82989" name="Freeform 45"/>
          <p:cNvSpPr>
            <a:spLocks/>
          </p:cNvSpPr>
          <p:nvPr/>
        </p:nvSpPr>
        <p:spPr bwMode="auto">
          <a:xfrm>
            <a:off x="4424363" y="5210175"/>
            <a:ext cx="635000" cy="558800"/>
          </a:xfrm>
          <a:custGeom>
            <a:avLst/>
            <a:gdLst>
              <a:gd name="T0" fmla="*/ 2147483646 w 400"/>
              <a:gd name="T1" fmla="*/ 2147483646 h 352"/>
              <a:gd name="T2" fmla="*/ 2147483646 w 400"/>
              <a:gd name="T3" fmla="*/ 2147483646 h 352"/>
              <a:gd name="T4" fmla="*/ 2147483646 w 400"/>
              <a:gd name="T5" fmla="*/ 2147483646 h 352"/>
              <a:gd name="T6" fmla="*/ 2147483646 w 400"/>
              <a:gd name="T7" fmla="*/ 0 h 352"/>
              <a:gd name="T8" fmla="*/ 0 60000 65536"/>
              <a:gd name="T9" fmla="*/ 0 60000 65536"/>
              <a:gd name="T10" fmla="*/ 0 60000 65536"/>
              <a:gd name="T11" fmla="*/ 0 60000 65536"/>
              <a:gd name="T12" fmla="*/ 0 w 400"/>
              <a:gd name="T13" fmla="*/ 0 h 352"/>
              <a:gd name="T14" fmla="*/ 400 w 400"/>
              <a:gd name="T15" fmla="*/ 352 h 3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0" h="352">
                <a:moveTo>
                  <a:pt x="400" y="336"/>
                </a:moveTo>
                <a:cubicBezTo>
                  <a:pt x="288" y="344"/>
                  <a:pt x="176" y="352"/>
                  <a:pt x="112" y="336"/>
                </a:cubicBezTo>
                <a:cubicBezTo>
                  <a:pt x="48" y="320"/>
                  <a:pt x="32" y="296"/>
                  <a:pt x="16" y="240"/>
                </a:cubicBezTo>
                <a:cubicBezTo>
                  <a:pt x="0" y="184"/>
                  <a:pt x="8" y="92"/>
                  <a:pt x="16" y="0"/>
                </a:cubicBezTo>
              </a:path>
            </a:pathLst>
          </a:custGeom>
          <a:noFill/>
          <a:ln w="28575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sp>
        <p:nvSpPr>
          <p:cNvPr id="82990" name="Text Box 46"/>
          <p:cNvSpPr txBox="1">
            <a:spLocks noChangeArrowheads="1"/>
          </p:cNvSpPr>
          <p:nvPr/>
        </p:nvSpPr>
        <p:spPr bwMode="auto">
          <a:xfrm>
            <a:off x="4592638" y="5740400"/>
            <a:ext cx="395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2000">
                <a:solidFill>
                  <a:srgbClr val="0000CC"/>
                </a:solidFill>
                <a:latin typeface="Arial Narrow" panose="020B0606020202030204" pitchFamily="34" charset="0"/>
              </a:rPr>
              <a:t>-x</a:t>
            </a:r>
          </a:p>
        </p:txBody>
      </p:sp>
      <p:sp>
        <p:nvSpPr>
          <p:cNvPr id="82991" name="Text Box 47"/>
          <p:cNvSpPr txBox="1">
            <a:spLocks noChangeArrowheads="1"/>
          </p:cNvSpPr>
          <p:nvPr/>
        </p:nvSpPr>
        <p:spPr bwMode="auto">
          <a:xfrm>
            <a:off x="3978275" y="5207000"/>
            <a:ext cx="458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2000">
                <a:solidFill>
                  <a:srgbClr val="0000CC"/>
                </a:solidFill>
                <a:latin typeface="Arial Narrow" panose="020B0606020202030204" pitchFamily="34" charset="0"/>
              </a:rPr>
              <a:t>+y</a:t>
            </a:r>
          </a:p>
        </p:txBody>
      </p:sp>
      <p:sp>
        <p:nvSpPr>
          <p:cNvPr id="82992" name="Slide Number Placeholder 133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1F5CFF7-A743-4C06-B29D-82CA14867E18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86</a:t>
            </a:fld>
            <a:endParaRPr lang="en-GB" altLang="en-US" sz="1400">
              <a:latin typeface="Times" panose="02020603050405020304" pitchFamily="18" charset="0"/>
            </a:endParaRPr>
          </a:p>
        </p:txBody>
      </p:sp>
      <p:sp>
        <p:nvSpPr>
          <p:cNvPr id="82993" name="Rectangle 134"/>
          <p:cNvSpPr>
            <a:spLocks noChangeArrowheads="1"/>
          </p:cNvSpPr>
          <p:nvPr/>
        </p:nvSpPr>
        <p:spPr bwMode="auto">
          <a:xfrm>
            <a:off x="6430963" y="3141663"/>
            <a:ext cx="2290762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2400" b="1">
                <a:solidFill>
                  <a:srgbClr val="000000"/>
                </a:solidFill>
                <a:latin typeface="Arial Narrow" panose="020B0606020202030204" pitchFamily="34" charset="0"/>
              </a:rPr>
              <a:t>(1,1) – (2,0) </a:t>
            </a:r>
            <a:r>
              <a:rPr lang="it-IT" altLang="en-US" sz="2400" b="1">
                <a:solidFill>
                  <a:srgbClr val="000000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 -X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en-US" sz="2400" b="1">
              <a:solidFill>
                <a:srgbClr val="000000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2400" b="1">
                <a:solidFill>
                  <a:srgbClr val="000000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(1,1) – (1,0)  +Y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it-IT" altLang="en-US" sz="2400" b="1">
              <a:solidFill>
                <a:srgbClr val="000000"/>
              </a:solidFill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n-US" sz="2400" b="1">
                <a:solidFill>
                  <a:srgbClr val="000000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(1,1) – (1,1)  FD</a:t>
            </a:r>
            <a:endParaRPr lang="en-GB" altLang="en-US" sz="2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9373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25"/>
          </a:xfrm>
        </p:spPr>
        <p:txBody>
          <a:bodyPr/>
          <a:lstStyle/>
          <a:p>
            <a:r>
              <a:rPr lang="en-US" altLang="en-US" sz="3200" b="1" smtClean="0"/>
              <a:t>Example: Adaptive Routing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>
          <a:xfrm>
            <a:off x="684213" y="4286250"/>
            <a:ext cx="8270875" cy="1951038"/>
          </a:xfrm>
        </p:spPr>
        <p:txBody>
          <a:bodyPr/>
          <a:lstStyle/>
          <a:p>
            <a:r>
              <a:rPr lang="en-US" altLang="en-US" sz="2800" smtClean="0"/>
              <a:t>Chooses shortest path to destination with minimum congestion</a:t>
            </a:r>
          </a:p>
          <a:p>
            <a:pPr lvl="1"/>
            <a:r>
              <a:rPr lang="en-US" altLang="en-US" sz="2400" smtClean="0"/>
              <a:t>Path can change over time</a:t>
            </a:r>
          </a:p>
          <a:p>
            <a:pPr lvl="2"/>
            <a:r>
              <a:rPr lang="en-US" altLang="en-US" sz="2000" smtClean="0"/>
              <a:t>Because congestion changes over time</a:t>
            </a:r>
          </a:p>
        </p:txBody>
      </p:sp>
      <p:sp>
        <p:nvSpPr>
          <p:cNvPr id="84996" name="Line 3"/>
          <p:cNvSpPr>
            <a:spLocks noChangeShapeType="1"/>
          </p:cNvSpPr>
          <p:nvPr/>
        </p:nvSpPr>
        <p:spPr bwMode="auto">
          <a:xfrm>
            <a:off x="4008438" y="2246313"/>
            <a:ext cx="523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4997" name="Oval 4"/>
          <p:cNvSpPr>
            <a:spLocks noChangeArrowheads="1"/>
          </p:cNvSpPr>
          <p:nvPr/>
        </p:nvSpPr>
        <p:spPr bwMode="auto">
          <a:xfrm>
            <a:off x="3687763" y="2106613"/>
            <a:ext cx="292100" cy="277812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4998" name="Oval 5"/>
          <p:cNvSpPr>
            <a:spLocks noChangeArrowheads="1"/>
          </p:cNvSpPr>
          <p:nvPr/>
        </p:nvSpPr>
        <p:spPr bwMode="auto">
          <a:xfrm>
            <a:off x="4560888" y="2106613"/>
            <a:ext cx="290512" cy="277812"/>
          </a:xfrm>
          <a:prstGeom prst="ellipse">
            <a:avLst/>
          </a:prstGeom>
          <a:solidFill>
            <a:srgbClr val="92D050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4999" name="Oval 6"/>
          <p:cNvSpPr>
            <a:spLocks noChangeArrowheads="1"/>
          </p:cNvSpPr>
          <p:nvPr/>
        </p:nvSpPr>
        <p:spPr bwMode="auto">
          <a:xfrm>
            <a:off x="5432425" y="2106613"/>
            <a:ext cx="292100" cy="277812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5000" name="Line 7"/>
          <p:cNvSpPr>
            <a:spLocks noChangeShapeType="1"/>
          </p:cNvSpPr>
          <p:nvPr/>
        </p:nvSpPr>
        <p:spPr bwMode="auto">
          <a:xfrm>
            <a:off x="4881563" y="2246313"/>
            <a:ext cx="5222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5001" name="Line 8"/>
          <p:cNvSpPr>
            <a:spLocks noChangeShapeType="1"/>
          </p:cNvSpPr>
          <p:nvPr/>
        </p:nvSpPr>
        <p:spPr bwMode="auto">
          <a:xfrm>
            <a:off x="3833813" y="2413000"/>
            <a:ext cx="0" cy="5000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5002" name="Line 9"/>
          <p:cNvSpPr>
            <a:spLocks noChangeShapeType="1"/>
          </p:cNvSpPr>
          <p:nvPr/>
        </p:nvSpPr>
        <p:spPr bwMode="auto">
          <a:xfrm>
            <a:off x="4706938" y="2413000"/>
            <a:ext cx="0" cy="500063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5003" name="Line 10"/>
          <p:cNvSpPr>
            <a:spLocks noChangeShapeType="1"/>
          </p:cNvSpPr>
          <p:nvPr/>
        </p:nvSpPr>
        <p:spPr bwMode="auto">
          <a:xfrm>
            <a:off x="5578475" y="2413000"/>
            <a:ext cx="0" cy="5000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5004" name="Line 11"/>
          <p:cNvSpPr>
            <a:spLocks noChangeShapeType="1"/>
          </p:cNvSpPr>
          <p:nvPr/>
        </p:nvSpPr>
        <p:spPr bwMode="auto">
          <a:xfrm>
            <a:off x="4008438" y="3079750"/>
            <a:ext cx="523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5005" name="Oval 12"/>
          <p:cNvSpPr>
            <a:spLocks noChangeArrowheads="1"/>
          </p:cNvSpPr>
          <p:nvPr/>
        </p:nvSpPr>
        <p:spPr bwMode="auto">
          <a:xfrm>
            <a:off x="3687763" y="2941638"/>
            <a:ext cx="292100" cy="277812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5006" name="Oval 13"/>
          <p:cNvSpPr>
            <a:spLocks noChangeArrowheads="1"/>
          </p:cNvSpPr>
          <p:nvPr/>
        </p:nvSpPr>
        <p:spPr bwMode="auto">
          <a:xfrm>
            <a:off x="4560888" y="2941638"/>
            <a:ext cx="290512" cy="277812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5007" name="Oval 14"/>
          <p:cNvSpPr>
            <a:spLocks noChangeArrowheads="1"/>
          </p:cNvSpPr>
          <p:nvPr/>
        </p:nvSpPr>
        <p:spPr bwMode="auto">
          <a:xfrm>
            <a:off x="5432425" y="2941638"/>
            <a:ext cx="292100" cy="277812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5008" name="Line 15"/>
          <p:cNvSpPr>
            <a:spLocks noChangeShapeType="1"/>
          </p:cNvSpPr>
          <p:nvPr/>
        </p:nvSpPr>
        <p:spPr bwMode="auto">
          <a:xfrm>
            <a:off x="4881563" y="3079750"/>
            <a:ext cx="522287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5009" name="Line 16"/>
          <p:cNvSpPr>
            <a:spLocks noChangeShapeType="1"/>
          </p:cNvSpPr>
          <p:nvPr/>
        </p:nvSpPr>
        <p:spPr bwMode="auto">
          <a:xfrm>
            <a:off x="3833813" y="3246438"/>
            <a:ext cx="0" cy="50165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5010" name="Line 17"/>
          <p:cNvSpPr>
            <a:spLocks noChangeShapeType="1"/>
          </p:cNvSpPr>
          <p:nvPr/>
        </p:nvSpPr>
        <p:spPr bwMode="auto">
          <a:xfrm>
            <a:off x="4706938" y="3246438"/>
            <a:ext cx="0" cy="50165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5011" name="Line 18"/>
          <p:cNvSpPr>
            <a:spLocks noChangeShapeType="1"/>
          </p:cNvSpPr>
          <p:nvPr/>
        </p:nvSpPr>
        <p:spPr bwMode="auto">
          <a:xfrm>
            <a:off x="5578475" y="3246438"/>
            <a:ext cx="0" cy="5016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5012" name="Line 19"/>
          <p:cNvSpPr>
            <a:spLocks noChangeShapeType="1"/>
          </p:cNvSpPr>
          <p:nvPr/>
        </p:nvSpPr>
        <p:spPr bwMode="auto">
          <a:xfrm>
            <a:off x="4008438" y="3914775"/>
            <a:ext cx="523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5013" name="Oval 20"/>
          <p:cNvSpPr>
            <a:spLocks noChangeArrowheads="1"/>
          </p:cNvSpPr>
          <p:nvPr/>
        </p:nvSpPr>
        <p:spPr bwMode="auto">
          <a:xfrm>
            <a:off x="3687763" y="3775075"/>
            <a:ext cx="292100" cy="27781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5014" name="Oval 21"/>
          <p:cNvSpPr>
            <a:spLocks noChangeArrowheads="1"/>
          </p:cNvSpPr>
          <p:nvPr/>
        </p:nvSpPr>
        <p:spPr bwMode="auto">
          <a:xfrm>
            <a:off x="4560888" y="3775075"/>
            <a:ext cx="290512" cy="27781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5015" name="Oval 22"/>
          <p:cNvSpPr>
            <a:spLocks noChangeArrowheads="1"/>
          </p:cNvSpPr>
          <p:nvPr/>
        </p:nvSpPr>
        <p:spPr bwMode="auto">
          <a:xfrm>
            <a:off x="5432425" y="3775075"/>
            <a:ext cx="292100" cy="27781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5016" name="Line 23"/>
          <p:cNvSpPr>
            <a:spLocks noChangeShapeType="1"/>
          </p:cNvSpPr>
          <p:nvPr/>
        </p:nvSpPr>
        <p:spPr bwMode="auto">
          <a:xfrm>
            <a:off x="4881563" y="3914775"/>
            <a:ext cx="5222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5017" name="Line 24"/>
          <p:cNvSpPr>
            <a:spLocks noChangeShapeType="1"/>
          </p:cNvSpPr>
          <p:nvPr/>
        </p:nvSpPr>
        <p:spPr bwMode="auto">
          <a:xfrm>
            <a:off x="3983038" y="1416050"/>
            <a:ext cx="523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5018" name="Oval 25"/>
          <p:cNvSpPr>
            <a:spLocks noChangeArrowheads="1"/>
          </p:cNvSpPr>
          <p:nvPr/>
        </p:nvSpPr>
        <p:spPr bwMode="auto">
          <a:xfrm>
            <a:off x="3662363" y="1276350"/>
            <a:ext cx="292100" cy="27781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5019" name="Oval 26"/>
          <p:cNvSpPr>
            <a:spLocks noChangeArrowheads="1"/>
          </p:cNvSpPr>
          <p:nvPr/>
        </p:nvSpPr>
        <p:spPr bwMode="auto">
          <a:xfrm>
            <a:off x="4535488" y="1276350"/>
            <a:ext cx="290512" cy="27781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5020" name="Oval 27"/>
          <p:cNvSpPr>
            <a:spLocks noChangeArrowheads="1"/>
          </p:cNvSpPr>
          <p:nvPr/>
        </p:nvSpPr>
        <p:spPr bwMode="auto">
          <a:xfrm>
            <a:off x="5407025" y="1276350"/>
            <a:ext cx="292100" cy="277813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5021" name="Line 28"/>
          <p:cNvSpPr>
            <a:spLocks noChangeShapeType="1"/>
          </p:cNvSpPr>
          <p:nvPr/>
        </p:nvSpPr>
        <p:spPr bwMode="auto">
          <a:xfrm>
            <a:off x="4856163" y="1416050"/>
            <a:ext cx="5222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5022" name="Line 29"/>
          <p:cNvSpPr>
            <a:spLocks noChangeShapeType="1"/>
          </p:cNvSpPr>
          <p:nvPr/>
        </p:nvSpPr>
        <p:spPr bwMode="auto">
          <a:xfrm>
            <a:off x="3808413" y="1582738"/>
            <a:ext cx="0" cy="5000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5023" name="Line 30"/>
          <p:cNvSpPr>
            <a:spLocks noChangeShapeType="1"/>
          </p:cNvSpPr>
          <p:nvPr/>
        </p:nvSpPr>
        <p:spPr bwMode="auto">
          <a:xfrm>
            <a:off x="4681538" y="1582738"/>
            <a:ext cx="0" cy="5000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5024" name="Line 31"/>
          <p:cNvSpPr>
            <a:spLocks noChangeShapeType="1"/>
          </p:cNvSpPr>
          <p:nvPr/>
        </p:nvSpPr>
        <p:spPr bwMode="auto">
          <a:xfrm>
            <a:off x="5553075" y="1582738"/>
            <a:ext cx="0" cy="5000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5025" name="Text Box 32"/>
          <p:cNvSpPr txBox="1">
            <a:spLocks noChangeArrowheads="1"/>
          </p:cNvSpPr>
          <p:nvPr/>
        </p:nvSpPr>
        <p:spPr bwMode="auto">
          <a:xfrm>
            <a:off x="3686175" y="3778250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00</a:t>
            </a:r>
          </a:p>
        </p:txBody>
      </p:sp>
      <p:sp>
        <p:nvSpPr>
          <p:cNvPr id="85026" name="Text Box 33"/>
          <p:cNvSpPr txBox="1">
            <a:spLocks noChangeArrowheads="1"/>
          </p:cNvSpPr>
          <p:nvPr/>
        </p:nvSpPr>
        <p:spPr bwMode="auto">
          <a:xfrm>
            <a:off x="4556125" y="3778250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85027" name="Text Box 34"/>
          <p:cNvSpPr txBox="1">
            <a:spLocks noChangeArrowheads="1"/>
          </p:cNvSpPr>
          <p:nvPr/>
        </p:nvSpPr>
        <p:spPr bwMode="auto">
          <a:xfrm>
            <a:off x="5438775" y="3778250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20</a:t>
            </a:r>
          </a:p>
        </p:txBody>
      </p:sp>
      <p:sp>
        <p:nvSpPr>
          <p:cNvPr id="85028" name="Text Box 35"/>
          <p:cNvSpPr txBox="1">
            <a:spLocks noChangeArrowheads="1"/>
          </p:cNvSpPr>
          <p:nvPr/>
        </p:nvSpPr>
        <p:spPr bwMode="auto">
          <a:xfrm>
            <a:off x="3686175" y="2940050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01</a:t>
            </a:r>
          </a:p>
        </p:txBody>
      </p:sp>
      <p:sp>
        <p:nvSpPr>
          <p:cNvPr id="85029" name="Text Box 36"/>
          <p:cNvSpPr txBox="1">
            <a:spLocks noChangeArrowheads="1"/>
          </p:cNvSpPr>
          <p:nvPr/>
        </p:nvSpPr>
        <p:spPr bwMode="auto">
          <a:xfrm>
            <a:off x="4556125" y="2940050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11</a:t>
            </a:r>
          </a:p>
        </p:txBody>
      </p:sp>
      <p:sp>
        <p:nvSpPr>
          <p:cNvPr id="85030" name="Text Box 37"/>
          <p:cNvSpPr txBox="1">
            <a:spLocks noChangeArrowheads="1"/>
          </p:cNvSpPr>
          <p:nvPr/>
        </p:nvSpPr>
        <p:spPr bwMode="auto">
          <a:xfrm>
            <a:off x="5438775" y="2940050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21</a:t>
            </a:r>
          </a:p>
        </p:txBody>
      </p:sp>
      <p:sp>
        <p:nvSpPr>
          <p:cNvPr id="85031" name="Text Box 38"/>
          <p:cNvSpPr txBox="1">
            <a:spLocks noChangeArrowheads="1"/>
          </p:cNvSpPr>
          <p:nvPr/>
        </p:nvSpPr>
        <p:spPr bwMode="auto">
          <a:xfrm>
            <a:off x="3686175" y="2101850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02</a:t>
            </a:r>
          </a:p>
        </p:txBody>
      </p:sp>
      <p:sp>
        <p:nvSpPr>
          <p:cNvPr id="85032" name="Text Box 39"/>
          <p:cNvSpPr txBox="1">
            <a:spLocks noChangeArrowheads="1"/>
          </p:cNvSpPr>
          <p:nvPr/>
        </p:nvSpPr>
        <p:spPr bwMode="auto">
          <a:xfrm>
            <a:off x="4530725" y="2101850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12</a:t>
            </a:r>
          </a:p>
        </p:txBody>
      </p:sp>
      <p:sp>
        <p:nvSpPr>
          <p:cNvPr id="85033" name="Text Box 40"/>
          <p:cNvSpPr txBox="1">
            <a:spLocks noChangeArrowheads="1"/>
          </p:cNvSpPr>
          <p:nvPr/>
        </p:nvSpPr>
        <p:spPr bwMode="auto">
          <a:xfrm>
            <a:off x="5438775" y="2101850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22</a:t>
            </a:r>
          </a:p>
        </p:txBody>
      </p:sp>
      <p:sp>
        <p:nvSpPr>
          <p:cNvPr id="85034" name="Text Box 41"/>
          <p:cNvSpPr txBox="1">
            <a:spLocks noChangeArrowheads="1"/>
          </p:cNvSpPr>
          <p:nvPr/>
        </p:nvSpPr>
        <p:spPr bwMode="auto">
          <a:xfrm>
            <a:off x="3641725" y="1263650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03</a:t>
            </a:r>
          </a:p>
        </p:txBody>
      </p:sp>
      <p:sp>
        <p:nvSpPr>
          <p:cNvPr id="85035" name="Text Box 42"/>
          <p:cNvSpPr txBox="1">
            <a:spLocks noChangeArrowheads="1"/>
          </p:cNvSpPr>
          <p:nvPr/>
        </p:nvSpPr>
        <p:spPr bwMode="auto">
          <a:xfrm>
            <a:off x="4524375" y="1263650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13</a:t>
            </a:r>
          </a:p>
        </p:txBody>
      </p:sp>
      <p:sp>
        <p:nvSpPr>
          <p:cNvPr id="85036" name="Text Box 43"/>
          <p:cNvSpPr txBox="1">
            <a:spLocks noChangeArrowheads="1"/>
          </p:cNvSpPr>
          <p:nvPr/>
        </p:nvSpPr>
        <p:spPr bwMode="auto">
          <a:xfrm>
            <a:off x="5394325" y="1263650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it-IT" altLang="en-US" sz="1200">
                <a:solidFill>
                  <a:srgbClr val="0000CC"/>
                </a:solidFill>
                <a:latin typeface="Times New Roman" panose="02020603050405020304" pitchFamily="18" charset="0"/>
              </a:rPr>
              <a:t>23</a:t>
            </a: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3927475" y="3994150"/>
            <a:ext cx="111125" cy="185738"/>
          </a:xfrm>
          <a:prstGeom prst="rect">
            <a:avLst/>
          </a:prstGeom>
          <a:solidFill>
            <a:srgbClr val="FF9933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5038" name="Slide Number Placeholder 47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5B0B68-AB62-46D7-B96A-D4042666D36E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87</a:t>
            </a:fld>
            <a:endParaRPr lang="en-GB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2005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14616E-6 L 0.08021 -2.1461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21 -2.14616E-6 L 0.18247 -2.14616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247 -2.14616E-6 L 0.18247 -0.137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247 -0.1376 L 0.18247 -0.25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247 -0.253 L 0.08021 -0.25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7" grpId="2" animBg="1"/>
      <p:bldP spid="47" grpId="3" animBg="1"/>
      <p:bldP spid="47" grpId="4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38225"/>
          </a:xfrm>
        </p:spPr>
        <p:txBody>
          <a:bodyPr/>
          <a:lstStyle/>
          <a:p>
            <a:pPr eaLnBrk="1" hangingPunct="1"/>
            <a:r>
              <a:rPr lang="en-GB" altLang="en-US" sz="3200" b="1" smtClean="0"/>
              <a:t>The Livelock Problem</a:t>
            </a:r>
            <a:endParaRPr lang="en-US" altLang="en-US" sz="3200" smtClean="0"/>
          </a:p>
        </p:txBody>
      </p:sp>
      <p:sp>
        <p:nvSpPr>
          <p:cNvPr id="86019" name="Slide Number Placeholder 8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7FEF69-85A2-40C9-B5F8-DA0A0C8C4027}" type="slidenum">
              <a:rPr lang="en-US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88</a:t>
            </a:fld>
            <a:endParaRPr lang="en-US" altLang="en-US" sz="1400">
              <a:latin typeface="Times" panose="02020603050405020304" pitchFamily="18" charset="0"/>
            </a:endParaRPr>
          </a:p>
        </p:txBody>
      </p:sp>
      <p:pic>
        <p:nvPicPr>
          <p:cNvPr id="860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2395538"/>
            <a:ext cx="3552825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2519363"/>
            <a:ext cx="35052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2" name="Content Placeholder 4"/>
          <p:cNvSpPr>
            <a:spLocks noGrp="1"/>
          </p:cNvSpPr>
          <p:nvPr>
            <p:ph sz="quarter" idx="1"/>
          </p:nvPr>
        </p:nvSpPr>
        <p:spPr>
          <a:xfrm>
            <a:off x="0" y="1084263"/>
            <a:ext cx="9144000" cy="1354137"/>
          </a:xfrm>
        </p:spPr>
        <p:txBody>
          <a:bodyPr/>
          <a:lstStyle/>
          <a:p>
            <a:pPr marL="273050" lvl="1" indent="-27305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altLang="en-US" sz="2000" b="1" smtClean="0"/>
              <a:t>The </a:t>
            </a:r>
            <a:r>
              <a:rPr lang="en-GB" altLang="en-US" sz="2000" b="1" smtClean="0">
                <a:solidFill>
                  <a:srgbClr val="FF0000"/>
                </a:solidFill>
              </a:rPr>
              <a:t>Livelock</a:t>
            </a:r>
            <a:r>
              <a:rPr lang="en-GB" altLang="en-US" sz="2000" b="1" smtClean="0"/>
              <a:t> problem !!</a:t>
            </a:r>
            <a:r>
              <a:rPr lang="en-US" altLang="en-US" sz="2000" b="1" smtClean="0"/>
              <a:t>…</a:t>
            </a: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1600" b="1" smtClean="0"/>
              <a:t> Livelock occurs when a packet travels indeﬁnitely in the network without ever reaching its destination.</a:t>
            </a: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1600" b="1" smtClean="0"/>
              <a:t>Possible solution: a counter !!!</a:t>
            </a:r>
          </a:p>
        </p:txBody>
      </p:sp>
      <p:pic>
        <p:nvPicPr>
          <p:cNvPr id="86023" name="Picture 2" descr="C:\Users\se10214022\AppData\Local\Microsoft\Windows\Temporary Internet Files\Content.IE5\J2CMYX9E\MC900432537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5761038"/>
            <a:ext cx="3778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4" name="Picture 3" descr="C:\Users\se10214022\AppData\Local\Microsoft\Windows\Temporary Internet Files\Content.IE5\J2CMYX9E\MC900432601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325" y="5648325"/>
            <a:ext cx="65405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4747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2920621" y="186520"/>
            <a:ext cx="3148084" cy="1038225"/>
          </a:xfrm>
        </p:spPr>
        <p:txBody>
          <a:bodyPr/>
          <a:lstStyle/>
          <a:p>
            <a:r>
              <a:rPr lang="en-US" altLang="en-US" sz="3200" b="1" dirty="0" smtClean="0">
                <a:latin typeface="+mj-lt"/>
              </a:rPr>
              <a:t>NoC Concepts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514066" y="1472406"/>
            <a:ext cx="7428931" cy="5181600"/>
          </a:xfrm>
        </p:spPr>
        <p:txBody>
          <a:bodyPr/>
          <a:lstStyle/>
          <a:p>
            <a:r>
              <a:rPr lang="it-IT" altLang="en-US" sz="2000" dirty="0" smtClean="0">
                <a:latin typeface="+mj-lt"/>
              </a:rPr>
              <a:t>NoC Architecture (a.k.a. NoC router)</a:t>
            </a:r>
          </a:p>
          <a:p>
            <a:pPr lvl="1"/>
            <a:r>
              <a:rPr lang="it-IT" altLang="en-US" sz="2000" i="1" dirty="0" smtClean="0">
                <a:solidFill>
                  <a:srgbClr val="BAA360"/>
                </a:solidFill>
                <a:latin typeface="+mj-lt"/>
              </a:rPr>
              <a:t>Combinational and sequential components</a:t>
            </a:r>
          </a:p>
          <a:p>
            <a:r>
              <a:rPr lang="it-IT" altLang="en-US" sz="2000" dirty="0" smtClean="0">
                <a:latin typeface="+mj-lt"/>
              </a:rPr>
              <a:t>Topology</a:t>
            </a:r>
          </a:p>
          <a:p>
            <a:pPr lvl="1"/>
            <a:r>
              <a:rPr lang="it-IT" altLang="en-US" sz="2000" i="1" dirty="0" smtClean="0">
                <a:solidFill>
                  <a:srgbClr val="BAA360"/>
                </a:solidFill>
                <a:latin typeface="+mj-lt"/>
              </a:rPr>
              <a:t>How the nodes are connected together</a:t>
            </a:r>
          </a:p>
          <a:p>
            <a:r>
              <a:rPr lang="it-IT" altLang="en-US" sz="2000" dirty="0" smtClean="0">
                <a:latin typeface="+mj-lt"/>
              </a:rPr>
              <a:t>Routing Algorithms</a:t>
            </a:r>
          </a:p>
          <a:p>
            <a:pPr lvl="1"/>
            <a:r>
              <a:rPr lang="it-IT" altLang="en-US" sz="2000" i="1" dirty="0" smtClean="0">
                <a:solidFill>
                  <a:srgbClr val="BAA360"/>
                </a:solidFill>
                <a:latin typeface="+mj-lt"/>
              </a:rPr>
              <a:t>Path selection between a source and a destination node in a particular topology</a:t>
            </a:r>
          </a:p>
          <a:p>
            <a:r>
              <a:rPr lang="it-IT" altLang="en-US" sz="2000" dirty="0" smtClean="0">
                <a:latin typeface="+mj-lt"/>
              </a:rPr>
              <a:t>Switching Mechanisms</a:t>
            </a:r>
          </a:p>
          <a:p>
            <a:pPr lvl="1"/>
            <a:r>
              <a:rPr lang="en-US" altLang="en-US" sz="2000" i="1" dirty="0" smtClean="0">
                <a:solidFill>
                  <a:srgbClr val="BAA360"/>
                </a:solidFill>
                <a:latin typeface="+mj-lt"/>
              </a:rPr>
              <a:t>Allocation of network resources (bandwidth, buffer capacity, …) to information flows</a:t>
            </a:r>
          </a:p>
          <a:p>
            <a:r>
              <a:rPr lang="it-IT" altLang="en-US" sz="2000" dirty="0" smtClean="0">
                <a:latin typeface="+mj-lt"/>
              </a:rPr>
              <a:t>Flow control Mechanisms</a:t>
            </a:r>
          </a:p>
          <a:p>
            <a:pPr lvl="1"/>
            <a:r>
              <a:rPr lang="en-US" altLang="en-US" sz="2000" i="1" dirty="0" smtClean="0">
                <a:solidFill>
                  <a:srgbClr val="BAA360"/>
                </a:solidFill>
                <a:latin typeface="+mj-lt"/>
              </a:rPr>
              <a:t>How the downstream node communicates forwarding availability to the upstream node</a:t>
            </a:r>
          </a:p>
          <a:p>
            <a:endParaRPr lang="en-US" altLang="en-US" sz="2000" dirty="0" smtClean="0">
              <a:solidFill>
                <a:srgbClr val="BAA360"/>
              </a:solidFill>
              <a:latin typeface="+mj-lt"/>
            </a:endParaRPr>
          </a:p>
        </p:txBody>
      </p:sp>
      <p:sp>
        <p:nvSpPr>
          <p:cNvPr id="5837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1BBD8A-4EA0-43E1-A8C5-28226C9FEF3A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89</a:t>
            </a:fld>
            <a:endParaRPr lang="en-GB" altLang="en-US" sz="1400">
              <a:latin typeface="Times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22996" y="1462358"/>
            <a:ext cx="7811069" cy="2600848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09431" y="5076967"/>
            <a:ext cx="7811069" cy="1322509"/>
          </a:xfrm>
          <a:prstGeom prst="rect">
            <a:avLst/>
          </a:prstGeom>
          <a:solidFill>
            <a:schemeClr val="bg1">
              <a:alpha val="9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63" y="1295400"/>
            <a:ext cx="24765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2547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762000"/>
          </a:xfrm>
        </p:spPr>
        <p:txBody>
          <a:bodyPr/>
          <a:lstStyle/>
          <a:p>
            <a:r>
              <a:rPr lang="en-US" alt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Mitigating Hardware Faults </a:t>
            </a:r>
            <a:endParaRPr lang="en-US" alt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755650" y="1341438"/>
            <a:ext cx="7704138" cy="473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05000"/>
              </a:lnSpc>
              <a:buFontTx/>
              <a:buChar char="•"/>
            </a:pP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There are several further strategies to mitigating faults:</a:t>
            </a:r>
          </a:p>
          <a:p>
            <a:pPr lvl="1">
              <a:lnSpc>
                <a:spcPct val="105000"/>
              </a:lnSpc>
              <a:buFontTx/>
              <a:buChar char="-"/>
            </a:pPr>
            <a:r>
              <a:rPr lang="en-GB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Fault tolerant </a:t>
            </a:r>
            <a:r>
              <a:rPr lang="en-GB" altLang="en-US" b="0" i="1" dirty="0" smtClean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hardening</a:t>
            </a:r>
            <a:r>
              <a:rPr lang="en-GB" altLang="en-US" b="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altLang="en-US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05000"/>
              </a:lnSpc>
            </a:pPr>
            <a:r>
              <a:rPr lang="en-GB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GB" altLang="en-US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   Fault </a:t>
            </a:r>
            <a:r>
              <a:rPr lang="en-GB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tolerant </a:t>
            </a:r>
            <a:r>
              <a:rPr lang="en-GB" altLang="en-US" b="0" i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redundancy</a:t>
            </a:r>
            <a:r>
              <a:rPr lang="en-GB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(dynamic)</a:t>
            </a:r>
          </a:p>
          <a:p>
            <a:pPr lvl="1">
              <a:lnSpc>
                <a:spcPct val="105000"/>
              </a:lnSpc>
              <a:buFontTx/>
              <a:buChar char="-"/>
            </a:pPr>
            <a:r>
              <a:rPr lang="en-GB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Fault tolerant</a:t>
            </a:r>
            <a:r>
              <a:rPr lang="en-GB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b="0" i="1" dirty="0">
                <a:solidFill>
                  <a:srgbClr val="BAA3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replication</a:t>
            </a:r>
            <a:r>
              <a:rPr lang="en-GB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(static)</a:t>
            </a:r>
          </a:p>
          <a:p>
            <a:pPr>
              <a:lnSpc>
                <a:spcPct val="105000"/>
              </a:lnSpc>
            </a:pPr>
            <a:endParaRPr lang="en-GB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5000"/>
              </a:lnSpc>
              <a:buFontTx/>
              <a:buChar char="•"/>
            </a:pP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Three main </a:t>
            </a:r>
            <a:r>
              <a:rPr lang="en-GB" altLang="en-US" sz="2400" b="0" i="1" dirty="0">
                <a:latin typeface="Calibri" panose="020F0502020204030204" pitchFamily="34" charset="0"/>
                <a:cs typeface="Calibri" panose="020F0502020204030204" pitchFamily="34" charset="0"/>
              </a:rPr>
              <a:t>redundancy</a:t>
            </a:r>
            <a:r>
              <a:rPr lang="en-GB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techniques used to creating fault-tolerant (FT) systems: </a:t>
            </a:r>
          </a:p>
          <a:p>
            <a:pPr lvl="1">
              <a:lnSpc>
                <a:spcPct val="105000"/>
              </a:lnSpc>
            </a:pPr>
            <a:r>
              <a:rPr lang="en-GB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- Hot Standby</a:t>
            </a:r>
          </a:p>
          <a:p>
            <a:pPr lvl="1">
              <a:lnSpc>
                <a:spcPct val="105000"/>
              </a:lnSpc>
            </a:pPr>
            <a:r>
              <a:rPr lang="en-GB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- Cold Standby</a:t>
            </a:r>
          </a:p>
          <a:p>
            <a:pPr lvl="1">
              <a:lnSpc>
                <a:spcPct val="105000"/>
              </a:lnSpc>
            </a:pPr>
            <a:r>
              <a:rPr lang="en-GB" alt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- Warm Standby</a:t>
            </a:r>
          </a:p>
          <a:p>
            <a:pPr>
              <a:lnSpc>
                <a:spcPct val="105000"/>
              </a:lnSpc>
            </a:pPr>
            <a:endParaRPr lang="en-GB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5000"/>
              </a:lnSpc>
            </a:pPr>
            <a:endParaRPr lang="en-US" alt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31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38225"/>
          </a:xfrm>
        </p:spPr>
        <p:txBody>
          <a:bodyPr/>
          <a:lstStyle/>
          <a:p>
            <a:pPr eaLnBrk="1" hangingPunct="1"/>
            <a:r>
              <a:rPr lang="en-GB" altLang="en-US" sz="3200" b="1" smtClean="0"/>
              <a:t>Switching Techniques</a:t>
            </a:r>
            <a:endParaRPr lang="en-US" altLang="en-US" sz="3200" smtClean="0"/>
          </a:p>
        </p:txBody>
      </p:sp>
      <p:sp>
        <p:nvSpPr>
          <p:cNvPr id="89091" name="Slide Number Placeholder 8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CB9A198-4676-435A-8E48-8FEAD590CBB3}" type="slidenum">
              <a:rPr lang="en-US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90</a:t>
            </a:fld>
            <a:endParaRPr lang="en-US" altLang="en-US" sz="1400">
              <a:latin typeface="Times" panose="02020603050405020304" pitchFamily="18" charset="0"/>
            </a:endParaRPr>
          </a:p>
        </p:txBody>
      </p:sp>
      <p:pic>
        <p:nvPicPr>
          <p:cNvPr id="890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1" t="9335" r="2008"/>
          <a:stretch>
            <a:fillRect/>
          </a:stretch>
        </p:blipFill>
        <p:spPr bwMode="auto">
          <a:xfrm>
            <a:off x="2895600" y="1857375"/>
            <a:ext cx="54673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Content Placeholder 4"/>
          <p:cNvSpPr>
            <a:spLocks noGrp="1"/>
          </p:cNvSpPr>
          <p:nvPr>
            <p:ph sz="quarter" idx="1"/>
          </p:nvPr>
        </p:nvSpPr>
        <p:spPr>
          <a:xfrm>
            <a:off x="0" y="4618038"/>
            <a:ext cx="9144000" cy="1354137"/>
          </a:xfrm>
        </p:spPr>
        <p:txBody>
          <a:bodyPr/>
          <a:lstStyle/>
          <a:p>
            <a:pPr marL="273050" lvl="1" indent="-27305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altLang="en-US" sz="2000" b="1" smtClean="0"/>
              <a:t>The </a:t>
            </a:r>
            <a:r>
              <a:rPr lang="en-US" altLang="en-US" sz="2000" b="1" smtClean="0"/>
              <a:t>Switching techniques can be classified based on…</a:t>
            </a: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1600" b="1" smtClean="0"/>
              <a:t>Circuit switched networks reserve a physical path before transmitting the data packets.</a:t>
            </a:r>
          </a:p>
          <a:p>
            <a:pPr marL="673100" lvl="2" indent="-273050" eaLnBrk="1" hangingPunct="1">
              <a:spcBef>
                <a:spcPts val="575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en-US" sz="1600" b="1" smtClean="0"/>
              <a:t>packet switched networks transmit the packets without reserving the entire path.</a:t>
            </a:r>
            <a:endParaRPr lang="en-GB" altLang="en-US" sz="1600" b="1" smtClean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0" y="1379538"/>
            <a:ext cx="4229100" cy="121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273050" lvl="1" indent="-273050" eaLnBrk="1" hangingPunct="1">
              <a:spcBef>
                <a:spcPts val="575"/>
              </a:spcBef>
              <a:buClr>
                <a:schemeClr val="tx1"/>
              </a:buClr>
              <a:buFont typeface="Wingdings" pitchFamily="2" charset="2"/>
              <a:buChar char="Ø"/>
              <a:defRPr/>
            </a:pPr>
            <a:r>
              <a:rPr lang="en-GB" sz="2000" b="1" dirty="0">
                <a:latin typeface="+mn-lt"/>
              </a:rPr>
              <a:t>A switching technique determines the way a packet is transmitted across the network…</a:t>
            </a:r>
          </a:p>
        </p:txBody>
      </p:sp>
    </p:spTree>
    <p:extLst>
      <p:ext uri="{BB962C8B-B14F-4D97-AF65-F5344CB8AC3E}">
        <p14:creationId xmlns:p14="http://schemas.microsoft.com/office/powerpoint/2010/main" val="26072467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9650"/>
          </a:xfrm>
        </p:spPr>
        <p:txBody>
          <a:bodyPr/>
          <a:lstStyle/>
          <a:p>
            <a:r>
              <a:rPr lang="en-US" altLang="en-US" sz="3200" b="1" smtClean="0"/>
              <a:t>Circuit Switching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Setup Time (negotiation)</a:t>
            </a:r>
          </a:p>
        </p:txBody>
      </p:sp>
      <p:sp>
        <p:nvSpPr>
          <p:cNvPr id="94212" name="Rectangle 3"/>
          <p:cNvSpPr>
            <a:spLocks noChangeArrowheads="1"/>
          </p:cNvSpPr>
          <p:nvPr/>
        </p:nvSpPr>
        <p:spPr bwMode="auto">
          <a:xfrm>
            <a:off x="2286000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4213" name="Rectangle 4"/>
          <p:cNvSpPr>
            <a:spLocks noChangeArrowheads="1"/>
          </p:cNvSpPr>
          <p:nvPr/>
        </p:nvSpPr>
        <p:spPr bwMode="auto">
          <a:xfrm>
            <a:off x="4179888" y="2317750"/>
            <a:ext cx="1176337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4214" name="Rectangle 5"/>
          <p:cNvSpPr>
            <a:spLocks noChangeArrowheads="1"/>
          </p:cNvSpPr>
          <p:nvPr/>
        </p:nvSpPr>
        <p:spPr bwMode="auto">
          <a:xfrm>
            <a:off x="6073775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4215" name="Rectangle 6"/>
          <p:cNvSpPr>
            <a:spLocks noChangeArrowheads="1"/>
          </p:cNvSpPr>
          <p:nvPr/>
        </p:nvSpPr>
        <p:spPr bwMode="auto">
          <a:xfrm>
            <a:off x="652463" y="2319338"/>
            <a:ext cx="915987" cy="15033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4216" name="Rectangle 7"/>
          <p:cNvSpPr>
            <a:spLocks noChangeArrowheads="1"/>
          </p:cNvSpPr>
          <p:nvPr/>
        </p:nvSpPr>
        <p:spPr bwMode="auto">
          <a:xfrm>
            <a:off x="7967663" y="2317750"/>
            <a:ext cx="915987" cy="1503363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4217" name="Line 8"/>
          <p:cNvSpPr>
            <a:spLocks noChangeShapeType="1"/>
          </p:cNvSpPr>
          <p:nvPr/>
        </p:nvSpPr>
        <p:spPr bwMode="auto">
          <a:xfrm>
            <a:off x="7250113" y="3035300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4218" name="Text Box 10"/>
          <p:cNvSpPr txBox="1">
            <a:spLocks noChangeArrowheads="1"/>
          </p:cNvSpPr>
          <p:nvPr/>
        </p:nvSpPr>
        <p:spPr bwMode="auto">
          <a:xfrm>
            <a:off x="604838" y="3816350"/>
            <a:ext cx="102076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Source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94219" name="Text Box 11"/>
          <p:cNvSpPr txBox="1">
            <a:spLocks noChangeArrowheads="1"/>
          </p:cNvSpPr>
          <p:nvPr/>
        </p:nvSpPr>
        <p:spPr bwMode="auto">
          <a:xfrm>
            <a:off x="7835900" y="3816350"/>
            <a:ext cx="12890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Destination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979488" y="3101975"/>
            <a:ext cx="7185025" cy="261938"/>
            <a:chOff x="680" y="2154"/>
            <a:chExt cx="4990" cy="182"/>
          </a:xfrm>
        </p:grpSpPr>
        <p:sp>
          <p:nvSpPr>
            <p:cNvPr id="94228" name="Rectangle 13"/>
            <p:cNvSpPr>
              <a:spLocks noChangeArrowheads="1"/>
            </p:cNvSpPr>
            <p:nvPr/>
          </p:nvSpPr>
          <p:spPr bwMode="auto">
            <a:xfrm>
              <a:off x="952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29" name="Rectangle 14"/>
            <p:cNvSpPr>
              <a:spLocks noChangeArrowheads="1"/>
            </p:cNvSpPr>
            <p:nvPr/>
          </p:nvSpPr>
          <p:spPr bwMode="auto">
            <a:xfrm>
              <a:off x="862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30" name="Rectangle 15"/>
            <p:cNvSpPr>
              <a:spLocks noChangeArrowheads="1"/>
            </p:cNvSpPr>
            <p:nvPr/>
          </p:nvSpPr>
          <p:spPr bwMode="auto">
            <a:xfrm>
              <a:off x="771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31" name="Rectangle 16"/>
            <p:cNvSpPr>
              <a:spLocks noChangeArrowheads="1"/>
            </p:cNvSpPr>
            <p:nvPr/>
          </p:nvSpPr>
          <p:spPr bwMode="auto">
            <a:xfrm>
              <a:off x="68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32" name="Rectangle 17"/>
            <p:cNvSpPr>
              <a:spLocks noChangeArrowheads="1"/>
            </p:cNvSpPr>
            <p:nvPr/>
          </p:nvSpPr>
          <p:spPr bwMode="auto">
            <a:xfrm>
              <a:off x="190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33" name="Rectangle 18"/>
            <p:cNvSpPr>
              <a:spLocks noChangeArrowheads="1"/>
            </p:cNvSpPr>
            <p:nvPr/>
          </p:nvSpPr>
          <p:spPr bwMode="auto">
            <a:xfrm>
              <a:off x="181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34" name="Rectangle 19"/>
            <p:cNvSpPr>
              <a:spLocks noChangeArrowheads="1"/>
            </p:cNvSpPr>
            <p:nvPr/>
          </p:nvSpPr>
          <p:spPr bwMode="auto">
            <a:xfrm>
              <a:off x="1724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35" name="Rectangle 20"/>
            <p:cNvSpPr>
              <a:spLocks noChangeArrowheads="1"/>
            </p:cNvSpPr>
            <p:nvPr/>
          </p:nvSpPr>
          <p:spPr bwMode="auto">
            <a:xfrm>
              <a:off x="1633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36" name="Rectangle 21"/>
            <p:cNvSpPr>
              <a:spLocks noChangeArrowheads="1"/>
            </p:cNvSpPr>
            <p:nvPr/>
          </p:nvSpPr>
          <p:spPr bwMode="auto">
            <a:xfrm>
              <a:off x="322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37" name="Rectangle 22"/>
            <p:cNvSpPr>
              <a:spLocks noChangeArrowheads="1"/>
            </p:cNvSpPr>
            <p:nvPr/>
          </p:nvSpPr>
          <p:spPr bwMode="auto">
            <a:xfrm>
              <a:off x="313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38" name="Rectangle 23"/>
            <p:cNvSpPr>
              <a:spLocks noChangeArrowheads="1"/>
            </p:cNvSpPr>
            <p:nvPr/>
          </p:nvSpPr>
          <p:spPr bwMode="auto">
            <a:xfrm>
              <a:off x="3039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39" name="Rectangle 24"/>
            <p:cNvSpPr>
              <a:spLocks noChangeArrowheads="1"/>
            </p:cNvSpPr>
            <p:nvPr/>
          </p:nvSpPr>
          <p:spPr bwMode="auto">
            <a:xfrm>
              <a:off x="2948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40" name="Rectangle 25"/>
            <p:cNvSpPr>
              <a:spLocks noChangeArrowheads="1"/>
            </p:cNvSpPr>
            <p:nvPr/>
          </p:nvSpPr>
          <p:spPr bwMode="auto">
            <a:xfrm>
              <a:off x="4536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41" name="Rectangle 26"/>
            <p:cNvSpPr>
              <a:spLocks noChangeArrowheads="1"/>
            </p:cNvSpPr>
            <p:nvPr/>
          </p:nvSpPr>
          <p:spPr bwMode="auto">
            <a:xfrm>
              <a:off x="4446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42" name="Rectangle 27"/>
            <p:cNvSpPr>
              <a:spLocks noChangeArrowheads="1"/>
            </p:cNvSpPr>
            <p:nvPr/>
          </p:nvSpPr>
          <p:spPr bwMode="auto">
            <a:xfrm>
              <a:off x="435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43" name="Rectangle 28"/>
            <p:cNvSpPr>
              <a:spLocks noChangeArrowheads="1"/>
            </p:cNvSpPr>
            <p:nvPr/>
          </p:nvSpPr>
          <p:spPr bwMode="auto">
            <a:xfrm>
              <a:off x="4264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4244" name="Rectangle 29"/>
            <p:cNvSpPr>
              <a:spLocks noChangeArrowheads="1"/>
            </p:cNvSpPr>
            <p:nvPr/>
          </p:nvSpPr>
          <p:spPr bwMode="auto">
            <a:xfrm>
              <a:off x="5579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sp>
        <p:nvSpPr>
          <p:cNvPr id="94221" name="Line 30"/>
          <p:cNvSpPr>
            <a:spLocks noChangeShapeType="1"/>
          </p:cNvSpPr>
          <p:nvPr/>
        </p:nvSpPr>
        <p:spPr bwMode="auto">
          <a:xfrm>
            <a:off x="5354638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4222" name="Line 31"/>
          <p:cNvSpPr>
            <a:spLocks noChangeShapeType="1"/>
          </p:cNvSpPr>
          <p:nvPr/>
        </p:nvSpPr>
        <p:spPr bwMode="auto">
          <a:xfrm>
            <a:off x="3462338" y="3036888"/>
            <a:ext cx="7175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4223" name="Line 32"/>
          <p:cNvSpPr>
            <a:spLocks noChangeShapeType="1"/>
          </p:cNvSpPr>
          <p:nvPr/>
        </p:nvSpPr>
        <p:spPr bwMode="auto">
          <a:xfrm>
            <a:off x="1566863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6727825" y="1208088"/>
            <a:ext cx="2074863" cy="1828800"/>
            <a:chOff x="4672" y="839"/>
            <a:chExt cx="1441" cy="1270"/>
          </a:xfrm>
        </p:grpSpPr>
        <p:sp>
          <p:nvSpPr>
            <p:cNvPr id="94226" name="Text Box 34"/>
            <p:cNvSpPr txBox="1">
              <a:spLocks noChangeArrowheads="1"/>
            </p:cNvSpPr>
            <p:nvPr/>
          </p:nvSpPr>
          <p:spPr bwMode="auto">
            <a:xfrm>
              <a:off x="5206" y="839"/>
              <a:ext cx="907" cy="56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600">
                  <a:latin typeface="Tahoma" panose="020B0604030504040204" pitchFamily="34" charset="0"/>
                  <a:cs typeface="Arial" panose="020B0604020202020204" pitchFamily="34" charset="0"/>
                </a:rPr>
                <a:t>Buffers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600">
                  <a:latin typeface="Tahoma" panose="020B0604030504040204" pitchFamily="34" charset="0"/>
                  <a:cs typeface="Arial" panose="020B0604020202020204" pitchFamily="34" charset="0"/>
                </a:rPr>
                <a:t>for “request”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600">
                  <a:latin typeface="Tahoma" panose="020B0604030504040204" pitchFamily="34" charset="0"/>
                  <a:cs typeface="Arial" panose="020B0604020202020204" pitchFamily="34" charset="0"/>
                </a:rPr>
                <a:t>tokens</a:t>
              </a:r>
            </a:p>
          </p:txBody>
        </p:sp>
        <p:sp>
          <p:nvSpPr>
            <p:cNvPr id="94227" name="Line 35"/>
            <p:cNvSpPr>
              <a:spLocks noChangeShapeType="1"/>
            </p:cNvSpPr>
            <p:nvPr/>
          </p:nvSpPr>
          <p:spPr bwMode="auto">
            <a:xfrm flipH="1">
              <a:off x="4672" y="1428"/>
              <a:ext cx="590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GB"/>
            </a:p>
          </p:txBody>
        </p:sp>
      </p:grpSp>
      <p:sp>
        <p:nvSpPr>
          <p:cNvPr id="94225" name="Slide Number Placeholder 36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099957C-50A1-4C05-8A70-687C9E444A63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91</a:t>
            </a:fld>
            <a:endParaRPr lang="en-GB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55998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19175"/>
          </a:xfrm>
        </p:spPr>
        <p:txBody>
          <a:bodyPr/>
          <a:lstStyle/>
          <a:p>
            <a:r>
              <a:rPr lang="en-US" altLang="en-US" sz="3200" b="1" smtClean="0"/>
              <a:t>Circuit Switching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Setup Time (negotiation)</a:t>
            </a:r>
          </a:p>
          <a:p>
            <a:endParaRPr lang="en-US" altLang="en-US" smtClean="0"/>
          </a:p>
        </p:txBody>
      </p:sp>
      <p:sp>
        <p:nvSpPr>
          <p:cNvPr id="95236" name="Rectangle 3"/>
          <p:cNvSpPr>
            <a:spLocks noChangeArrowheads="1"/>
          </p:cNvSpPr>
          <p:nvPr/>
        </p:nvSpPr>
        <p:spPr bwMode="auto">
          <a:xfrm>
            <a:off x="2286000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5237" name="Rectangle 4"/>
          <p:cNvSpPr>
            <a:spLocks noChangeArrowheads="1"/>
          </p:cNvSpPr>
          <p:nvPr/>
        </p:nvSpPr>
        <p:spPr bwMode="auto">
          <a:xfrm>
            <a:off x="4179888" y="2317750"/>
            <a:ext cx="1176337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5238" name="Rectangle 5"/>
          <p:cNvSpPr>
            <a:spLocks noChangeArrowheads="1"/>
          </p:cNvSpPr>
          <p:nvPr/>
        </p:nvSpPr>
        <p:spPr bwMode="auto">
          <a:xfrm>
            <a:off x="6073775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5239" name="Rectangle 6"/>
          <p:cNvSpPr>
            <a:spLocks noChangeArrowheads="1"/>
          </p:cNvSpPr>
          <p:nvPr/>
        </p:nvSpPr>
        <p:spPr bwMode="auto">
          <a:xfrm>
            <a:off x="652463" y="2319338"/>
            <a:ext cx="915987" cy="15033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5240" name="Rectangle 7"/>
          <p:cNvSpPr>
            <a:spLocks noChangeArrowheads="1"/>
          </p:cNvSpPr>
          <p:nvPr/>
        </p:nvSpPr>
        <p:spPr bwMode="auto">
          <a:xfrm>
            <a:off x="7967663" y="2317750"/>
            <a:ext cx="915987" cy="1503363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5241" name="Line 8"/>
          <p:cNvSpPr>
            <a:spLocks noChangeShapeType="1"/>
          </p:cNvSpPr>
          <p:nvPr/>
        </p:nvSpPr>
        <p:spPr bwMode="auto">
          <a:xfrm>
            <a:off x="7250113" y="3035300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5242" name="Text Box 9"/>
          <p:cNvSpPr txBox="1">
            <a:spLocks noChangeArrowheads="1"/>
          </p:cNvSpPr>
          <p:nvPr/>
        </p:nvSpPr>
        <p:spPr bwMode="auto">
          <a:xfrm>
            <a:off x="1755775" y="4343400"/>
            <a:ext cx="5813425" cy="58261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latin typeface="Tahoma" panose="020B0604030504040204" pitchFamily="34" charset="0"/>
                <a:cs typeface="Arial" panose="020B0604020202020204" pitchFamily="34" charset="0"/>
              </a:rPr>
              <a:t>Request for circuit establishment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latin typeface="Tahoma" panose="020B0604030504040204" pitchFamily="34" charset="0"/>
                <a:cs typeface="Arial" panose="020B0604020202020204" pitchFamily="34" charset="0"/>
              </a:rPr>
              <a:t>(routing and arbitration is performed during this step)</a:t>
            </a:r>
          </a:p>
        </p:txBody>
      </p:sp>
      <p:sp>
        <p:nvSpPr>
          <p:cNvPr id="95243" name="Text Box 11"/>
          <p:cNvSpPr txBox="1">
            <a:spLocks noChangeArrowheads="1"/>
          </p:cNvSpPr>
          <p:nvPr/>
        </p:nvSpPr>
        <p:spPr bwMode="auto">
          <a:xfrm>
            <a:off x="604838" y="3816350"/>
            <a:ext cx="102076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Source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95244" name="Text Box 12"/>
          <p:cNvSpPr txBox="1">
            <a:spLocks noChangeArrowheads="1"/>
          </p:cNvSpPr>
          <p:nvPr/>
        </p:nvSpPr>
        <p:spPr bwMode="auto">
          <a:xfrm>
            <a:off x="7835900" y="3816350"/>
            <a:ext cx="12890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Destination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grpSp>
        <p:nvGrpSpPr>
          <p:cNvPr id="95245" name="Group 13"/>
          <p:cNvGrpSpPr>
            <a:grpSpLocks/>
          </p:cNvGrpSpPr>
          <p:nvPr/>
        </p:nvGrpSpPr>
        <p:grpSpPr bwMode="auto">
          <a:xfrm>
            <a:off x="979488" y="3101975"/>
            <a:ext cx="7185025" cy="261938"/>
            <a:chOff x="680" y="2154"/>
            <a:chExt cx="4990" cy="182"/>
          </a:xfrm>
        </p:grpSpPr>
        <p:sp>
          <p:nvSpPr>
            <p:cNvPr id="95254" name="Rectangle 14"/>
            <p:cNvSpPr>
              <a:spLocks noChangeArrowheads="1"/>
            </p:cNvSpPr>
            <p:nvPr/>
          </p:nvSpPr>
          <p:spPr bwMode="auto">
            <a:xfrm>
              <a:off x="952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55" name="Rectangle 15"/>
            <p:cNvSpPr>
              <a:spLocks noChangeArrowheads="1"/>
            </p:cNvSpPr>
            <p:nvPr/>
          </p:nvSpPr>
          <p:spPr bwMode="auto">
            <a:xfrm>
              <a:off x="862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56" name="Rectangle 16"/>
            <p:cNvSpPr>
              <a:spLocks noChangeArrowheads="1"/>
            </p:cNvSpPr>
            <p:nvPr/>
          </p:nvSpPr>
          <p:spPr bwMode="auto">
            <a:xfrm>
              <a:off x="771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57" name="Rectangle 17"/>
            <p:cNvSpPr>
              <a:spLocks noChangeArrowheads="1"/>
            </p:cNvSpPr>
            <p:nvPr/>
          </p:nvSpPr>
          <p:spPr bwMode="auto">
            <a:xfrm>
              <a:off x="68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58" name="Rectangle 18"/>
            <p:cNvSpPr>
              <a:spLocks noChangeArrowheads="1"/>
            </p:cNvSpPr>
            <p:nvPr/>
          </p:nvSpPr>
          <p:spPr bwMode="auto">
            <a:xfrm>
              <a:off x="190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59" name="Rectangle 19"/>
            <p:cNvSpPr>
              <a:spLocks noChangeArrowheads="1"/>
            </p:cNvSpPr>
            <p:nvPr/>
          </p:nvSpPr>
          <p:spPr bwMode="auto">
            <a:xfrm>
              <a:off x="181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60" name="Rectangle 20"/>
            <p:cNvSpPr>
              <a:spLocks noChangeArrowheads="1"/>
            </p:cNvSpPr>
            <p:nvPr/>
          </p:nvSpPr>
          <p:spPr bwMode="auto">
            <a:xfrm>
              <a:off x="1724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61" name="Rectangle 21"/>
            <p:cNvSpPr>
              <a:spLocks noChangeArrowheads="1"/>
            </p:cNvSpPr>
            <p:nvPr/>
          </p:nvSpPr>
          <p:spPr bwMode="auto">
            <a:xfrm>
              <a:off x="1633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62" name="Rectangle 22"/>
            <p:cNvSpPr>
              <a:spLocks noChangeArrowheads="1"/>
            </p:cNvSpPr>
            <p:nvPr/>
          </p:nvSpPr>
          <p:spPr bwMode="auto">
            <a:xfrm>
              <a:off x="322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63" name="Rectangle 23"/>
            <p:cNvSpPr>
              <a:spLocks noChangeArrowheads="1"/>
            </p:cNvSpPr>
            <p:nvPr/>
          </p:nvSpPr>
          <p:spPr bwMode="auto">
            <a:xfrm>
              <a:off x="313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64" name="Rectangle 24"/>
            <p:cNvSpPr>
              <a:spLocks noChangeArrowheads="1"/>
            </p:cNvSpPr>
            <p:nvPr/>
          </p:nvSpPr>
          <p:spPr bwMode="auto">
            <a:xfrm>
              <a:off x="3039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65" name="Rectangle 25"/>
            <p:cNvSpPr>
              <a:spLocks noChangeArrowheads="1"/>
            </p:cNvSpPr>
            <p:nvPr/>
          </p:nvSpPr>
          <p:spPr bwMode="auto">
            <a:xfrm>
              <a:off x="2948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66" name="Rectangle 26"/>
            <p:cNvSpPr>
              <a:spLocks noChangeArrowheads="1"/>
            </p:cNvSpPr>
            <p:nvPr/>
          </p:nvSpPr>
          <p:spPr bwMode="auto">
            <a:xfrm>
              <a:off x="4536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67" name="Rectangle 27"/>
            <p:cNvSpPr>
              <a:spLocks noChangeArrowheads="1"/>
            </p:cNvSpPr>
            <p:nvPr/>
          </p:nvSpPr>
          <p:spPr bwMode="auto">
            <a:xfrm>
              <a:off x="4446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68" name="Rectangle 28"/>
            <p:cNvSpPr>
              <a:spLocks noChangeArrowheads="1"/>
            </p:cNvSpPr>
            <p:nvPr/>
          </p:nvSpPr>
          <p:spPr bwMode="auto">
            <a:xfrm>
              <a:off x="435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69" name="Rectangle 29"/>
            <p:cNvSpPr>
              <a:spLocks noChangeArrowheads="1"/>
            </p:cNvSpPr>
            <p:nvPr/>
          </p:nvSpPr>
          <p:spPr bwMode="auto">
            <a:xfrm>
              <a:off x="4264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5270" name="Rectangle 30"/>
            <p:cNvSpPr>
              <a:spLocks noChangeArrowheads="1"/>
            </p:cNvSpPr>
            <p:nvPr/>
          </p:nvSpPr>
          <p:spPr bwMode="auto">
            <a:xfrm>
              <a:off x="5579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sp>
        <p:nvSpPr>
          <p:cNvPr id="95246" name="Line 31"/>
          <p:cNvSpPr>
            <a:spLocks noChangeShapeType="1"/>
          </p:cNvSpPr>
          <p:nvPr/>
        </p:nvSpPr>
        <p:spPr bwMode="auto">
          <a:xfrm>
            <a:off x="5354638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5247" name="Line 32"/>
          <p:cNvSpPr>
            <a:spLocks noChangeShapeType="1"/>
          </p:cNvSpPr>
          <p:nvPr/>
        </p:nvSpPr>
        <p:spPr bwMode="auto">
          <a:xfrm>
            <a:off x="3462338" y="3036888"/>
            <a:ext cx="7175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5248" name="Line 33"/>
          <p:cNvSpPr>
            <a:spLocks noChangeShapeType="1"/>
          </p:cNvSpPr>
          <p:nvPr/>
        </p:nvSpPr>
        <p:spPr bwMode="auto">
          <a:xfrm>
            <a:off x="1566863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1371600" y="3101975"/>
            <a:ext cx="130175" cy="261938"/>
          </a:xfrm>
          <a:prstGeom prst="rect">
            <a:avLst/>
          </a:prstGeom>
          <a:solidFill>
            <a:srgbClr val="FFCC99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grpSp>
        <p:nvGrpSpPr>
          <p:cNvPr id="95250" name="Group 35"/>
          <p:cNvGrpSpPr>
            <a:grpSpLocks/>
          </p:cNvGrpSpPr>
          <p:nvPr/>
        </p:nvGrpSpPr>
        <p:grpSpPr bwMode="auto">
          <a:xfrm>
            <a:off x="6727825" y="1208088"/>
            <a:ext cx="2089150" cy="1828800"/>
            <a:chOff x="4672" y="839"/>
            <a:chExt cx="1451" cy="1270"/>
          </a:xfrm>
        </p:grpSpPr>
        <p:sp>
          <p:nvSpPr>
            <p:cNvPr id="95252" name="Text Box 36"/>
            <p:cNvSpPr txBox="1">
              <a:spLocks noChangeArrowheads="1"/>
            </p:cNvSpPr>
            <p:nvPr/>
          </p:nvSpPr>
          <p:spPr bwMode="auto">
            <a:xfrm>
              <a:off x="5196" y="839"/>
              <a:ext cx="927" cy="577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600">
                  <a:latin typeface="Tahoma" panose="020B0604030504040204" pitchFamily="34" charset="0"/>
                  <a:cs typeface="Arial" panose="020B0604020202020204" pitchFamily="34" charset="0"/>
                </a:rPr>
                <a:t>Buffers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600">
                  <a:latin typeface="Tahoma" panose="020B0604030504040204" pitchFamily="34" charset="0"/>
                  <a:cs typeface="Arial" panose="020B0604020202020204" pitchFamily="34" charset="0"/>
                </a:rPr>
                <a:t>for “request”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600">
                  <a:latin typeface="Tahoma" panose="020B0604030504040204" pitchFamily="34" charset="0"/>
                  <a:cs typeface="Arial" panose="020B0604020202020204" pitchFamily="34" charset="0"/>
                </a:rPr>
                <a:t>tokens</a:t>
              </a:r>
            </a:p>
          </p:txBody>
        </p:sp>
        <p:sp>
          <p:nvSpPr>
            <p:cNvPr id="95253" name="Line 37"/>
            <p:cNvSpPr>
              <a:spLocks noChangeShapeType="1"/>
            </p:cNvSpPr>
            <p:nvPr/>
          </p:nvSpPr>
          <p:spPr bwMode="auto">
            <a:xfrm flipH="1">
              <a:off x="4672" y="1428"/>
              <a:ext cx="590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GB"/>
            </a:p>
          </p:txBody>
        </p:sp>
      </p:grpSp>
      <p:sp>
        <p:nvSpPr>
          <p:cNvPr id="95251" name="Slide Number Placeholder 38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927B62-0C75-45FB-8C40-A0F10249A1B6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92</a:t>
            </a:fld>
            <a:endParaRPr lang="en-GB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89183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4757E-8 5.88235E-7 L 0.02505 -0.03908 L 0.08868 -0.03908 L 0.10852 0.00126 L 0.15231 0.00273 L 0.22949 -0.04454 L 0.29721 -0.04454 L 0.31501 0.0042 L 0.36085 0.00273 L 0.42653 -0.04454 L 0.5078 -0.04454 L 0.52134 5.88235E-7 L 0.57143 5.88235E-7 L 0.62987 -0.04454 L 0.71649 -0.04181 L 0.73004 0.00126 " pathEditMode="relative" ptsTypes="AAAAAAAAAAAAAAAA">
                                      <p:cBhvr>
                                        <p:cTn id="6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19175"/>
          </a:xfrm>
        </p:spPr>
        <p:txBody>
          <a:bodyPr/>
          <a:lstStyle/>
          <a:p>
            <a:r>
              <a:rPr lang="en-US" altLang="en-US" sz="3200" b="1" smtClean="0"/>
              <a:t>Circuit Switching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Setup Time (negotiation)</a:t>
            </a:r>
          </a:p>
          <a:p>
            <a:endParaRPr lang="en-US" altLang="en-US" smtClean="0"/>
          </a:p>
        </p:txBody>
      </p:sp>
      <p:sp>
        <p:nvSpPr>
          <p:cNvPr id="96260" name="Rectangle 3"/>
          <p:cNvSpPr>
            <a:spLocks noChangeArrowheads="1"/>
          </p:cNvSpPr>
          <p:nvPr/>
        </p:nvSpPr>
        <p:spPr bwMode="auto">
          <a:xfrm>
            <a:off x="2286000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6261" name="Rectangle 4"/>
          <p:cNvSpPr>
            <a:spLocks noChangeArrowheads="1"/>
          </p:cNvSpPr>
          <p:nvPr/>
        </p:nvSpPr>
        <p:spPr bwMode="auto">
          <a:xfrm>
            <a:off x="4179888" y="2317750"/>
            <a:ext cx="1176337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6262" name="Rectangle 5"/>
          <p:cNvSpPr>
            <a:spLocks noChangeArrowheads="1"/>
          </p:cNvSpPr>
          <p:nvPr/>
        </p:nvSpPr>
        <p:spPr bwMode="auto">
          <a:xfrm>
            <a:off x="6073775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6263" name="Rectangle 6"/>
          <p:cNvSpPr>
            <a:spLocks noChangeArrowheads="1"/>
          </p:cNvSpPr>
          <p:nvPr/>
        </p:nvSpPr>
        <p:spPr bwMode="auto">
          <a:xfrm>
            <a:off x="652463" y="2319338"/>
            <a:ext cx="915987" cy="15033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6264" name="Rectangle 7"/>
          <p:cNvSpPr>
            <a:spLocks noChangeArrowheads="1"/>
          </p:cNvSpPr>
          <p:nvPr/>
        </p:nvSpPr>
        <p:spPr bwMode="auto">
          <a:xfrm>
            <a:off x="7967663" y="2317750"/>
            <a:ext cx="915987" cy="1503363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6265" name="Line 8"/>
          <p:cNvSpPr>
            <a:spLocks noChangeShapeType="1"/>
          </p:cNvSpPr>
          <p:nvPr/>
        </p:nvSpPr>
        <p:spPr bwMode="auto">
          <a:xfrm>
            <a:off x="7250113" y="3035300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6266" name="Text Box 9"/>
          <p:cNvSpPr txBox="1">
            <a:spLocks noChangeArrowheads="1"/>
          </p:cNvSpPr>
          <p:nvPr/>
        </p:nvSpPr>
        <p:spPr bwMode="hidden">
          <a:xfrm>
            <a:off x="2844800" y="4343400"/>
            <a:ext cx="3624263" cy="333375"/>
          </a:xfrm>
          <a:prstGeom prst="rect">
            <a:avLst/>
          </a:prstGeom>
          <a:solidFill>
            <a:srgbClr val="C0C0C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Request for circuit establishment</a:t>
            </a:r>
          </a:p>
        </p:txBody>
      </p:sp>
      <p:sp>
        <p:nvSpPr>
          <p:cNvPr id="96267" name="Text Box 11"/>
          <p:cNvSpPr txBox="1">
            <a:spLocks noChangeArrowheads="1"/>
          </p:cNvSpPr>
          <p:nvPr/>
        </p:nvSpPr>
        <p:spPr bwMode="auto">
          <a:xfrm>
            <a:off x="604838" y="3816350"/>
            <a:ext cx="102076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Source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96268" name="Text Box 12"/>
          <p:cNvSpPr txBox="1">
            <a:spLocks noChangeArrowheads="1"/>
          </p:cNvSpPr>
          <p:nvPr/>
        </p:nvSpPr>
        <p:spPr bwMode="auto">
          <a:xfrm>
            <a:off x="7835900" y="3816350"/>
            <a:ext cx="12890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Destination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grpSp>
        <p:nvGrpSpPr>
          <p:cNvPr id="96269" name="Group 13"/>
          <p:cNvGrpSpPr>
            <a:grpSpLocks/>
          </p:cNvGrpSpPr>
          <p:nvPr/>
        </p:nvGrpSpPr>
        <p:grpSpPr bwMode="auto">
          <a:xfrm>
            <a:off x="979488" y="3101975"/>
            <a:ext cx="7185025" cy="261938"/>
            <a:chOff x="680" y="2154"/>
            <a:chExt cx="4990" cy="182"/>
          </a:xfrm>
        </p:grpSpPr>
        <p:sp>
          <p:nvSpPr>
            <p:cNvPr id="96287" name="Rectangle 14"/>
            <p:cNvSpPr>
              <a:spLocks noChangeArrowheads="1"/>
            </p:cNvSpPr>
            <p:nvPr/>
          </p:nvSpPr>
          <p:spPr bwMode="auto">
            <a:xfrm>
              <a:off x="952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88" name="Rectangle 15"/>
            <p:cNvSpPr>
              <a:spLocks noChangeArrowheads="1"/>
            </p:cNvSpPr>
            <p:nvPr/>
          </p:nvSpPr>
          <p:spPr bwMode="auto">
            <a:xfrm>
              <a:off x="862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89" name="Rectangle 16"/>
            <p:cNvSpPr>
              <a:spLocks noChangeArrowheads="1"/>
            </p:cNvSpPr>
            <p:nvPr/>
          </p:nvSpPr>
          <p:spPr bwMode="auto">
            <a:xfrm>
              <a:off x="771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90" name="Rectangle 17"/>
            <p:cNvSpPr>
              <a:spLocks noChangeArrowheads="1"/>
            </p:cNvSpPr>
            <p:nvPr/>
          </p:nvSpPr>
          <p:spPr bwMode="auto">
            <a:xfrm>
              <a:off x="68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91" name="Rectangle 18"/>
            <p:cNvSpPr>
              <a:spLocks noChangeArrowheads="1"/>
            </p:cNvSpPr>
            <p:nvPr/>
          </p:nvSpPr>
          <p:spPr bwMode="auto">
            <a:xfrm>
              <a:off x="190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92" name="Rectangle 19"/>
            <p:cNvSpPr>
              <a:spLocks noChangeArrowheads="1"/>
            </p:cNvSpPr>
            <p:nvPr/>
          </p:nvSpPr>
          <p:spPr bwMode="auto">
            <a:xfrm>
              <a:off x="181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93" name="Rectangle 20"/>
            <p:cNvSpPr>
              <a:spLocks noChangeArrowheads="1"/>
            </p:cNvSpPr>
            <p:nvPr/>
          </p:nvSpPr>
          <p:spPr bwMode="auto">
            <a:xfrm>
              <a:off x="1724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94" name="Rectangle 21"/>
            <p:cNvSpPr>
              <a:spLocks noChangeArrowheads="1"/>
            </p:cNvSpPr>
            <p:nvPr/>
          </p:nvSpPr>
          <p:spPr bwMode="auto">
            <a:xfrm>
              <a:off x="1633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95" name="Rectangle 22"/>
            <p:cNvSpPr>
              <a:spLocks noChangeArrowheads="1"/>
            </p:cNvSpPr>
            <p:nvPr/>
          </p:nvSpPr>
          <p:spPr bwMode="auto">
            <a:xfrm>
              <a:off x="322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96" name="Rectangle 23"/>
            <p:cNvSpPr>
              <a:spLocks noChangeArrowheads="1"/>
            </p:cNvSpPr>
            <p:nvPr/>
          </p:nvSpPr>
          <p:spPr bwMode="auto">
            <a:xfrm>
              <a:off x="313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97" name="Rectangle 24"/>
            <p:cNvSpPr>
              <a:spLocks noChangeArrowheads="1"/>
            </p:cNvSpPr>
            <p:nvPr/>
          </p:nvSpPr>
          <p:spPr bwMode="auto">
            <a:xfrm>
              <a:off x="3039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98" name="Rectangle 25"/>
            <p:cNvSpPr>
              <a:spLocks noChangeArrowheads="1"/>
            </p:cNvSpPr>
            <p:nvPr/>
          </p:nvSpPr>
          <p:spPr bwMode="auto">
            <a:xfrm>
              <a:off x="2948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99" name="Rectangle 26"/>
            <p:cNvSpPr>
              <a:spLocks noChangeArrowheads="1"/>
            </p:cNvSpPr>
            <p:nvPr/>
          </p:nvSpPr>
          <p:spPr bwMode="auto">
            <a:xfrm>
              <a:off x="4536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300" name="Rectangle 27"/>
            <p:cNvSpPr>
              <a:spLocks noChangeArrowheads="1"/>
            </p:cNvSpPr>
            <p:nvPr/>
          </p:nvSpPr>
          <p:spPr bwMode="auto">
            <a:xfrm>
              <a:off x="4446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301" name="Rectangle 28"/>
            <p:cNvSpPr>
              <a:spLocks noChangeArrowheads="1"/>
            </p:cNvSpPr>
            <p:nvPr/>
          </p:nvSpPr>
          <p:spPr bwMode="auto">
            <a:xfrm>
              <a:off x="435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302" name="Rectangle 29"/>
            <p:cNvSpPr>
              <a:spLocks noChangeArrowheads="1"/>
            </p:cNvSpPr>
            <p:nvPr/>
          </p:nvSpPr>
          <p:spPr bwMode="auto">
            <a:xfrm>
              <a:off x="4264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303" name="Rectangle 30"/>
            <p:cNvSpPr>
              <a:spLocks noChangeArrowheads="1"/>
            </p:cNvSpPr>
            <p:nvPr/>
          </p:nvSpPr>
          <p:spPr bwMode="auto">
            <a:xfrm>
              <a:off x="5579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sp>
        <p:nvSpPr>
          <p:cNvPr id="96270" name="Line 31"/>
          <p:cNvSpPr>
            <a:spLocks noChangeShapeType="1"/>
          </p:cNvSpPr>
          <p:nvPr/>
        </p:nvSpPr>
        <p:spPr bwMode="auto">
          <a:xfrm>
            <a:off x="5354638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6271" name="Line 32"/>
          <p:cNvSpPr>
            <a:spLocks noChangeShapeType="1"/>
          </p:cNvSpPr>
          <p:nvPr/>
        </p:nvSpPr>
        <p:spPr bwMode="auto">
          <a:xfrm>
            <a:off x="3462338" y="3036888"/>
            <a:ext cx="7175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6272" name="Line 33"/>
          <p:cNvSpPr>
            <a:spLocks noChangeShapeType="1"/>
          </p:cNvSpPr>
          <p:nvPr/>
        </p:nvSpPr>
        <p:spPr bwMode="auto">
          <a:xfrm>
            <a:off x="1566863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8034338" y="2709863"/>
            <a:ext cx="130175" cy="261937"/>
          </a:xfrm>
          <a:prstGeom prst="rect">
            <a:avLst/>
          </a:prstGeom>
          <a:solidFill>
            <a:srgbClr val="FFCC99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1371600" y="2708275"/>
            <a:ext cx="5811838" cy="263525"/>
            <a:chOff x="952" y="1881"/>
            <a:chExt cx="4037" cy="183"/>
          </a:xfrm>
        </p:grpSpPr>
        <p:sp>
          <p:nvSpPr>
            <p:cNvPr id="96283" name="Rectangle 36"/>
            <p:cNvSpPr>
              <a:spLocks noChangeArrowheads="1"/>
            </p:cNvSpPr>
            <p:nvPr/>
          </p:nvSpPr>
          <p:spPr bwMode="auto">
            <a:xfrm>
              <a:off x="4898" y="1882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84" name="Rectangle 37"/>
            <p:cNvSpPr>
              <a:spLocks noChangeArrowheads="1"/>
            </p:cNvSpPr>
            <p:nvPr/>
          </p:nvSpPr>
          <p:spPr bwMode="auto">
            <a:xfrm>
              <a:off x="3538" y="1882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85" name="Rectangle 38"/>
            <p:cNvSpPr>
              <a:spLocks noChangeArrowheads="1"/>
            </p:cNvSpPr>
            <p:nvPr/>
          </p:nvSpPr>
          <p:spPr bwMode="auto">
            <a:xfrm>
              <a:off x="2222" y="1881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6286" name="Rectangle 39"/>
            <p:cNvSpPr>
              <a:spLocks noChangeArrowheads="1"/>
            </p:cNvSpPr>
            <p:nvPr/>
          </p:nvSpPr>
          <p:spPr bwMode="auto">
            <a:xfrm>
              <a:off x="952" y="1882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grpSp>
        <p:nvGrpSpPr>
          <p:cNvPr id="4" name="Group 40"/>
          <p:cNvGrpSpPr>
            <a:grpSpLocks/>
          </p:cNvGrpSpPr>
          <p:nvPr/>
        </p:nvGrpSpPr>
        <p:grpSpPr bwMode="auto">
          <a:xfrm>
            <a:off x="5675313" y="1600200"/>
            <a:ext cx="1624012" cy="1044575"/>
            <a:chOff x="3941" y="1111"/>
            <a:chExt cx="1128" cy="726"/>
          </a:xfrm>
        </p:grpSpPr>
        <p:sp>
          <p:nvSpPr>
            <p:cNvPr id="96281" name="Text Box 41"/>
            <p:cNvSpPr txBox="1">
              <a:spLocks noChangeArrowheads="1"/>
            </p:cNvSpPr>
            <p:nvPr/>
          </p:nvSpPr>
          <p:spPr bwMode="auto">
            <a:xfrm>
              <a:off x="3941" y="1111"/>
              <a:ext cx="1128" cy="404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600">
                  <a:latin typeface="Tahoma" panose="020B0604030504040204" pitchFamily="34" charset="0"/>
                  <a:cs typeface="Arial" panose="020B0604020202020204" pitchFamily="34" charset="0"/>
                </a:rPr>
                <a:t>Buffers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600">
                  <a:latin typeface="Tahoma" panose="020B0604030504040204" pitchFamily="34" charset="0"/>
                  <a:cs typeface="Arial" panose="020B0604020202020204" pitchFamily="34" charset="0"/>
                </a:rPr>
                <a:t>for “ack” tokens</a:t>
              </a:r>
            </a:p>
          </p:txBody>
        </p:sp>
        <p:sp>
          <p:nvSpPr>
            <p:cNvPr id="96282" name="Line 42"/>
            <p:cNvSpPr>
              <a:spLocks noChangeShapeType="1"/>
            </p:cNvSpPr>
            <p:nvPr/>
          </p:nvSpPr>
          <p:spPr bwMode="auto">
            <a:xfrm>
              <a:off x="4808" y="1519"/>
              <a:ext cx="91" cy="3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GB"/>
            </a:p>
          </p:txBody>
        </p:sp>
      </p:grpSp>
      <p:sp>
        <p:nvSpPr>
          <p:cNvPr id="44" name="Line 43"/>
          <p:cNvSpPr>
            <a:spLocks noChangeShapeType="1"/>
          </p:cNvSpPr>
          <p:nvPr/>
        </p:nvSpPr>
        <p:spPr bwMode="auto">
          <a:xfrm flipH="1">
            <a:off x="6073775" y="3036888"/>
            <a:ext cx="1176338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45" name="Line 44"/>
          <p:cNvSpPr>
            <a:spLocks noChangeShapeType="1"/>
          </p:cNvSpPr>
          <p:nvPr/>
        </p:nvSpPr>
        <p:spPr bwMode="auto">
          <a:xfrm flipH="1">
            <a:off x="4179888" y="3036888"/>
            <a:ext cx="1176337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46" name="Line 45"/>
          <p:cNvSpPr>
            <a:spLocks noChangeShapeType="1"/>
          </p:cNvSpPr>
          <p:nvPr/>
        </p:nvSpPr>
        <p:spPr bwMode="hidden">
          <a:xfrm flipH="1">
            <a:off x="2286000" y="3036888"/>
            <a:ext cx="1176338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6279" name="Text Box 46"/>
          <p:cNvSpPr txBox="1">
            <a:spLocks noChangeArrowheads="1"/>
          </p:cNvSpPr>
          <p:nvPr/>
        </p:nvSpPr>
        <p:spPr bwMode="auto">
          <a:xfrm>
            <a:off x="1152525" y="4860925"/>
            <a:ext cx="7011988" cy="58102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latin typeface="Tahoma" panose="020B0604030504040204" pitchFamily="34" charset="0"/>
                <a:cs typeface="Arial" panose="020B0604020202020204" pitchFamily="34" charset="0"/>
              </a:rPr>
              <a:t>Acknowledgment and circuit establishment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latin typeface="Tahoma" panose="020B0604030504040204" pitchFamily="34" charset="0"/>
                <a:cs typeface="Arial" panose="020B0604020202020204" pitchFamily="34" charset="0"/>
              </a:rPr>
              <a:t>(as token travels back to the source, connections are established)</a:t>
            </a:r>
          </a:p>
        </p:txBody>
      </p:sp>
      <p:sp>
        <p:nvSpPr>
          <p:cNvPr id="96280" name="Slide Number Placeholder 47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23F14A-B631-4121-BA4F-1F3E322244CD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93</a:t>
            </a:fld>
            <a:endParaRPr lang="en-GB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082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1121E-6 0.00462 L -0.02174 0.01932 L -0.08348 0.02016 L -0.10632 4.20168E-6 L -0.21358 0.02268 L -0.30115 0.02142 L -0.31769 0.00336 L -0.42479 0.025 L -0.50307 0.02268 L -0.52056 0.0021 L -0.62577 0.025 L -0.7061 0.02016 L -0.7283 4.20168E-6 " pathEditMode="relative" rAng="0" ptsTypes="AAAAAAAAAAAAA">
                                      <p:cBhvr>
                                        <p:cTn id="17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15" y="77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25"/>
          </a:xfrm>
        </p:spPr>
        <p:txBody>
          <a:bodyPr/>
          <a:lstStyle/>
          <a:p>
            <a:r>
              <a:rPr lang="en-US" altLang="en-US" sz="3200" b="1" smtClean="0"/>
              <a:t>Circuit Switching</a:t>
            </a:r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Data Transmission</a:t>
            </a:r>
          </a:p>
        </p:txBody>
      </p:sp>
      <p:sp>
        <p:nvSpPr>
          <p:cNvPr id="97284" name="Rectangle 3"/>
          <p:cNvSpPr>
            <a:spLocks noChangeArrowheads="1"/>
          </p:cNvSpPr>
          <p:nvPr/>
        </p:nvSpPr>
        <p:spPr bwMode="auto">
          <a:xfrm>
            <a:off x="2286000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7285" name="Rectangle 4"/>
          <p:cNvSpPr>
            <a:spLocks noChangeArrowheads="1"/>
          </p:cNvSpPr>
          <p:nvPr/>
        </p:nvSpPr>
        <p:spPr bwMode="auto">
          <a:xfrm>
            <a:off x="4179888" y="2317750"/>
            <a:ext cx="1176337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7286" name="Rectangle 5"/>
          <p:cNvSpPr>
            <a:spLocks noChangeArrowheads="1"/>
          </p:cNvSpPr>
          <p:nvPr/>
        </p:nvSpPr>
        <p:spPr bwMode="auto">
          <a:xfrm>
            <a:off x="6073775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7287" name="Rectangle 6"/>
          <p:cNvSpPr>
            <a:spLocks noChangeArrowheads="1"/>
          </p:cNvSpPr>
          <p:nvPr/>
        </p:nvSpPr>
        <p:spPr bwMode="auto">
          <a:xfrm>
            <a:off x="652463" y="2319338"/>
            <a:ext cx="915987" cy="15033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7288" name="Rectangle 7"/>
          <p:cNvSpPr>
            <a:spLocks noChangeArrowheads="1"/>
          </p:cNvSpPr>
          <p:nvPr/>
        </p:nvSpPr>
        <p:spPr bwMode="auto">
          <a:xfrm>
            <a:off x="7967663" y="2317750"/>
            <a:ext cx="915987" cy="1503363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7289" name="Line 8"/>
          <p:cNvSpPr>
            <a:spLocks noChangeShapeType="1"/>
          </p:cNvSpPr>
          <p:nvPr/>
        </p:nvSpPr>
        <p:spPr bwMode="auto">
          <a:xfrm>
            <a:off x="7250113" y="3035300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7290" name="Text Box 9"/>
          <p:cNvSpPr txBox="1">
            <a:spLocks noChangeArrowheads="1"/>
          </p:cNvSpPr>
          <p:nvPr/>
        </p:nvSpPr>
        <p:spPr bwMode="hidden">
          <a:xfrm>
            <a:off x="2844800" y="4343400"/>
            <a:ext cx="3624263" cy="333375"/>
          </a:xfrm>
          <a:prstGeom prst="rect">
            <a:avLst/>
          </a:prstGeom>
          <a:solidFill>
            <a:srgbClr val="C0C0C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Request for circuit establishment</a:t>
            </a:r>
          </a:p>
        </p:txBody>
      </p:sp>
      <p:sp>
        <p:nvSpPr>
          <p:cNvPr id="97291" name="Text Box 11"/>
          <p:cNvSpPr txBox="1">
            <a:spLocks noChangeArrowheads="1"/>
          </p:cNvSpPr>
          <p:nvPr/>
        </p:nvSpPr>
        <p:spPr bwMode="auto">
          <a:xfrm>
            <a:off x="604838" y="3816350"/>
            <a:ext cx="102076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Source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97292" name="Text Box 12"/>
          <p:cNvSpPr txBox="1">
            <a:spLocks noChangeArrowheads="1"/>
          </p:cNvSpPr>
          <p:nvPr/>
        </p:nvSpPr>
        <p:spPr bwMode="auto">
          <a:xfrm>
            <a:off x="7835900" y="3816350"/>
            <a:ext cx="12890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Destination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grpSp>
        <p:nvGrpSpPr>
          <p:cNvPr id="97293" name="Group 13"/>
          <p:cNvGrpSpPr>
            <a:grpSpLocks/>
          </p:cNvGrpSpPr>
          <p:nvPr/>
        </p:nvGrpSpPr>
        <p:grpSpPr bwMode="auto">
          <a:xfrm>
            <a:off x="979488" y="3101975"/>
            <a:ext cx="7185025" cy="261938"/>
            <a:chOff x="680" y="2154"/>
            <a:chExt cx="4990" cy="182"/>
          </a:xfrm>
        </p:grpSpPr>
        <p:sp>
          <p:nvSpPr>
            <p:cNvPr id="97308" name="Rectangle 14"/>
            <p:cNvSpPr>
              <a:spLocks noChangeArrowheads="1"/>
            </p:cNvSpPr>
            <p:nvPr/>
          </p:nvSpPr>
          <p:spPr bwMode="auto">
            <a:xfrm>
              <a:off x="952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09" name="Rectangle 15"/>
            <p:cNvSpPr>
              <a:spLocks noChangeArrowheads="1"/>
            </p:cNvSpPr>
            <p:nvPr/>
          </p:nvSpPr>
          <p:spPr bwMode="auto">
            <a:xfrm>
              <a:off x="862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10" name="Rectangle 16"/>
            <p:cNvSpPr>
              <a:spLocks noChangeArrowheads="1"/>
            </p:cNvSpPr>
            <p:nvPr/>
          </p:nvSpPr>
          <p:spPr bwMode="auto">
            <a:xfrm>
              <a:off x="771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11" name="Rectangle 17"/>
            <p:cNvSpPr>
              <a:spLocks noChangeArrowheads="1"/>
            </p:cNvSpPr>
            <p:nvPr/>
          </p:nvSpPr>
          <p:spPr bwMode="auto">
            <a:xfrm>
              <a:off x="68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12" name="Rectangle 18"/>
            <p:cNvSpPr>
              <a:spLocks noChangeArrowheads="1"/>
            </p:cNvSpPr>
            <p:nvPr/>
          </p:nvSpPr>
          <p:spPr bwMode="auto">
            <a:xfrm>
              <a:off x="190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13" name="Rectangle 19"/>
            <p:cNvSpPr>
              <a:spLocks noChangeArrowheads="1"/>
            </p:cNvSpPr>
            <p:nvPr/>
          </p:nvSpPr>
          <p:spPr bwMode="auto">
            <a:xfrm>
              <a:off x="181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14" name="Rectangle 20"/>
            <p:cNvSpPr>
              <a:spLocks noChangeArrowheads="1"/>
            </p:cNvSpPr>
            <p:nvPr/>
          </p:nvSpPr>
          <p:spPr bwMode="auto">
            <a:xfrm>
              <a:off x="1724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15" name="Rectangle 21"/>
            <p:cNvSpPr>
              <a:spLocks noChangeArrowheads="1"/>
            </p:cNvSpPr>
            <p:nvPr/>
          </p:nvSpPr>
          <p:spPr bwMode="auto">
            <a:xfrm>
              <a:off x="1633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16" name="Rectangle 22"/>
            <p:cNvSpPr>
              <a:spLocks noChangeArrowheads="1"/>
            </p:cNvSpPr>
            <p:nvPr/>
          </p:nvSpPr>
          <p:spPr bwMode="auto">
            <a:xfrm>
              <a:off x="322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17" name="Rectangle 23"/>
            <p:cNvSpPr>
              <a:spLocks noChangeArrowheads="1"/>
            </p:cNvSpPr>
            <p:nvPr/>
          </p:nvSpPr>
          <p:spPr bwMode="auto">
            <a:xfrm>
              <a:off x="3130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18" name="Rectangle 24"/>
            <p:cNvSpPr>
              <a:spLocks noChangeArrowheads="1"/>
            </p:cNvSpPr>
            <p:nvPr/>
          </p:nvSpPr>
          <p:spPr bwMode="auto">
            <a:xfrm>
              <a:off x="3039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19" name="Rectangle 25"/>
            <p:cNvSpPr>
              <a:spLocks noChangeArrowheads="1"/>
            </p:cNvSpPr>
            <p:nvPr/>
          </p:nvSpPr>
          <p:spPr bwMode="auto">
            <a:xfrm>
              <a:off x="2948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20" name="Rectangle 26"/>
            <p:cNvSpPr>
              <a:spLocks noChangeArrowheads="1"/>
            </p:cNvSpPr>
            <p:nvPr/>
          </p:nvSpPr>
          <p:spPr bwMode="auto">
            <a:xfrm>
              <a:off x="4536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21" name="Rectangle 27"/>
            <p:cNvSpPr>
              <a:spLocks noChangeArrowheads="1"/>
            </p:cNvSpPr>
            <p:nvPr/>
          </p:nvSpPr>
          <p:spPr bwMode="auto">
            <a:xfrm>
              <a:off x="4446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22" name="Rectangle 28"/>
            <p:cNvSpPr>
              <a:spLocks noChangeArrowheads="1"/>
            </p:cNvSpPr>
            <p:nvPr/>
          </p:nvSpPr>
          <p:spPr bwMode="auto">
            <a:xfrm>
              <a:off x="4355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23" name="Rectangle 29"/>
            <p:cNvSpPr>
              <a:spLocks noChangeArrowheads="1"/>
            </p:cNvSpPr>
            <p:nvPr/>
          </p:nvSpPr>
          <p:spPr bwMode="auto">
            <a:xfrm>
              <a:off x="4264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97324" name="Rectangle 30"/>
            <p:cNvSpPr>
              <a:spLocks noChangeArrowheads="1"/>
            </p:cNvSpPr>
            <p:nvPr/>
          </p:nvSpPr>
          <p:spPr bwMode="auto">
            <a:xfrm>
              <a:off x="5579" y="2154"/>
              <a:ext cx="91" cy="182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sp>
        <p:nvSpPr>
          <p:cNvPr id="97294" name="Line 31"/>
          <p:cNvSpPr>
            <a:spLocks noChangeShapeType="1"/>
          </p:cNvSpPr>
          <p:nvPr/>
        </p:nvSpPr>
        <p:spPr bwMode="auto">
          <a:xfrm>
            <a:off x="5354638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7295" name="Line 32"/>
          <p:cNvSpPr>
            <a:spLocks noChangeShapeType="1"/>
          </p:cNvSpPr>
          <p:nvPr/>
        </p:nvSpPr>
        <p:spPr bwMode="auto">
          <a:xfrm>
            <a:off x="3462338" y="3036888"/>
            <a:ext cx="7175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7296" name="Line 33"/>
          <p:cNvSpPr>
            <a:spLocks noChangeShapeType="1"/>
          </p:cNvSpPr>
          <p:nvPr/>
        </p:nvSpPr>
        <p:spPr bwMode="auto">
          <a:xfrm>
            <a:off x="1566863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7297" name="Line 34"/>
          <p:cNvSpPr>
            <a:spLocks noChangeShapeType="1"/>
          </p:cNvSpPr>
          <p:nvPr/>
        </p:nvSpPr>
        <p:spPr bwMode="auto">
          <a:xfrm flipH="1">
            <a:off x="6073775" y="3036888"/>
            <a:ext cx="1176338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7298" name="Line 35"/>
          <p:cNvSpPr>
            <a:spLocks noChangeShapeType="1"/>
          </p:cNvSpPr>
          <p:nvPr/>
        </p:nvSpPr>
        <p:spPr bwMode="auto">
          <a:xfrm flipH="1">
            <a:off x="4179888" y="3036888"/>
            <a:ext cx="1176337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7299" name="Line 36"/>
          <p:cNvSpPr>
            <a:spLocks noChangeShapeType="1"/>
          </p:cNvSpPr>
          <p:nvPr/>
        </p:nvSpPr>
        <p:spPr bwMode="auto">
          <a:xfrm flipH="1">
            <a:off x="2286000" y="3036888"/>
            <a:ext cx="1176338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97300" name="Text Box 37"/>
          <p:cNvSpPr txBox="1">
            <a:spLocks noChangeArrowheads="1"/>
          </p:cNvSpPr>
          <p:nvPr/>
        </p:nvSpPr>
        <p:spPr bwMode="hidden">
          <a:xfrm>
            <a:off x="2319338" y="4860925"/>
            <a:ext cx="4668837" cy="331788"/>
          </a:xfrm>
          <a:prstGeom prst="rect">
            <a:avLst/>
          </a:prstGeom>
          <a:solidFill>
            <a:srgbClr val="C0C0C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Acknowledgment and circuit establishment</a:t>
            </a:r>
          </a:p>
        </p:txBody>
      </p:sp>
      <p:sp>
        <p:nvSpPr>
          <p:cNvPr id="97301" name="Text Box 38"/>
          <p:cNvSpPr txBox="1">
            <a:spLocks noChangeArrowheads="1"/>
          </p:cNvSpPr>
          <p:nvPr/>
        </p:nvSpPr>
        <p:spPr bwMode="auto">
          <a:xfrm>
            <a:off x="2293938" y="5448300"/>
            <a:ext cx="4681537" cy="58102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latin typeface="Tahoma" panose="020B0604030504040204" pitchFamily="34" charset="0"/>
                <a:cs typeface="Arial" panose="020B0604020202020204" pitchFamily="34" charset="0"/>
              </a:rPr>
              <a:t>Packet transport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latin typeface="Tahoma" panose="020B0604030504040204" pitchFamily="34" charset="0"/>
                <a:cs typeface="Arial" panose="020B0604020202020204" pitchFamily="34" charset="0"/>
              </a:rPr>
              <a:t>(neither routing nor arbitration is required)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371600" y="2709863"/>
            <a:ext cx="130175" cy="261937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1239838" y="2709863"/>
            <a:ext cx="131762" cy="261937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1109663" y="2709863"/>
            <a:ext cx="131762" cy="261937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979488" y="2709863"/>
            <a:ext cx="130175" cy="261937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847725" y="2709863"/>
            <a:ext cx="131763" cy="261937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7307" name="Slide Number Placeholder 44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47AF0C1-36B2-43C4-96C4-674C640FC748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94</a:t>
            </a:fld>
            <a:endParaRPr lang="en-GB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8380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631E-6 -8.40336E-6 L 0.02725 0.03193 L 0.70184 0.03067 L 0.79761 0.00146 " pathEditMode="relative" ptsTypes="AAAA">
                                      <p:cBhvr>
                                        <p:cTn id="6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631E-6 -8.40336E-6 L 0.02725 0.03193 L 0.70184 0.03067 L 0.79761 0.00146 " pathEditMode="relative" ptsTypes="AAAA">
                                      <p:cBhvr>
                                        <p:cTn id="8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631E-6 -8.40336E-6 L 0.02725 0.03193 L 0.70184 0.03067 L 0.79761 0.00146 " pathEditMode="relative" ptsTypes="AAAA">
                                      <p:cBhvr>
                                        <p:cTn id="1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631E-6 -8.40336E-6 L 0.02725 0.03193 L 0.70184 0.03067 L 0.79761 0.00146 " pathEditMode="relative" ptsTypes="AAAA">
                                      <p:cBhvr>
                                        <p:cTn id="12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5631E-6 -8.40336E-6 L 0.02725 0.03193 L 0.70184 0.03067 L 0.79761 0.00146 " pathEditMode="relative" ptsTypes="AAAA">
                                      <p:cBhvr>
                                        <p:cTn id="14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>
          <a:xfrm>
            <a:off x="2442949" y="104633"/>
            <a:ext cx="3744036" cy="1038225"/>
          </a:xfrm>
        </p:spPr>
        <p:txBody>
          <a:bodyPr/>
          <a:lstStyle/>
          <a:p>
            <a:r>
              <a:rPr lang="en-US" altLang="en-US" sz="3200" b="1" dirty="0" smtClean="0">
                <a:latin typeface="+mj-lt"/>
              </a:rPr>
              <a:t>Packet Switching</a:t>
            </a:r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>
          <a:xfrm>
            <a:off x="559558" y="1231900"/>
            <a:ext cx="9144000" cy="5124450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sz="2400" dirty="0">
                <a:latin typeface="+mj-lt"/>
              </a:rPr>
              <a:t>Packets are transmitted from source and make their way independently to receiver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800" dirty="0">
                <a:latin typeface="+mj-lt"/>
              </a:rPr>
              <a:t>possibly along different routes and with different delays</a:t>
            </a:r>
          </a:p>
          <a:p>
            <a:pPr lvl="1">
              <a:buFont typeface="Arial" charset="0"/>
              <a:buChar char="–"/>
              <a:defRPr/>
            </a:pPr>
            <a:endParaRPr lang="en-US" sz="1800" dirty="0">
              <a:latin typeface="+mj-lt"/>
            </a:endParaRPr>
          </a:p>
          <a:p>
            <a:pPr>
              <a:buFont typeface="Arial" charset="0"/>
              <a:buChar char="•"/>
              <a:defRPr/>
            </a:pPr>
            <a:r>
              <a:rPr lang="en-US" sz="2400" dirty="0">
                <a:solidFill>
                  <a:srgbClr val="CC9900"/>
                </a:solidFill>
                <a:latin typeface="+mj-lt"/>
              </a:rPr>
              <a:t>Zero start up time</a:t>
            </a:r>
            <a:r>
              <a:rPr lang="en-US" sz="2400" dirty="0">
                <a:latin typeface="+mj-lt"/>
              </a:rPr>
              <a:t>, followed by a variable delay due to contention in routers along packet path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800" dirty="0" err="1">
                <a:latin typeface="+mj-lt"/>
              </a:rPr>
              <a:t>QoS</a:t>
            </a:r>
            <a:r>
              <a:rPr lang="en-US" sz="1800" dirty="0">
                <a:latin typeface="+mj-lt"/>
              </a:rPr>
              <a:t> guarantees are harder to make</a:t>
            </a:r>
          </a:p>
          <a:p>
            <a:pPr>
              <a:buFont typeface="Arial" charset="0"/>
              <a:buChar char="•"/>
              <a:defRPr/>
            </a:pPr>
            <a:endParaRPr lang="en-US" sz="2000" dirty="0">
              <a:latin typeface="+mj-lt"/>
            </a:endParaRPr>
          </a:p>
          <a:p>
            <a:pPr>
              <a:buFont typeface="Arial" charset="0"/>
              <a:buChar char="•"/>
              <a:defRPr/>
            </a:pPr>
            <a:r>
              <a:rPr lang="en-US" sz="2400" dirty="0">
                <a:latin typeface="+mj-lt"/>
              </a:rPr>
              <a:t>Three main packet switching scheme variants:</a:t>
            </a:r>
          </a:p>
          <a:p>
            <a:pPr marL="1162050" lvl="1" indent="-352425">
              <a:buFont typeface="+mj-lt"/>
              <a:buAutoNum type="arabicParenR"/>
              <a:defRPr/>
            </a:pPr>
            <a:r>
              <a:rPr lang="en-US" sz="2000" b="1" dirty="0">
                <a:solidFill>
                  <a:srgbClr val="CC9900"/>
                </a:solidFill>
                <a:latin typeface="+mj-lt"/>
              </a:rPr>
              <a:t>Store and Forward (SAF) switching</a:t>
            </a:r>
          </a:p>
          <a:p>
            <a:pPr marL="1162050" lvl="1" indent="-352425">
              <a:buFont typeface="+mj-lt"/>
              <a:buAutoNum type="arabicParenR"/>
              <a:defRPr/>
            </a:pPr>
            <a:r>
              <a:rPr lang="en-US" sz="2000" b="1" dirty="0">
                <a:solidFill>
                  <a:srgbClr val="CC9900"/>
                </a:solidFill>
                <a:latin typeface="+mj-lt"/>
              </a:rPr>
              <a:t>Virtual Cut Through (VCT) switching</a:t>
            </a:r>
          </a:p>
          <a:p>
            <a:pPr marL="1162050" lvl="1" indent="-352425">
              <a:buFont typeface="+mj-lt"/>
              <a:buAutoNum type="arabicParenR"/>
              <a:defRPr/>
            </a:pPr>
            <a:r>
              <a:rPr lang="en-US" sz="2000" b="1" dirty="0">
                <a:solidFill>
                  <a:srgbClr val="CC9900"/>
                </a:solidFill>
                <a:latin typeface="+mj-lt"/>
              </a:rPr>
              <a:t>Wormhole (WH) switching</a:t>
            </a:r>
          </a:p>
        </p:txBody>
      </p:sp>
      <p:sp>
        <p:nvSpPr>
          <p:cNvPr id="98308" name="Slide Number Placeholder 44"/>
          <p:cNvSpPr txBox="1">
            <a:spLocks/>
          </p:cNvSpPr>
          <p:nvPr/>
        </p:nvSpPr>
        <p:spPr bwMode="auto">
          <a:xfrm>
            <a:off x="2620963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4FB26AC-EFBF-492F-B220-A13098940E17}" type="slidenum">
              <a:rPr lang="en-GB" altLang="en-US" sz="1400">
                <a:latin typeface="Times" panose="02020603050405020304" pitchFamily="18" charset="0"/>
              </a:rPr>
              <a:pPr algn="r">
                <a:spcBef>
                  <a:spcPct val="0"/>
                </a:spcBef>
                <a:buFontTx/>
                <a:buNone/>
              </a:pPr>
              <a:t>95</a:t>
            </a:fld>
            <a:endParaRPr lang="en-GB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43308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38225"/>
          </a:xfrm>
        </p:spPr>
        <p:txBody>
          <a:bodyPr/>
          <a:lstStyle/>
          <a:p>
            <a:r>
              <a:rPr lang="en-US" altLang="en-US" sz="3600" b="1" smtClean="0"/>
              <a:t>Packet Switching (Store &amp; Forward)</a:t>
            </a:r>
          </a:p>
        </p:txBody>
      </p:sp>
      <p:sp>
        <p:nvSpPr>
          <p:cNvPr id="1003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 smtClean="0"/>
          </a:p>
        </p:txBody>
      </p:sp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2286000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0357" name="Rectangle 5"/>
          <p:cNvSpPr>
            <a:spLocks noChangeArrowheads="1"/>
          </p:cNvSpPr>
          <p:nvPr/>
        </p:nvSpPr>
        <p:spPr bwMode="auto">
          <a:xfrm>
            <a:off x="4179888" y="2317750"/>
            <a:ext cx="1176337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0358" name="Rectangle 6"/>
          <p:cNvSpPr>
            <a:spLocks noChangeArrowheads="1"/>
          </p:cNvSpPr>
          <p:nvPr/>
        </p:nvSpPr>
        <p:spPr bwMode="auto">
          <a:xfrm>
            <a:off x="6073775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0359" name="Rectangle 7"/>
          <p:cNvSpPr>
            <a:spLocks noChangeArrowheads="1"/>
          </p:cNvSpPr>
          <p:nvPr/>
        </p:nvSpPr>
        <p:spPr bwMode="auto">
          <a:xfrm>
            <a:off x="652463" y="2319338"/>
            <a:ext cx="915987" cy="15033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0360" name="Rectangle 8"/>
          <p:cNvSpPr>
            <a:spLocks noChangeArrowheads="1"/>
          </p:cNvSpPr>
          <p:nvPr/>
        </p:nvSpPr>
        <p:spPr bwMode="auto">
          <a:xfrm>
            <a:off x="7967663" y="2317750"/>
            <a:ext cx="915987" cy="1503363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0361" name="Line 9"/>
          <p:cNvSpPr>
            <a:spLocks noChangeShapeType="1"/>
          </p:cNvSpPr>
          <p:nvPr/>
        </p:nvSpPr>
        <p:spPr bwMode="auto">
          <a:xfrm>
            <a:off x="7250113" y="3035300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0362" name="Text Box 10"/>
          <p:cNvSpPr txBox="1">
            <a:spLocks noChangeArrowheads="1"/>
          </p:cNvSpPr>
          <p:nvPr/>
        </p:nvSpPr>
        <p:spPr bwMode="auto">
          <a:xfrm>
            <a:off x="604838" y="3816350"/>
            <a:ext cx="102076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Source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100363" name="Text Box 11"/>
          <p:cNvSpPr txBox="1">
            <a:spLocks noChangeArrowheads="1"/>
          </p:cNvSpPr>
          <p:nvPr/>
        </p:nvSpPr>
        <p:spPr bwMode="auto">
          <a:xfrm>
            <a:off x="7835900" y="3816350"/>
            <a:ext cx="12890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Destination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100364" name="Line 12"/>
          <p:cNvSpPr>
            <a:spLocks noChangeShapeType="1"/>
          </p:cNvSpPr>
          <p:nvPr/>
        </p:nvSpPr>
        <p:spPr bwMode="auto">
          <a:xfrm>
            <a:off x="5354638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0365" name="Line 13"/>
          <p:cNvSpPr>
            <a:spLocks noChangeShapeType="1"/>
          </p:cNvSpPr>
          <p:nvPr/>
        </p:nvSpPr>
        <p:spPr bwMode="auto">
          <a:xfrm>
            <a:off x="3462338" y="3036888"/>
            <a:ext cx="7175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0366" name="Line 14"/>
          <p:cNvSpPr>
            <a:spLocks noChangeShapeType="1"/>
          </p:cNvSpPr>
          <p:nvPr/>
        </p:nvSpPr>
        <p:spPr bwMode="auto">
          <a:xfrm>
            <a:off x="1566863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0367" name="Text Box 15"/>
          <p:cNvSpPr txBox="1">
            <a:spLocks noChangeArrowheads="1"/>
          </p:cNvSpPr>
          <p:nvPr/>
        </p:nvSpPr>
        <p:spPr bwMode="auto">
          <a:xfrm>
            <a:off x="1403350" y="4468813"/>
            <a:ext cx="6551613" cy="3302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latin typeface="Tahoma" panose="020B0604030504040204" pitchFamily="34" charset="0"/>
                <a:cs typeface="Arial" panose="020B0604020202020204" pitchFamily="34" charset="0"/>
              </a:rPr>
              <a:t>Packets are completely stored before any portion is forwarded</a:t>
            </a:r>
          </a:p>
        </p:txBody>
      </p:sp>
      <p:grpSp>
        <p:nvGrpSpPr>
          <p:cNvPr id="100368" name="Group 16"/>
          <p:cNvGrpSpPr>
            <a:grpSpLocks/>
          </p:cNvGrpSpPr>
          <p:nvPr/>
        </p:nvGrpSpPr>
        <p:grpSpPr bwMode="auto">
          <a:xfrm>
            <a:off x="849313" y="2906713"/>
            <a:ext cx="7446962" cy="195262"/>
            <a:chOff x="590" y="2018"/>
            <a:chExt cx="5171" cy="136"/>
          </a:xfrm>
        </p:grpSpPr>
        <p:sp>
          <p:nvSpPr>
            <p:cNvPr id="100379" name="Rectangle 17"/>
            <p:cNvSpPr>
              <a:spLocks noChangeArrowheads="1"/>
            </p:cNvSpPr>
            <p:nvPr/>
          </p:nvSpPr>
          <p:spPr bwMode="auto">
            <a:xfrm>
              <a:off x="59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80" name="Rectangle 18"/>
            <p:cNvSpPr>
              <a:spLocks noChangeArrowheads="1"/>
            </p:cNvSpPr>
            <p:nvPr/>
          </p:nvSpPr>
          <p:spPr bwMode="auto">
            <a:xfrm>
              <a:off x="63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81" name="Rectangle 19"/>
            <p:cNvSpPr>
              <a:spLocks noChangeArrowheads="1"/>
            </p:cNvSpPr>
            <p:nvPr/>
          </p:nvSpPr>
          <p:spPr bwMode="auto">
            <a:xfrm>
              <a:off x="68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82" name="Rectangle 20"/>
            <p:cNvSpPr>
              <a:spLocks noChangeArrowheads="1"/>
            </p:cNvSpPr>
            <p:nvPr/>
          </p:nvSpPr>
          <p:spPr bwMode="auto">
            <a:xfrm>
              <a:off x="726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83" name="Rectangle 21"/>
            <p:cNvSpPr>
              <a:spLocks noChangeArrowheads="1"/>
            </p:cNvSpPr>
            <p:nvPr/>
          </p:nvSpPr>
          <p:spPr bwMode="auto">
            <a:xfrm>
              <a:off x="772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84" name="Rectangle 22"/>
            <p:cNvSpPr>
              <a:spLocks noChangeArrowheads="1"/>
            </p:cNvSpPr>
            <p:nvPr/>
          </p:nvSpPr>
          <p:spPr bwMode="auto">
            <a:xfrm>
              <a:off x="81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85" name="Rectangle 23"/>
            <p:cNvSpPr>
              <a:spLocks noChangeArrowheads="1"/>
            </p:cNvSpPr>
            <p:nvPr/>
          </p:nvSpPr>
          <p:spPr bwMode="auto">
            <a:xfrm>
              <a:off x="86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86" name="Rectangle 24"/>
            <p:cNvSpPr>
              <a:spLocks noChangeArrowheads="1"/>
            </p:cNvSpPr>
            <p:nvPr/>
          </p:nvSpPr>
          <p:spPr bwMode="auto">
            <a:xfrm>
              <a:off x="90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87" name="Rectangle 25"/>
            <p:cNvSpPr>
              <a:spLocks noChangeArrowheads="1"/>
            </p:cNvSpPr>
            <p:nvPr/>
          </p:nvSpPr>
          <p:spPr bwMode="auto">
            <a:xfrm>
              <a:off x="95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88" name="Rectangle 26"/>
            <p:cNvSpPr>
              <a:spLocks noChangeArrowheads="1"/>
            </p:cNvSpPr>
            <p:nvPr/>
          </p:nvSpPr>
          <p:spPr bwMode="auto">
            <a:xfrm>
              <a:off x="99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89" name="Rectangle 27"/>
            <p:cNvSpPr>
              <a:spLocks noChangeArrowheads="1"/>
            </p:cNvSpPr>
            <p:nvPr/>
          </p:nvSpPr>
          <p:spPr bwMode="auto">
            <a:xfrm>
              <a:off x="163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90" name="Rectangle 28"/>
            <p:cNvSpPr>
              <a:spLocks noChangeArrowheads="1"/>
            </p:cNvSpPr>
            <p:nvPr/>
          </p:nvSpPr>
          <p:spPr bwMode="auto">
            <a:xfrm>
              <a:off x="1676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91" name="Rectangle 29"/>
            <p:cNvSpPr>
              <a:spLocks noChangeArrowheads="1"/>
            </p:cNvSpPr>
            <p:nvPr/>
          </p:nvSpPr>
          <p:spPr bwMode="auto">
            <a:xfrm>
              <a:off x="1722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92" name="Rectangle 30"/>
            <p:cNvSpPr>
              <a:spLocks noChangeArrowheads="1"/>
            </p:cNvSpPr>
            <p:nvPr/>
          </p:nvSpPr>
          <p:spPr bwMode="auto">
            <a:xfrm>
              <a:off x="176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93" name="Rectangle 31"/>
            <p:cNvSpPr>
              <a:spLocks noChangeArrowheads="1"/>
            </p:cNvSpPr>
            <p:nvPr/>
          </p:nvSpPr>
          <p:spPr bwMode="auto">
            <a:xfrm>
              <a:off x="181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94" name="Rectangle 32"/>
            <p:cNvSpPr>
              <a:spLocks noChangeArrowheads="1"/>
            </p:cNvSpPr>
            <p:nvPr/>
          </p:nvSpPr>
          <p:spPr bwMode="auto">
            <a:xfrm>
              <a:off x="185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95" name="Rectangle 33"/>
            <p:cNvSpPr>
              <a:spLocks noChangeArrowheads="1"/>
            </p:cNvSpPr>
            <p:nvPr/>
          </p:nvSpPr>
          <p:spPr bwMode="auto">
            <a:xfrm>
              <a:off x="190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96" name="Rectangle 34"/>
            <p:cNvSpPr>
              <a:spLocks noChangeArrowheads="1"/>
            </p:cNvSpPr>
            <p:nvPr/>
          </p:nvSpPr>
          <p:spPr bwMode="auto">
            <a:xfrm>
              <a:off x="194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97" name="Rectangle 35"/>
            <p:cNvSpPr>
              <a:spLocks noChangeArrowheads="1"/>
            </p:cNvSpPr>
            <p:nvPr/>
          </p:nvSpPr>
          <p:spPr bwMode="auto">
            <a:xfrm>
              <a:off x="199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98" name="Rectangle 36"/>
            <p:cNvSpPr>
              <a:spLocks noChangeArrowheads="1"/>
            </p:cNvSpPr>
            <p:nvPr/>
          </p:nvSpPr>
          <p:spPr bwMode="auto">
            <a:xfrm>
              <a:off x="204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399" name="Rectangle 37"/>
            <p:cNvSpPr>
              <a:spLocks noChangeArrowheads="1"/>
            </p:cNvSpPr>
            <p:nvPr/>
          </p:nvSpPr>
          <p:spPr bwMode="auto">
            <a:xfrm>
              <a:off x="294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00" name="Rectangle 38"/>
            <p:cNvSpPr>
              <a:spLocks noChangeArrowheads="1"/>
            </p:cNvSpPr>
            <p:nvPr/>
          </p:nvSpPr>
          <p:spPr bwMode="auto">
            <a:xfrm>
              <a:off x="299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01" name="Rectangle 39"/>
            <p:cNvSpPr>
              <a:spLocks noChangeArrowheads="1"/>
            </p:cNvSpPr>
            <p:nvPr/>
          </p:nvSpPr>
          <p:spPr bwMode="auto">
            <a:xfrm>
              <a:off x="303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02" name="Rectangle 40"/>
            <p:cNvSpPr>
              <a:spLocks noChangeArrowheads="1"/>
            </p:cNvSpPr>
            <p:nvPr/>
          </p:nvSpPr>
          <p:spPr bwMode="auto">
            <a:xfrm>
              <a:off x="308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03" name="Rectangle 41"/>
            <p:cNvSpPr>
              <a:spLocks noChangeArrowheads="1"/>
            </p:cNvSpPr>
            <p:nvPr/>
          </p:nvSpPr>
          <p:spPr bwMode="auto">
            <a:xfrm>
              <a:off x="313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04" name="Rectangle 42"/>
            <p:cNvSpPr>
              <a:spLocks noChangeArrowheads="1"/>
            </p:cNvSpPr>
            <p:nvPr/>
          </p:nvSpPr>
          <p:spPr bwMode="auto">
            <a:xfrm>
              <a:off x="317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05" name="Rectangle 43"/>
            <p:cNvSpPr>
              <a:spLocks noChangeArrowheads="1"/>
            </p:cNvSpPr>
            <p:nvPr/>
          </p:nvSpPr>
          <p:spPr bwMode="auto">
            <a:xfrm>
              <a:off x="322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06" name="Rectangle 44"/>
            <p:cNvSpPr>
              <a:spLocks noChangeArrowheads="1"/>
            </p:cNvSpPr>
            <p:nvPr/>
          </p:nvSpPr>
          <p:spPr bwMode="auto">
            <a:xfrm>
              <a:off x="3266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07" name="Rectangle 45"/>
            <p:cNvSpPr>
              <a:spLocks noChangeArrowheads="1"/>
            </p:cNvSpPr>
            <p:nvPr/>
          </p:nvSpPr>
          <p:spPr bwMode="auto">
            <a:xfrm>
              <a:off x="331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08" name="Rectangle 46"/>
            <p:cNvSpPr>
              <a:spLocks noChangeArrowheads="1"/>
            </p:cNvSpPr>
            <p:nvPr/>
          </p:nvSpPr>
          <p:spPr bwMode="auto">
            <a:xfrm>
              <a:off x="335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09" name="Rectangle 47"/>
            <p:cNvSpPr>
              <a:spLocks noChangeArrowheads="1"/>
            </p:cNvSpPr>
            <p:nvPr/>
          </p:nvSpPr>
          <p:spPr bwMode="auto">
            <a:xfrm>
              <a:off x="4262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10" name="Rectangle 48"/>
            <p:cNvSpPr>
              <a:spLocks noChangeArrowheads="1"/>
            </p:cNvSpPr>
            <p:nvPr/>
          </p:nvSpPr>
          <p:spPr bwMode="auto">
            <a:xfrm>
              <a:off x="430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11" name="Rectangle 49"/>
            <p:cNvSpPr>
              <a:spLocks noChangeArrowheads="1"/>
            </p:cNvSpPr>
            <p:nvPr/>
          </p:nvSpPr>
          <p:spPr bwMode="auto">
            <a:xfrm>
              <a:off x="435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12" name="Rectangle 50"/>
            <p:cNvSpPr>
              <a:spLocks noChangeArrowheads="1"/>
            </p:cNvSpPr>
            <p:nvPr/>
          </p:nvSpPr>
          <p:spPr bwMode="auto">
            <a:xfrm>
              <a:off x="439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13" name="Rectangle 51"/>
            <p:cNvSpPr>
              <a:spLocks noChangeArrowheads="1"/>
            </p:cNvSpPr>
            <p:nvPr/>
          </p:nvSpPr>
          <p:spPr bwMode="auto">
            <a:xfrm>
              <a:off x="444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14" name="Rectangle 52"/>
            <p:cNvSpPr>
              <a:spLocks noChangeArrowheads="1"/>
            </p:cNvSpPr>
            <p:nvPr/>
          </p:nvSpPr>
          <p:spPr bwMode="auto">
            <a:xfrm>
              <a:off x="448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15" name="Rectangle 53"/>
            <p:cNvSpPr>
              <a:spLocks noChangeArrowheads="1"/>
            </p:cNvSpPr>
            <p:nvPr/>
          </p:nvSpPr>
          <p:spPr bwMode="auto">
            <a:xfrm>
              <a:off x="453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16" name="Rectangle 54"/>
            <p:cNvSpPr>
              <a:spLocks noChangeArrowheads="1"/>
            </p:cNvSpPr>
            <p:nvPr/>
          </p:nvSpPr>
          <p:spPr bwMode="auto">
            <a:xfrm>
              <a:off x="458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17" name="Rectangle 55"/>
            <p:cNvSpPr>
              <a:spLocks noChangeArrowheads="1"/>
            </p:cNvSpPr>
            <p:nvPr/>
          </p:nvSpPr>
          <p:spPr bwMode="auto">
            <a:xfrm>
              <a:off x="462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18" name="Rectangle 56"/>
            <p:cNvSpPr>
              <a:spLocks noChangeArrowheads="1"/>
            </p:cNvSpPr>
            <p:nvPr/>
          </p:nvSpPr>
          <p:spPr bwMode="auto">
            <a:xfrm>
              <a:off x="467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19" name="Rectangle 57"/>
            <p:cNvSpPr>
              <a:spLocks noChangeArrowheads="1"/>
            </p:cNvSpPr>
            <p:nvPr/>
          </p:nvSpPr>
          <p:spPr bwMode="auto">
            <a:xfrm>
              <a:off x="557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20" name="Rectangle 58"/>
            <p:cNvSpPr>
              <a:spLocks noChangeArrowheads="1"/>
            </p:cNvSpPr>
            <p:nvPr/>
          </p:nvSpPr>
          <p:spPr bwMode="auto">
            <a:xfrm>
              <a:off x="562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21" name="Rectangle 59"/>
            <p:cNvSpPr>
              <a:spLocks noChangeArrowheads="1"/>
            </p:cNvSpPr>
            <p:nvPr/>
          </p:nvSpPr>
          <p:spPr bwMode="auto">
            <a:xfrm>
              <a:off x="566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0422" name="Rectangle 60"/>
            <p:cNvSpPr>
              <a:spLocks noChangeArrowheads="1"/>
            </p:cNvSpPr>
            <p:nvPr/>
          </p:nvSpPr>
          <p:spPr bwMode="auto">
            <a:xfrm>
              <a:off x="571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1436688" y="2906713"/>
            <a:ext cx="66675" cy="195262"/>
          </a:xfrm>
          <a:prstGeom prst="rect">
            <a:avLst/>
          </a:prstGeom>
          <a:solidFill>
            <a:srgbClr val="FFCC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1371600" y="2906713"/>
            <a:ext cx="65088" cy="195262"/>
          </a:xfrm>
          <a:prstGeom prst="rect">
            <a:avLst/>
          </a:prstGeom>
          <a:solidFill>
            <a:srgbClr val="FFCC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1306513" y="2906713"/>
            <a:ext cx="65087" cy="195262"/>
          </a:xfrm>
          <a:prstGeom prst="rect">
            <a:avLst/>
          </a:prstGeom>
          <a:solidFill>
            <a:srgbClr val="FFCC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1241425" y="2906713"/>
            <a:ext cx="66675" cy="195262"/>
          </a:xfrm>
          <a:prstGeom prst="rect">
            <a:avLst/>
          </a:prstGeom>
          <a:solidFill>
            <a:srgbClr val="FFCC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1174750" y="2906713"/>
            <a:ext cx="66675" cy="195262"/>
          </a:xfrm>
          <a:prstGeom prst="rect">
            <a:avLst/>
          </a:prstGeom>
          <a:solidFill>
            <a:srgbClr val="FFCC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7" name="Text Box 66"/>
          <p:cNvSpPr txBox="1">
            <a:spLocks noChangeArrowheads="1"/>
          </p:cNvSpPr>
          <p:nvPr/>
        </p:nvSpPr>
        <p:spPr bwMode="ltGray">
          <a:xfrm>
            <a:off x="2735263" y="2382838"/>
            <a:ext cx="661987" cy="306387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Store</a:t>
            </a:r>
          </a:p>
        </p:txBody>
      </p:sp>
      <p:grpSp>
        <p:nvGrpSpPr>
          <p:cNvPr id="100375" name="Group 67"/>
          <p:cNvGrpSpPr>
            <a:grpSpLocks/>
          </p:cNvGrpSpPr>
          <p:nvPr/>
        </p:nvGrpSpPr>
        <p:grpSpPr bwMode="auto">
          <a:xfrm>
            <a:off x="6756400" y="1012825"/>
            <a:ext cx="1855788" cy="1828800"/>
            <a:chOff x="4672" y="839"/>
            <a:chExt cx="1288" cy="1270"/>
          </a:xfrm>
        </p:grpSpPr>
        <p:sp>
          <p:nvSpPr>
            <p:cNvPr id="100377" name="Text Box 68"/>
            <p:cNvSpPr txBox="1">
              <a:spLocks noChangeArrowheads="1"/>
            </p:cNvSpPr>
            <p:nvPr/>
          </p:nvSpPr>
          <p:spPr bwMode="auto">
            <a:xfrm>
              <a:off x="5358" y="839"/>
              <a:ext cx="602" cy="56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600">
                  <a:latin typeface="Tahoma" panose="020B0604030504040204" pitchFamily="34" charset="0"/>
                  <a:cs typeface="Arial" panose="020B0604020202020204" pitchFamily="34" charset="0"/>
                </a:rPr>
                <a:t>Buffers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600">
                  <a:latin typeface="Tahoma" panose="020B0604030504040204" pitchFamily="34" charset="0"/>
                  <a:cs typeface="Arial" panose="020B0604020202020204" pitchFamily="34" charset="0"/>
                </a:rPr>
                <a:t>for data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600">
                  <a:latin typeface="Tahoma" panose="020B0604030504040204" pitchFamily="34" charset="0"/>
                  <a:cs typeface="Arial" panose="020B0604020202020204" pitchFamily="34" charset="0"/>
                </a:rPr>
                <a:t>packets</a:t>
              </a:r>
            </a:p>
          </p:txBody>
        </p:sp>
        <p:sp>
          <p:nvSpPr>
            <p:cNvPr id="100378" name="Line 69"/>
            <p:cNvSpPr>
              <a:spLocks noChangeShapeType="1"/>
            </p:cNvSpPr>
            <p:nvPr/>
          </p:nvSpPr>
          <p:spPr bwMode="auto">
            <a:xfrm flipH="1">
              <a:off x="4672" y="1428"/>
              <a:ext cx="590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GB"/>
            </a:p>
          </p:txBody>
        </p:sp>
      </p:grpSp>
      <p:grpSp>
        <p:nvGrpSpPr>
          <p:cNvPr id="71" name="Group 4"/>
          <p:cNvGrpSpPr>
            <a:grpSpLocks/>
          </p:cNvGrpSpPr>
          <p:nvPr/>
        </p:nvGrpSpPr>
        <p:grpSpPr bwMode="auto">
          <a:xfrm>
            <a:off x="2303807" y="4883468"/>
            <a:ext cx="4434509" cy="1828483"/>
            <a:chOff x="531" y="12"/>
            <a:chExt cx="4769" cy="2500"/>
          </a:xfrm>
        </p:grpSpPr>
        <p:sp>
          <p:nvSpPr>
            <p:cNvPr id="72" name="Line 5"/>
            <p:cNvSpPr>
              <a:spLocks noChangeShapeType="1"/>
            </p:cNvSpPr>
            <p:nvPr/>
          </p:nvSpPr>
          <p:spPr bwMode="auto">
            <a:xfrm flipV="1">
              <a:off x="1154" y="144"/>
              <a:ext cx="0" cy="20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Line 6"/>
            <p:cNvSpPr>
              <a:spLocks noChangeShapeType="1"/>
            </p:cNvSpPr>
            <p:nvPr/>
          </p:nvSpPr>
          <p:spPr bwMode="auto">
            <a:xfrm flipV="1">
              <a:off x="1154" y="2161"/>
              <a:ext cx="414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Line 7"/>
            <p:cNvSpPr>
              <a:spLocks noChangeShapeType="1"/>
            </p:cNvSpPr>
            <p:nvPr/>
          </p:nvSpPr>
          <p:spPr bwMode="auto">
            <a:xfrm>
              <a:off x="1438" y="1929"/>
              <a:ext cx="36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arrow" w="lg" len="lg"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Text Box 8"/>
            <p:cNvSpPr txBox="1">
              <a:spLocks noChangeArrowheads="1"/>
            </p:cNvSpPr>
            <p:nvPr/>
          </p:nvSpPr>
          <p:spPr bwMode="auto">
            <a:xfrm>
              <a:off x="1555" y="12"/>
              <a:ext cx="1387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Times" panose="02020603050405020304" pitchFamily="18" charset="0"/>
                </a:rPr>
                <a:t>Message Header</a:t>
              </a:r>
              <a:endParaRPr lang="en-US" altLang="en-US" sz="1600" baseline="-25000" dirty="0">
                <a:latin typeface="Times" panose="02020603050405020304" pitchFamily="18" charset="0"/>
              </a:endParaRPr>
            </a:p>
          </p:txBody>
        </p:sp>
        <p:sp>
          <p:nvSpPr>
            <p:cNvPr id="76" name="Text Box 9"/>
            <p:cNvSpPr txBox="1">
              <a:spLocks noChangeArrowheads="1"/>
            </p:cNvSpPr>
            <p:nvPr/>
          </p:nvSpPr>
          <p:spPr bwMode="auto">
            <a:xfrm>
              <a:off x="3042" y="1483"/>
              <a:ext cx="523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 err="1">
                  <a:latin typeface="Times" panose="02020603050405020304" pitchFamily="18" charset="0"/>
                </a:rPr>
                <a:t>t</a:t>
              </a:r>
              <a:r>
                <a:rPr lang="en-US" altLang="en-US" sz="1600" baseline="-25000" dirty="0" err="1">
                  <a:latin typeface="Times" panose="02020603050405020304" pitchFamily="18" charset="0"/>
                </a:rPr>
                <a:t>packet</a:t>
              </a:r>
              <a:endParaRPr lang="en-US" altLang="en-US" sz="1600" baseline="-25000" dirty="0">
                <a:latin typeface="Times" panose="02020603050405020304" pitchFamily="18" charset="0"/>
              </a:endParaRPr>
            </a:p>
          </p:txBody>
        </p:sp>
        <p:sp>
          <p:nvSpPr>
            <p:cNvPr id="77" name="Text Box 10"/>
            <p:cNvSpPr txBox="1">
              <a:spLocks noChangeArrowheads="1"/>
            </p:cNvSpPr>
            <p:nvPr/>
          </p:nvSpPr>
          <p:spPr bwMode="auto">
            <a:xfrm>
              <a:off x="531" y="870"/>
              <a:ext cx="445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Times" panose="02020603050405020304" pitchFamily="18" charset="0"/>
                </a:rPr>
                <a:t>Link</a:t>
              </a:r>
            </a:p>
          </p:txBody>
        </p:sp>
        <p:sp>
          <p:nvSpPr>
            <p:cNvPr id="78" name="Line 11"/>
            <p:cNvSpPr>
              <a:spLocks noChangeShapeType="1"/>
            </p:cNvSpPr>
            <p:nvPr/>
          </p:nvSpPr>
          <p:spPr bwMode="auto">
            <a:xfrm>
              <a:off x="1438" y="721"/>
              <a:ext cx="0" cy="12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Rectangle 12"/>
            <p:cNvSpPr>
              <a:spLocks noChangeArrowheads="1"/>
            </p:cNvSpPr>
            <p:nvPr/>
          </p:nvSpPr>
          <p:spPr bwMode="auto">
            <a:xfrm>
              <a:off x="1438" y="548"/>
              <a:ext cx="1011" cy="1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0" name="Rectangle 13"/>
            <p:cNvSpPr>
              <a:spLocks noChangeArrowheads="1"/>
            </p:cNvSpPr>
            <p:nvPr/>
          </p:nvSpPr>
          <p:spPr bwMode="auto">
            <a:xfrm>
              <a:off x="1438" y="548"/>
              <a:ext cx="173" cy="17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1" name="Rectangle 14"/>
            <p:cNvSpPr>
              <a:spLocks noChangeArrowheads="1"/>
            </p:cNvSpPr>
            <p:nvPr/>
          </p:nvSpPr>
          <p:spPr bwMode="auto">
            <a:xfrm>
              <a:off x="2762" y="981"/>
              <a:ext cx="1011" cy="1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2" name="Rectangle 15"/>
            <p:cNvSpPr>
              <a:spLocks noChangeArrowheads="1"/>
            </p:cNvSpPr>
            <p:nvPr/>
          </p:nvSpPr>
          <p:spPr bwMode="auto">
            <a:xfrm>
              <a:off x="2762" y="981"/>
              <a:ext cx="173" cy="17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3" name="Rectangle 16"/>
            <p:cNvSpPr>
              <a:spLocks noChangeArrowheads="1"/>
            </p:cNvSpPr>
            <p:nvPr/>
          </p:nvSpPr>
          <p:spPr bwMode="auto">
            <a:xfrm>
              <a:off x="4088" y="1410"/>
              <a:ext cx="1011" cy="1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4" name="Rectangle 17"/>
            <p:cNvSpPr>
              <a:spLocks noChangeArrowheads="1"/>
            </p:cNvSpPr>
            <p:nvPr/>
          </p:nvSpPr>
          <p:spPr bwMode="auto">
            <a:xfrm>
              <a:off x="4088" y="1410"/>
              <a:ext cx="173" cy="17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5" name="Line 18"/>
            <p:cNvSpPr>
              <a:spLocks noChangeShapeType="1"/>
            </p:cNvSpPr>
            <p:nvPr/>
          </p:nvSpPr>
          <p:spPr bwMode="auto">
            <a:xfrm>
              <a:off x="2447" y="721"/>
              <a:ext cx="2" cy="4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Line 19"/>
            <p:cNvSpPr>
              <a:spLocks noChangeShapeType="1"/>
            </p:cNvSpPr>
            <p:nvPr/>
          </p:nvSpPr>
          <p:spPr bwMode="auto">
            <a:xfrm>
              <a:off x="5098" y="1583"/>
              <a:ext cx="2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Line 20"/>
            <p:cNvSpPr>
              <a:spLocks noChangeShapeType="1"/>
            </p:cNvSpPr>
            <p:nvPr/>
          </p:nvSpPr>
          <p:spPr bwMode="auto">
            <a:xfrm flipV="1">
              <a:off x="1538" y="284"/>
              <a:ext cx="0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Text Box 21"/>
            <p:cNvSpPr txBox="1">
              <a:spLocks noChangeArrowheads="1"/>
            </p:cNvSpPr>
            <p:nvPr/>
          </p:nvSpPr>
          <p:spPr bwMode="auto">
            <a:xfrm>
              <a:off x="3274" y="479"/>
              <a:ext cx="1197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Times" panose="02020603050405020304" pitchFamily="18" charset="0"/>
                </a:rPr>
                <a:t>Message Data</a:t>
              </a:r>
              <a:endParaRPr lang="en-US" altLang="en-US" sz="1600" baseline="-25000" dirty="0">
                <a:latin typeface="Times" panose="02020603050405020304" pitchFamily="18" charset="0"/>
              </a:endParaRPr>
            </a:p>
          </p:txBody>
        </p:sp>
        <p:sp>
          <p:nvSpPr>
            <p:cNvPr id="89" name="Line 22"/>
            <p:cNvSpPr>
              <a:spLocks noChangeShapeType="1"/>
            </p:cNvSpPr>
            <p:nvPr/>
          </p:nvSpPr>
          <p:spPr bwMode="auto">
            <a:xfrm flipV="1">
              <a:off x="3284" y="725"/>
              <a:ext cx="0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Line 23"/>
            <p:cNvSpPr>
              <a:spLocks noChangeShapeType="1"/>
            </p:cNvSpPr>
            <p:nvPr/>
          </p:nvSpPr>
          <p:spPr bwMode="auto">
            <a:xfrm>
              <a:off x="2449" y="1154"/>
              <a:ext cx="3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Text Box 24"/>
            <p:cNvSpPr txBox="1">
              <a:spLocks noChangeArrowheads="1"/>
            </p:cNvSpPr>
            <p:nvPr/>
          </p:nvSpPr>
          <p:spPr bwMode="auto">
            <a:xfrm>
              <a:off x="2526" y="1153"/>
              <a:ext cx="23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Times" panose="02020603050405020304" pitchFamily="18" charset="0"/>
                </a:rPr>
                <a:t>t</a:t>
              </a:r>
              <a:r>
                <a:rPr lang="en-US" altLang="en-US" sz="1600" baseline="-25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92" name="Text Box 25"/>
            <p:cNvSpPr txBox="1">
              <a:spLocks noChangeArrowheads="1"/>
            </p:cNvSpPr>
            <p:nvPr/>
          </p:nvSpPr>
          <p:spPr bwMode="auto">
            <a:xfrm>
              <a:off x="2920" y="2201"/>
              <a:ext cx="917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Times" panose="02020603050405020304" pitchFamily="18" charset="0"/>
                </a:rPr>
                <a:t>Time Busy</a:t>
              </a:r>
              <a:endParaRPr lang="en-US" altLang="en-US" sz="1600" baseline="-25000">
                <a:latin typeface="Times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11081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2641E-6 4.70588E-6 L 0.07387 0.00126 L 0.1646 0.00126 " pathEditMode="relative" rAng="0" ptsTypes="AAA">
                                      <p:cBhvr>
                                        <p:cTn id="6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2" y="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2641E-6 4.70588E-6 L 0.07387 0.00126 L 0.1646 0.00126 " pathEditMode="relative" rAng="0" ptsTypes="AAA">
                                      <p:cBhvr>
                                        <p:cTn id="12" dur="5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2" y="6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2641E-6 4.70588E-6 L 0.07387 0.00126 L 0.1646 0.00126 " pathEditMode="relative" rAng="0" ptsTypes="AAA">
                                      <p:cBhvr>
                                        <p:cTn id="14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2" y="6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2641E-6 4.70588E-6 L 0.07387 0.00126 L 0.1646 0.00126 " pathEditMode="relative" rAng="0" ptsTypes="AAA">
                                      <p:cBhvr>
                                        <p:cTn id="16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2" y="6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72641E-6 4.70588E-6 L 0.07387 0.00126 L 0.1646 0.00126 " pathEditMode="relative" rAng="0" ptsTypes="AAA">
                                      <p:cBhvr>
                                        <p:cTn id="18" dur="5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2" y="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57275"/>
          </a:xfrm>
        </p:spPr>
        <p:txBody>
          <a:bodyPr/>
          <a:lstStyle/>
          <a:p>
            <a:r>
              <a:rPr lang="en-US" altLang="en-US" sz="3600" b="1" smtClean="0"/>
              <a:t>Packet Switching (Store &amp; Forward)</a:t>
            </a:r>
            <a:endParaRPr lang="en-US" altLang="en-US" sz="3400" smtClean="0"/>
          </a:p>
        </p:txBody>
      </p:sp>
      <p:sp>
        <p:nvSpPr>
          <p:cNvPr id="1013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2286000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4179888" y="2317750"/>
            <a:ext cx="1176337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6073775" y="23177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1383" name="Rectangle 7"/>
          <p:cNvSpPr>
            <a:spLocks noChangeArrowheads="1"/>
          </p:cNvSpPr>
          <p:nvPr/>
        </p:nvSpPr>
        <p:spPr bwMode="auto">
          <a:xfrm>
            <a:off x="652463" y="2319338"/>
            <a:ext cx="915987" cy="15033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1384" name="Rectangle 8"/>
          <p:cNvSpPr>
            <a:spLocks noChangeArrowheads="1"/>
          </p:cNvSpPr>
          <p:nvPr/>
        </p:nvSpPr>
        <p:spPr bwMode="auto">
          <a:xfrm>
            <a:off x="7967663" y="2317750"/>
            <a:ext cx="915987" cy="1503363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1385" name="Line 9"/>
          <p:cNvSpPr>
            <a:spLocks noChangeShapeType="1"/>
          </p:cNvSpPr>
          <p:nvPr/>
        </p:nvSpPr>
        <p:spPr bwMode="auto">
          <a:xfrm>
            <a:off x="7250113" y="3035300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1386" name="Text Box 10"/>
          <p:cNvSpPr txBox="1">
            <a:spLocks noChangeArrowheads="1"/>
          </p:cNvSpPr>
          <p:nvPr/>
        </p:nvSpPr>
        <p:spPr bwMode="auto">
          <a:xfrm>
            <a:off x="604838" y="3816350"/>
            <a:ext cx="102076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Source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101387" name="Text Box 11"/>
          <p:cNvSpPr txBox="1">
            <a:spLocks noChangeArrowheads="1"/>
          </p:cNvSpPr>
          <p:nvPr/>
        </p:nvSpPr>
        <p:spPr bwMode="auto">
          <a:xfrm>
            <a:off x="7835900" y="3816350"/>
            <a:ext cx="12890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Destination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101388" name="Line 12"/>
          <p:cNvSpPr>
            <a:spLocks noChangeShapeType="1"/>
          </p:cNvSpPr>
          <p:nvPr/>
        </p:nvSpPr>
        <p:spPr bwMode="auto">
          <a:xfrm>
            <a:off x="5354638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1389" name="Line 13"/>
          <p:cNvSpPr>
            <a:spLocks noChangeShapeType="1"/>
          </p:cNvSpPr>
          <p:nvPr/>
        </p:nvSpPr>
        <p:spPr bwMode="auto">
          <a:xfrm>
            <a:off x="3462338" y="3036888"/>
            <a:ext cx="7175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1390" name="Line 14"/>
          <p:cNvSpPr>
            <a:spLocks noChangeShapeType="1"/>
          </p:cNvSpPr>
          <p:nvPr/>
        </p:nvSpPr>
        <p:spPr bwMode="auto">
          <a:xfrm>
            <a:off x="1566863" y="30368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1391" name="Text Box 15"/>
          <p:cNvSpPr txBox="1">
            <a:spLocks noChangeArrowheads="1"/>
          </p:cNvSpPr>
          <p:nvPr/>
        </p:nvSpPr>
        <p:spPr bwMode="auto">
          <a:xfrm>
            <a:off x="1403350" y="4468813"/>
            <a:ext cx="6551613" cy="3302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latin typeface="Tahoma" panose="020B0604030504040204" pitchFamily="34" charset="0"/>
                <a:cs typeface="Arial" panose="020B0604020202020204" pitchFamily="34" charset="0"/>
              </a:rPr>
              <a:t>Packets are completely stored before any portion is forwarded</a:t>
            </a:r>
          </a:p>
        </p:txBody>
      </p:sp>
      <p:grpSp>
        <p:nvGrpSpPr>
          <p:cNvPr id="101392" name="Group 16"/>
          <p:cNvGrpSpPr>
            <a:grpSpLocks/>
          </p:cNvGrpSpPr>
          <p:nvPr/>
        </p:nvGrpSpPr>
        <p:grpSpPr bwMode="auto">
          <a:xfrm>
            <a:off x="849313" y="2906713"/>
            <a:ext cx="7446962" cy="195262"/>
            <a:chOff x="590" y="2018"/>
            <a:chExt cx="5171" cy="136"/>
          </a:xfrm>
        </p:grpSpPr>
        <p:sp>
          <p:nvSpPr>
            <p:cNvPr id="101404" name="Rectangle 17"/>
            <p:cNvSpPr>
              <a:spLocks noChangeArrowheads="1"/>
            </p:cNvSpPr>
            <p:nvPr/>
          </p:nvSpPr>
          <p:spPr bwMode="auto">
            <a:xfrm>
              <a:off x="59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05" name="Rectangle 18"/>
            <p:cNvSpPr>
              <a:spLocks noChangeArrowheads="1"/>
            </p:cNvSpPr>
            <p:nvPr/>
          </p:nvSpPr>
          <p:spPr bwMode="auto">
            <a:xfrm>
              <a:off x="63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06" name="Rectangle 19"/>
            <p:cNvSpPr>
              <a:spLocks noChangeArrowheads="1"/>
            </p:cNvSpPr>
            <p:nvPr/>
          </p:nvSpPr>
          <p:spPr bwMode="auto">
            <a:xfrm>
              <a:off x="68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07" name="Rectangle 20"/>
            <p:cNvSpPr>
              <a:spLocks noChangeArrowheads="1"/>
            </p:cNvSpPr>
            <p:nvPr/>
          </p:nvSpPr>
          <p:spPr bwMode="auto">
            <a:xfrm>
              <a:off x="726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08" name="Rectangle 21"/>
            <p:cNvSpPr>
              <a:spLocks noChangeArrowheads="1"/>
            </p:cNvSpPr>
            <p:nvPr/>
          </p:nvSpPr>
          <p:spPr bwMode="auto">
            <a:xfrm>
              <a:off x="772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09" name="Rectangle 22"/>
            <p:cNvSpPr>
              <a:spLocks noChangeArrowheads="1"/>
            </p:cNvSpPr>
            <p:nvPr/>
          </p:nvSpPr>
          <p:spPr bwMode="auto">
            <a:xfrm>
              <a:off x="81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10" name="Rectangle 23"/>
            <p:cNvSpPr>
              <a:spLocks noChangeArrowheads="1"/>
            </p:cNvSpPr>
            <p:nvPr/>
          </p:nvSpPr>
          <p:spPr bwMode="auto">
            <a:xfrm>
              <a:off x="86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11" name="Rectangle 24"/>
            <p:cNvSpPr>
              <a:spLocks noChangeArrowheads="1"/>
            </p:cNvSpPr>
            <p:nvPr/>
          </p:nvSpPr>
          <p:spPr bwMode="auto">
            <a:xfrm>
              <a:off x="90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12" name="Rectangle 25"/>
            <p:cNvSpPr>
              <a:spLocks noChangeArrowheads="1"/>
            </p:cNvSpPr>
            <p:nvPr/>
          </p:nvSpPr>
          <p:spPr bwMode="auto">
            <a:xfrm>
              <a:off x="95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13" name="Rectangle 26"/>
            <p:cNvSpPr>
              <a:spLocks noChangeArrowheads="1"/>
            </p:cNvSpPr>
            <p:nvPr/>
          </p:nvSpPr>
          <p:spPr bwMode="auto">
            <a:xfrm>
              <a:off x="99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14" name="Rectangle 27"/>
            <p:cNvSpPr>
              <a:spLocks noChangeArrowheads="1"/>
            </p:cNvSpPr>
            <p:nvPr/>
          </p:nvSpPr>
          <p:spPr bwMode="auto">
            <a:xfrm>
              <a:off x="163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15" name="Rectangle 28"/>
            <p:cNvSpPr>
              <a:spLocks noChangeArrowheads="1"/>
            </p:cNvSpPr>
            <p:nvPr/>
          </p:nvSpPr>
          <p:spPr bwMode="auto">
            <a:xfrm>
              <a:off x="1676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16" name="Rectangle 29"/>
            <p:cNvSpPr>
              <a:spLocks noChangeArrowheads="1"/>
            </p:cNvSpPr>
            <p:nvPr/>
          </p:nvSpPr>
          <p:spPr bwMode="auto">
            <a:xfrm>
              <a:off x="1722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17" name="Rectangle 30"/>
            <p:cNvSpPr>
              <a:spLocks noChangeArrowheads="1"/>
            </p:cNvSpPr>
            <p:nvPr/>
          </p:nvSpPr>
          <p:spPr bwMode="auto">
            <a:xfrm>
              <a:off x="176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18" name="Rectangle 31"/>
            <p:cNvSpPr>
              <a:spLocks noChangeArrowheads="1"/>
            </p:cNvSpPr>
            <p:nvPr/>
          </p:nvSpPr>
          <p:spPr bwMode="auto">
            <a:xfrm>
              <a:off x="181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19" name="Rectangle 32"/>
            <p:cNvSpPr>
              <a:spLocks noChangeArrowheads="1"/>
            </p:cNvSpPr>
            <p:nvPr/>
          </p:nvSpPr>
          <p:spPr bwMode="auto">
            <a:xfrm>
              <a:off x="185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20" name="Rectangle 33"/>
            <p:cNvSpPr>
              <a:spLocks noChangeArrowheads="1"/>
            </p:cNvSpPr>
            <p:nvPr/>
          </p:nvSpPr>
          <p:spPr bwMode="auto">
            <a:xfrm>
              <a:off x="190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21" name="Rectangle 34"/>
            <p:cNvSpPr>
              <a:spLocks noChangeArrowheads="1"/>
            </p:cNvSpPr>
            <p:nvPr/>
          </p:nvSpPr>
          <p:spPr bwMode="auto">
            <a:xfrm>
              <a:off x="194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22" name="Rectangle 35"/>
            <p:cNvSpPr>
              <a:spLocks noChangeArrowheads="1"/>
            </p:cNvSpPr>
            <p:nvPr/>
          </p:nvSpPr>
          <p:spPr bwMode="auto">
            <a:xfrm>
              <a:off x="199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23" name="Rectangle 36"/>
            <p:cNvSpPr>
              <a:spLocks noChangeArrowheads="1"/>
            </p:cNvSpPr>
            <p:nvPr/>
          </p:nvSpPr>
          <p:spPr bwMode="auto">
            <a:xfrm>
              <a:off x="204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24" name="Rectangle 37"/>
            <p:cNvSpPr>
              <a:spLocks noChangeArrowheads="1"/>
            </p:cNvSpPr>
            <p:nvPr/>
          </p:nvSpPr>
          <p:spPr bwMode="auto">
            <a:xfrm>
              <a:off x="294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25" name="Rectangle 38"/>
            <p:cNvSpPr>
              <a:spLocks noChangeArrowheads="1"/>
            </p:cNvSpPr>
            <p:nvPr/>
          </p:nvSpPr>
          <p:spPr bwMode="auto">
            <a:xfrm>
              <a:off x="299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26" name="Rectangle 39"/>
            <p:cNvSpPr>
              <a:spLocks noChangeArrowheads="1"/>
            </p:cNvSpPr>
            <p:nvPr/>
          </p:nvSpPr>
          <p:spPr bwMode="auto">
            <a:xfrm>
              <a:off x="303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27" name="Rectangle 40"/>
            <p:cNvSpPr>
              <a:spLocks noChangeArrowheads="1"/>
            </p:cNvSpPr>
            <p:nvPr/>
          </p:nvSpPr>
          <p:spPr bwMode="auto">
            <a:xfrm>
              <a:off x="308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28" name="Rectangle 41"/>
            <p:cNvSpPr>
              <a:spLocks noChangeArrowheads="1"/>
            </p:cNvSpPr>
            <p:nvPr/>
          </p:nvSpPr>
          <p:spPr bwMode="auto">
            <a:xfrm>
              <a:off x="313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29" name="Rectangle 42"/>
            <p:cNvSpPr>
              <a:spLocks noChangeArrowheads="1"/>
            </p:cNvSpPr>
            <p:nvPr/>
          </p:nvSpPr>
          <p:spPr bwMode="auto">
            <a:xfrm>
              <a:off x="317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30" name="Rectangle 43"/>
            <p:cNvSpPr>
              <a:spLocks noChangeArrowheads="1"/>
            </p:cNvSpPr>
            <p:nvPr/>
          </p:nvSpPr>
          <p:spPr bwMode="auto">
            <a:xfrm>
              <a:off x="322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31" name="Rectangle 44"/>
            <p:cNvSpPr>
              <a:spLocks noChangeArrowheads="1"/>
            </p:cNvSpPr>
            <p:nvPr/>
          </p:nvSpPr>
          <p:spPr bwMode="auto">
            <a:xfrm>
              <a:off x="3266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32" name="Rectangle 45"/>
            <p:cNvSpPr>
              <a:spLocks noChangeArrowheads="1"/>
            </p:cNvSpPr>
            <p:nvPr/>
          </p:nvSpPr>
          <p:spPr bwMode="auto">
            <a:xfrm>
              <a:off x="331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33" name="Rectangle 46"/>
            <p:cNvSpPr>
              <a:spLocks noChangeArrowheads="1"/>
            </p:cNvSpPr>
            <p:nvPr/>
          </p:nvSpPr>
          <p:spPr bwMode="auto">
            <a:xfrm>
              <a:off x="335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34" name="Rectangle 47"/>
            <p:cNvSpPr>
              <a:spLocks noChangeArrowheads="1"/>
            </p:cNvSpPr>
            <p:nvPr/>
          </p:nvSpPr>
          <p:spPr bwMode="auto">
            <a:xfrm>
              <a:off x="4262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35" name="Rectangle 48"/>
            <p:cNvSpPr>
              <a:spLocks noChangeArrowheads="1"/>
            </p:cNvSpPr>
            <p:nvPr/>
          </p:nvSpPr>
          <p:spPr bwMode="auto">
            <a:xfrm>
              <a:off x="430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36" name="Rectangle 49"/>
            <p:cNvSpPr>
              <a:spLocks noChangeArrowheads="1"/>
            </p:cNvSpPr>
            <p:nvPr/>
          </p:nvSpPr>
          <p:spPr bwMode="auto">
            <a:xfrm>
              <a:off x="435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37" name="Rectangle 50"/>
            <p:cNvSpPr>
              <a:spLocks noChangeArrowheads="1"/>
            </p:cNvSpPr>
            <p:nvPr/>
          </p:nvSpPr>
          <p:spPr bwMode="auto">
            <a:xfrm>
              <a:off x="439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38" name="Rectangle 51"/>
            <p:cNvSpPr>
              <a:spLocks noChangeArrowheads="1"/>
            </p:cNvSpPr>
            <p:nvPr/>
          </p:nvSpPr>
          <p:spPr bwMode="auto">
            <a:xfrm>
              <a:off x="444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39" name="Rectangle 52"/>
            <p:cNvSpPr>
              <a:spLocks noChangeArrowheads="1"/>
            </p:cNvSpPr>
            <p:nvPr/>
          </p:nvSpPr>
          <p:spPr bwMode="auto">
            <a:xfrm>
              <a:off x="448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40" name="Rectangle 53"/>
            <p:cNvSpPr>
              <a:spLocks noChangeArrowheads="1"/>
            </p:cNvSpPr>
            <p:nvPr/>
          </p:nvSpPr>
          <p:spPr bwMode="auto">
            <a:xfrm>
              <a:off x="453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41" name="Rectangle 54"/>
            <p:cNvSpPr>
              <a:spLocks noChangeArrowheads="1"/>
            </p:cNvSpPr>
            <p:nvPr/>
          </p:nvSpPr>
          <p:spPr bwMode="auto">
            <a:xfrm>
              <a:off x="458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42" name="Rectangle 55"/>
            <p:cNvSpPr>
              <a:spLocks noChangeArrowheads="1"/>
            </p:cNvSpPr>
            <p:nvPr/>
          </p:nvSpPr>
          <p:spPr bwMode="auto">
            <a:xfrm>
              <a:off x="462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43" name="Rectangle 56"/>
            <p:cNvSpPr>
              <a:spLocks noChangeArrowheads="1"/>
            </p:cNvSpPr>
            <p:nvPr/>
          </p:nvSpPr>
          <p:spPr bwMode="auto">
            <a:xfrm>
              <a:off x="467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44" name="Rectangle 57"/>
            <p:cNvSpPr>
              <a:spLocks noChangeArrowheads="1"/>
            </p:cNvSpPr>
            <p:nvPr/>
          </p:nvSpPr>
          <p:spPr bwMode="auto">
            <a:xfrm>
              <a:off x="557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45" name="Rectangle 58"/>
            <p:cNvSpPr>
              <a:spLocks noChangeArrowheads="1"/>
            </p:cNvSpPr>
            <p:nvPr/>
          </p:nvSpPr>
          <p:spPr bwMode="auto">
            <a:xfrm>
              <a:off x="562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46" name="Rectangle 59"/>
            <p:cNvSpPr>
              <a:spLocks noChangeArrowheads="1"/>
            </p:cNvSpPr>
            <p:nvPr/>
          </p:nvSpPr>
          <p:spPr bwMode="auto">
            <a:xfrm>
              <a:off x="566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1447" name="Rectangle 60"/>
            <p:cNvSpPr>
              <a:spLocks noChangeArrowheads="1"/>
            </p:cNvSpPr>
            <p:nvPr/>
          </p:nvSpPr>
          <p:spPr bwMode="auto">
            <a:xfrm>
              <a:off x="571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sp>
        <p:nvSpPr>
          <p:cNvPr id="101393" name="Text Box 61"/>
          <p:cNvSpPr txBox="1">
            <a:spLocks noChangeArrowheads="1"/>
          </p:cNvSpPr>
          <p:nvPr/>
        </p:nvSpPr>
        <p:spPr bwMode="hidden">
          <a:xfrm>
            <a:off x="2735263" y="2382838"/>
            <a:ext cx="661987" cy="306387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Store</a:t>
            </a:r>
          </a:p>
        </p:txBody>
      </p:sp>
      <p:sp>
        <p:nvSpPr>
          <p:cNvPr id="63" name="Text Box 62"/>
          <p:cNvSpPr txBox="1">
            <a:spLocks noChangeArrowheads="1"/>
          </p:cNvSpPr>
          <p:nvPr/>
        </p:nvSpPr>
        <p:spPr bwMode="hidden">
          <a:xfrm>
            <a:off x="2459038" y="2382838"/>
            <a:ext cx="938212" cy="306387"/>
          </a:xfrm>
          <a:prstGeom prst="rect">
            <a:avLst/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Forward</a:t>
            </a: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black">
          <a:xfrm>
            <a:off x="2936875" y="2906713"/>
            <a:ext cx="66675" cy="195262"/>
          </a:xfrm>
          <a:prstGeom prst="rect">
            <a:avLst/>
          </a:prstGeom>
          <a:solidFill>
            <a:srgbClr val="FFCC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black">
          <a:xfrm>
            <a:off x="2874963" y="2906713"/>
            <a:ext cx="65087" cy="195262"/>
          </a:xfrm>
          <a:prstGeom prst="rect">
            <a:avLst/>
          </a:prstGeom>
          <a:solidFill>
            <a:srgbClr val="FFCC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black">
          <a:xfrm>
            <a:off x="2808288" y="2906713"/>
            <a:ext cx="66675" cy="195262"/>
          </a:xfrm>
          <a:prstGeom prst="rect">
            <a:avLst/>
          </a:prstGeom>
          <a:solidFill>
            <a:srgbClr val="FFCC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black">
          <a:xfrm>
            <a:off x="2743200" y="2906713"/>
            <a:ext cx="66675" cy="195262"/>
          </a:xfrm>
          <a:prstGeom prst="rect">
            <a:avLst/>
          </a:prstGeom>
          <a:solidFill>
            <a:srgbClr val="FFCC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black">
          <a:xfrm>
            <a:off x="2678113" y="2906713"/>
            <a:ext cx="66675" cy="195262"/>
          </a:xfrm>
          <a:prstGeom prst="rect">
            <a:avLst/>
          </a:prstGeom>
          <a:solidFill>
            <a:srgbClr val="FFCC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grpSp>
        <p:nvGrpSpPr>
          <p:cNvPr id="3" name="Group 68"/>
          <p:cNvGrpSpPr>
            <a:grpSpLocks/>
          </p:cNvGrpSpPr>
          <p:nvPr/>
        </p:nvGrpSpPr>
        <p:grpSpPr bwMode="auto">
          <a:xfrm>
            <a:off x="4964113" y="1058863"/>
            <a:ext cx="2219325" cy="1782762"/>
            <a:chOff x="4738" y="735"/>
            <a:chExt cx="1542" cy="1238"/>
          </a:xfrm>
        </p:grpSpPr>
        <p:sp>
          <p:nvSpPr>
            <p:cNvPr id="101402" name="Text Box 69"/>
            <p:cNvSpPr txBox="1">
              <a:spLocks noChangeArrowheads="1"/>
            </p:cNvSpPr>
            <p:nvPr/>
          </p:nvSpPr>
          <p:spPr bwMode="auto">
            <a:xfrm>
              <a:off x="5242" y="735"/>
              <a:ext cx="1038" cy="72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Requirement: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buffers must be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sized to hold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entire packet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(MTU)</a:t>
              </a:r>
            </a:p>
          </p:txBody>
        </p:sp>
        <p:sp>
          <p:nvSpPr>
            <p:cNvPr id="101403" name="Line 70"/>
            <p:cNvSpPr>
              <a:spLocks noChangeShapeType="1"/>
            </p:cNvSpPr>
            <p:nvPr/>
          </p:nvSpPr>
          <p:spPr bwMode="auto">
            <a:xfrm flipH="1">
              <a:off x="4738" y="1383"/>
              <a:ext cx="478" cy="5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GB"/>
            </a:p>
          </p:txBody>
        </p:sp>
      </p:grpSp>
      <p:grpSp>
        <p:nvGrpSpPr>
          <p:cNvPr id="72" name="Group 4"/>
          <p:cNvGrpSpPr>
            <a:grpSpLocks/>
          </p:cNvGrpSpPr>
          <p:nvPr/>
        </p:nvGrpSpPr>
        <p:grpSpPr bwMode="auto">
          <a:xfrm>
            <a:off x="2303807" y="4883468"/>
            <a:ext cx="4434509" cy="1828483"/>
            <a:chOff x="531" y="12"/>
            <a:chExt cx="4769" cy="2500"/>
          </a:xfrm>
        </p:grpSpPr>
        <p:sp>
          <p:nvSpPr>
            <p:cNvPr id="73" name="Line 5"/>
            <p:cNvSpPr>
              <a:spLocks noChangeShapeType="1"/>
            </p:cNvSpPr>
            <p:nvPr/>
          </p:nvSpPr>
          <p:spPr bwMode="auto">
            <a:xfrm flipV="1">
              <a:off x="1154" y="144"/>
              <a:ext cx="0" cy="20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Line 6"/>
            <p:cNvSpPr>
              <a:spLocks noChangeShapeType="1"/>
            </p:cNvSpPr>
            <p:nvPr/>
          </p:nvSpPr>
          <p:spPr bwMode="auto">
            <a:xfrm flipV="1">
              <a:off x="1154" y="2161"/>
              <a:ext cx="414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Line 7"/>
            <p:cNvSpPr>
              <a:spLocks noChangeShapeType="1"/>
            </p:cNvSpPr>
            <p:nvPr/>
          </p:nvSpPr>
          <p:spPr bwMode="auto">
            <a:xfrm>
              <a:off x="1438" y="1929"/>
              <a:ext cx="36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arrow" w="lg" len="lg"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Text Box 8"/>
            <p:cNvSpPr txBox="1">
              <a:spLocks noChangeArrowheads="1"/>
            </p:cNvSpPr>
            <p:nvPr/>
          </p:nvSpPr>
          <p:spPr bwMode="auto">
            <a:xfrm>
              <a:off x="1555" y="12"/>
              <a:ext cx="1387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Times" panose="02020603050405020304" pitchFamily="18" charset="0"/>
                </a:rPr>
                <a:t>Message Header</a:t>
              </a:r>
              <a:endParaRPr lang="en-US" altLang="en-US" sz="1600" baseline="-25000" dirty="0">
                <a:latin typeface="Times" panose="02020603050405020304" pitchFamily="18" charset="0"/>
              </a:endParaRPr>
            </a:p>
          </p:txBody>
        </p:sp>
        <p:sp>
          <p:nvSpPr>
            <p:cNvPr id="77" name="Text Box 9"/>
            <p:cNvSpPr txBox="1">
              <a:spLocks noChangeArrowheads="1"/>
            </p:cNvSpPr>
            <p:nvPr/>
          </p:nvSpPr>
          <p:spPr bwMode="auto">
            <a:xfrm>
              <a:off x="3042" y="1483"/>
              <a:ext cx="523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 err="1">
                  <a:latin typeface="Times" panose="02020603050405020304" pitchFamily="18" charset="0"/>
                </a:rPr>
                <a:t>t</a:t>
              </a:r>
              <a:r>
                <a:rPr lang="en-US" altLang="en-US" sz="1600" baseline="-25000" dirty="0" err="1">
                  <a:latin typeface="Times" panose="02020603050405020304" pitchFamily="18" charset="0"/>
                </a:rPr>
                <a:t>packet</a:t>
              </a:r>
              <a:endParaRPr lang="en-US" altLang="en-US" sz="1600" baseline="-25000" dirty="0">
                <a:latin typeface="Times" panose="02020603050405020304" pitchFamily="18" charset="0"/>
              </a:endParaRPr>
            </a:p>
          </p:txBody>
        </p:sp>
        <p:sp>
          <p:nvSpPr>
            <p:cNvPr id="78" name="Text Box 10"/>
            <p:cNvSpPr txBox="1">
              <a:spLocks noChangeArrowheads="1"/>
            </p:cNvSpPr>
            <p:nvPr/>
          </p:nvSpPr>
          <p:spPr bwMode="auto">
            <a:xfrm>
              <a:off x="531" y="870"/>
              <a:ext cx="445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Times" panose="02020603050405020304" pitchFamily="18" charset="0"/>
                </a:rPr>
                <a:t>Link</a:t>
              </a:r>
            </a:p>
          </p:txBody>
        </p:sp>
        <p:sp>
          <p:nvSpPr>
            <p:cNvPr id="79" name="Line 11"/>
            <p:cNvSpPr>
              <a:spLocks noChangeShapeType="1"/>
            </p:cNvSpPr>
            <p:nvPr/>
          </p:nvSpPr>
          <p:spPr bwMode="auto">
            <a:xfrm>
              <a:off x="1438" y="721"/>
              <a:ext cx="0" cy="12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Rectangle 12"/>
            <p:cNvSpPr>
              <a:spLocks noChangeArrowheads="1"/>
            </p:cNvSpPr>
            <p:nvPr/>
          </p:nvSpPr>
          <p:spPr bwMode="auto">
            <a:xfrm>
              <a:off x="1438" y="548"/>
              <a:ext cx="1011" cy="1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1" name="Rectangle 13"/>
            <p:cNvSpPr>
              <a:spLocks noChangeArrowheads="1"/>
            </p:cNvSpPr>
            <p:nvPr/>
          </p:nvSpPr>
          <p:spPr bwMode="auto">
            <a:xfrm>
              <a:off x="1438" y="548"/>
              <a:ext cx="173" cy="17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2" name="Rectangle 14"/>
            <p:cNvSpPr>
              <a:spLocks noChangeArrowheads="1"/>
            </p:cNvSpPr>
            <p:nvPr/>
          </p:nvSpPr>
          <p:spPr bwMode="auto">
            <a:xfrm>
              <a:off x="2762" y="981"/>
              <a:ext cx="1011" cy="1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3" name="Rectangle 15"/>
            <p:cNvSpPr>
              <a:spLocks noChangeArrowheads="1"/>
            </p:cNvSpPr>
            <p:nvPr/>
          </p:nvSpPr>
          <p:spPr bwMode="auto">
            <a:xfrm>
              <a:off x="2762" y="981"/>
              <a:ext cx="173" cy="17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4" name="Rectangle 16"/>
            <p:cNvSpPr>
              <a:spLocks noChangeArrowheads="1"/>
            </p:cNvSpPr>
            <p:nvPr/>
          </p:nvSpPr>
          <p:spPr bwMode="auto">
            <a:xfrm>
              <a:off x="4088" y="1410"/>
              <a:ext cx="1011" cy="1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5" name="Rectangle 17"/>
            <p:cNvSpPr>
              <a:spLocks noChangeArrowheads="1"/>
            </p:cNvSpPr>
            <p:nvPr/>
          </p:nvSpPr>
          <p:spPr bwMode="auto">
            <a:xfrm>
              <a:off x="4088" y="1410"/>
              <a:ext cx="173" cy="17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86" name="Line 18"/>
            <p:cNvSpPr>
              <a:spLocks noChangeShapeType="1"/>
            </p:cNvSpPr>
            <p:nvPr/>
          </p:nvSpPr>
          <p:spPr bwMode="auto">
            <a:xfrm>
              <a:off x="2447" y="721"/>
              <a:ext cx="2" cy="4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Line 19"/>
            <p:cNvSpPr>
              <a:spLocks noChangeShapeType="1"/>
            </p:cNvSpPr>
            <p:nvPr/>
          </p:nvSpPr>
          <p:spPr bwMode="auto">
            <a:xfrm>
              <a:off x="5098" y="1583"/>
              <a:ext cx="2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Line 20"/>
            <p:cNvSpPr>
              <a:spLocks noChangeShapeType="1"/>
            </p:cNvSpPr>
            <p:nvPr/>
          </p:nvSpPr>
          <p:spPr bwMode="auto">
            <a:xfrm flipV="1">
              <a:off x="1538" y="284"/>
              <a:ext cx="0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Text Box 21"/>
            <p:cNvSpPr txBox="1">
              <a:spLocks noChangeArrowheads="1"/>
            </p:cNvSpPr>
            <p:nvPr/>
          </p:nvSpPr>
          <p:spPr bwMode="auto">
            <a:xfrm>
              <a:off x="3274" y="479"/>
              <a:ext cx="1197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Times" panose="02020603050405020304" pitchFamily="18" charset="0"/>
                </a:rPr>
                <a:t>Message Data</a:t>
              </a:r>
              <a:endParaRPr lang="en-US" altLang="en-US" sz="1600" baseline="-25000" dirty="0">
                <a:latin typeface="Times" panose="02020603050405020304" pitchFamily="18" charset="0"/>
              </a:endParaRPr>
            </a:p>
          </p:txBody>
        </p:sp>
        <p:sp>
          <p:nvSpPr>
            <p:cNvPr id="90" name="Line 22"/>
            <p:cNvSpPr>
              <a:spLocks noChangeShapeType="1"/>
            </p:cNvSpPr>
            <p:nvPr/>
          </p:nvSpPr>
          <p:spPr bwMode="auto">
            <a:xfrm flipV="1">
              <a:off x="3284" y="725"/>
              <a:ext cx="0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Line 23"/>
            <p:cNvSpPr>
              <a:spLocks noChangeShapeType="1"/>
            </p:cNvSpPr>
            <p:nvPr/>
          </p:nvSpPr>
          <p:spPr bwMode="auto">
            <a:xfrm>
              <a:off x="2449" y="1154"/>
              <a:ext cx="3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Text Box 24"/>
            <p:cNvSpPr txBox="1">
              <a:spLocks noChangeArrowheads="1"/>
            </p:cNvSpPr>
            <p:nvPr/>
          </p:nvSpPr>
          <p:spPr bwMode="auto">
            <a:xfrm>
              <a:off x="2526" y="1153"/>
              <a:ext cx="23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Times" panose="02020603050405020304" pitchFamily="18" charset="0"/>
                </a:rPr>
                <a:t>t</a:t>
              </a:r>
              <a:r>
                <a:rPr lang="en-US" altLang="en-US" sz="1600" baseline="-25000">
                  <a:latin typeface="Times" panose="02020603050405020304" pitchFamily="18" charset="0"/>
                </a:rPr>
                <a:t>r</a:t>
              </a:r>
            </a:p>
          </p:txBody>
        </p:sp>
        <p:sp>
          <p:nvSpPr>
            <p:cNvPr id="93" name="Text Box 25"/>
            <p:cNvSpPr txBox="1">
              <a:spLocks noChangeArrowheads="1"/>
            </p:cNvSpPr>
            <p:nvPr/>
          </p:nvSpPr>
          <p:spPr bwMode="auto">
            <a:xfrm>
              <a:off x="2920" y="2201"/>
              <a:ext cx="917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Times" panose="02020603050405020304" pitchFamily="18" charset="0"/>
                </a:rPr>
                <a:t>Time Busy</a:t>
              </a:r>
              <a:endParaRPr lang="en-US" altLang="en-US" sz="1600" baseline="-25000">
                <a:latin typeface="Times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883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6032E-6 4.70588E-6 L 0.10049 -0.00148 L 0.20696 0.00126 " pathEditMode="relative" rAng="0" ptsTypes="AAA">
                                      <p:cBhvr>
                                        <p:cTn id="15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8" y="-2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6032E-6 4.70588E-6 L 0.10049 -0.00148 L 0.20696 0.00126 " pathEditMode="relative" rAng="0" ptsTypes="AAA">
                                      <p:cBhvr>
                                        <p:cTn id="17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8" y="-2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06032E-6 4.70588E-6 L 0.10049 -0.00148 L 0.20696 0.00126 " pathEditMode="relative" rAng="0" ptsTypes="AAA">
                                      <p:cBhvr>
                                        <p:cTn id="19" dur="5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8" y="-2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06032E-6 4.70588E-6 L 0.10049 -0.00148 L 0.20696 0.00126 " pathEditMode="relative" rAng="0" ptsTypes="AAA">
                                      <p:cBhvr>
                                        <p:cTn id="21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8" y="-2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06032E-6 4.70588E-6 L 0.10049 -0.00148 L 0.20696 0.00126 " pathEditMode="relative" rAng="0" ptsTypes="AAA">
                                      <p:cBhvr>
                                        <p:cTn id="23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8" y="-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en-US" altLang="en-US" sz="3600" b="1" smtClean="0"/>
              <a:t>Packet Switching (Virtual Cut-through)</a:t>
            </a:r>
            <a:endParaRPr lang="en-US" altLang="en-US" sz="3400" smtClean="0"/>
          </a:p>
        </p:txBody>
      </p:sp>
      <p:sp>
        <p:nvSpPr>
          <p:cNvPr id="1034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2286000" y="18605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4179888" y="1860550"/>
            <a:ext cx="1176337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3430" name="Rectangle 6"/>
          <p:cNvSpPr>
            <a:spLocks noChangeArrowheads="1"/>
          </p:cNvSpPr>
          <p:nvPr/>
        </p:nvSpPr>
        <p:spPr bwMode="auto">
          <a:xfrm>
            <a:off x="6073775" y="1860550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3431" name="Rectangle 7"/>
          <p:cNvSpPr>
            <a:spLocks noChangeArrowheads="1"/>
          </p:cNvSpPr>
          <p:nvPr/>
        </p:nvSpPr>
        <p:spPr bwMode="auto">
          <a:xfrm>
            <a:off x="7967663" y="1860550"/>
            <a:ext cx="915987" cy="1503363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3432" name="Line 8"/>
          <p:cNvSpPr>
            <a:spLocks noChangeShapeType="1"/>
          </p:cNvSpPr>
          <p:nvPr/>
        </p:nvSpPr>
        <p:spPr bwMode="auto">
          <a:xfrm>
            <a:off x="7250113" y="2579688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3433" name="Text Box 9"/>
          <p:cNvSpPr txBox="1">
            <a:spLocks noChangeArrowheads="1"/>
          </p:cNvSpPr>
          <p:nvPr/>
        </p:nvSpPr>
        <p:spPr bwMode="auto">
          <a:xfrm>
            <a:off x="604838" y="3359150"/>
            <a:ext cx="102076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Source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103434" name="Text Box 10"/>
          <p:cNvSpPr txBox="1">
            <a:spLocks noChangeArrowheads="1"/>
          </p:cNvSpPr>
          <p:nvPr/>
        </p:nvSpPr>
        <p:spPr bwMode="auto">
          <a:xfrm>
            <a:off x="7835900" y="3359150"/>
            <a:ext cx="12890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Destination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103435" name="Line 11"/>
          <p:cNvSpPr>
            <a:spLocks noChangeShapeType="1"/>
          </p:cNvSpPr>
          <p:nvPr/>
        </p:nvSpPr>
        <p:spPr bwMode="auto">
          <a:xfrm>
            <a:off x="5354638" y="2581275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3436" name="Line 12"/>
          <p:cNvSpPr>
            <a:spLocks noChangeShapeType="1"/>
          </p:cNvSpPr>
          <p:nvPr/>
        </p:nvSpPr>
        <p:spPr bwMode="auto">
          <a:xfrm>
            <a:off x="3462338" y="2581275"/>
            <a:ext cx="7175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3437" name="Line 13"/>
          <p:cNvSpPr>
            <a:spLocks noChangeShapeType="1"/>
          </p:cNvSpPr>
          <p:nvPr/>
        </p:nvSpPr>
        <p:spPr bwMode="auto">
          <a:xfrm>
            <a:off x="1566863" y="2581275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grpSp>
        <p:nvGrpSpPr>
          <p:cNvPr id="103438" name="Group 14"/>
          <p:cNvGrpSpPr>
            <a:grpSpLocks/>
          </p:cNvGrpSpPr>
          <p:nvPr/>
        </p:nvGrpSpPr>
        <p:grpSpPr bwMode="auto">
          <a:xfrm>
            <a:off x="849313" y="2449513"/>
            <a:ext cx="7446962" cy="195262"/>
            <a:chOff x="590" y="1701"/>
            <a:chExt cx="5171" cy="136"/>
          </a:xfrm>
        </p:grpSpPr>
        <p:sp>
          <p:nvSpPr>
            <p:cNvPr id="103475" name="Rectangle 15"/>
            <p:cNvSpPr>
              <a:spLocks noChangeArrowheads="1"/>
            </p:cNvSpPr>
            <p:nvPr/>
          </p:nvSpPr>
          <p:spPr bwMode="auto">
            <a:xfrm>
              <a:off x="590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76" name="Rectangle 16"/>
            <p:cNvSpPr>
              <a:spLocks noChangeArrowheads="1"/>
            </p:cNvSpPr>
            <p:nvPr/>
          </p:nvSpPr>
          <p:spPr bwMode="auto">
            <a:xfrm>
              <a:off x="635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77" name="Rectangle 17"/>
            <p:cNvSpPr>
              <a:spLocks noChangeArrowheads="1"/>
            </p:cNvSpPr>
            <p:nvPr/>
          </p:nvSpPr>
          <p:spPr bwMode="auto">
            <a:xfrm>
              <a:off x="681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78" name="Rectangle 18"/>
            <p:cNvSpPr>
              <a:spLocks noChangeArrowheads="1"/>
            </p:cNvSpPr>
            <p:nvPr/>
          </p:nvSpPr>
          <p:spPr bwMode="auto">
            <a:xfrm>
              <a:off x="726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79" name="Rectangle 19"/>
            <p:cNvSpPr>
              <a:spLocks noChangeArrowheads="1"/>
            </p:cNvSpPr>
            <p:nvPr/>
          </p:nvSpPr>
          <p:spPr bwMode="auto">
            <a:xfrm>
              <a:off x="772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80" name="Rectangle 20"/>
            <p:cNvSpPr>
              <a:spLocks noChangeArrowheads="1"/>
            </p:cNvSpPr>
            <p:nvPr/>
          </p:nvSpPr>
          <p:spPr bwMode="auto">
            <a:xfrm>
              <a:off x="817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81" name="Rectangle 21"/>
            <p:cNvSpPr>
              <a:spLocks noChangeArrowheads="1"/>
            </p:cNvSpPr>
            <p:nvPr/>
          </p:nvSpPr>
          <p:spPr bwMode="auto">
            <a:xfrm>
              <a:off x="863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82" name="Rectangle 22"/>
            <p:cNvSpPr>
              <a:spLocks noChangeArrowheads="1"/>
            </p:cNvSpPr>
            <p:nvPr/>
          </p:nvSpPr>
          <p:spPr bwMode="auto">
            <a:xfrm>
              <a:off x="908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83" name="Rectangle 23"/>
            <p:cNvSpPr>
              <a:spLocks noChangeArrowheads="1"/>
            </p:cNvSpPr>
            <p:nvPr/>
          </p:nvSpPr>
          <p:spPr bwMode="auto">
            <a:xfrm>
              <a:off x="953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84" name="Rectangle 24"/>
            <p:cNvSpPr>
              <a:spLocks noChangeArrowheads="1"/>
            </p:cNvSpPr>
            <p:nvPr/>
          </p:nvSpPr>
          <p:spPr bwMode="auto">
            <a:xfrm>
              <a:off x="99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85" name="Rectangle 25"/>
            <p:cNvSpPr>
              <a:spLocks noChangeArrowheads="1"/>
            </p:cNvSpPr>
            <p:nvPr/>
          </p:nvSpPr>
          <p:spPr bwMode="auto">
            <a:xfrm>
              <a:off x="1631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86" name="Rectangle 26"/>
            <p:cNvSpPr>
              <a:spLocks noChangeArrowheads="1"/>
            </p:cNvSpPr>
            <p:nvPr/>
          </p:nvSpPr>
          <p:spPr bwMode="auto">
            <a:xfrm>
              <a:off x="1676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87" name="Rectangle 27"/>
            <p:cNvSpPr>
              <a:spLocks noChangeArrowheads="1"/>
            </p:cNvSpPr>
            <p:nvPr/>
          </p:nvSpPr>
          <p:spPr bwMode="auto">
            <a:xfrm>
              <a:off x="1722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88" name="Rectangle 28"/>
            <p:cNvSpPr>
              <a:spLocks noChangeArrowheads="1"/>
            </p:cNvSpPr>
            <p:nvPr/>
          </p:nvSpPr>
          <p:spPr bwMode="auto">
            <a:xfrm>
              <a:off x="1767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89" name="Rectangle 29"/>
            <p:cNvSpPr>
              <a:spLocks noChangeArrowheads="1"/>
            </p:cNvSpPr>
            <p:nvPr/>
          </p:nvSpPr>
          <p:spPr bwMode="auto">
            <a:xfrm>
              <a:off x="1813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90" name="Rectangle 30"/>
            <p:cNvSpPr>
              <a:spLocks noChangeArrowheads="1"/>
            </p:cNvSpPr>
            <p:nvPr/>
          </p:nvSpPr>
          <p:spPr bwMode="auto">
            <a:xfrm>
              <a:off x="1858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91" name="Rectangle 31"/>
            <p:cNvSpPr>
              <a:spLocks noChangeArrowheads="1"/>
            </p:cNvSpPr>
            <p:nvPr/>
          </p:nvSpPr>
          <p:spPr bwMode="auto">
            <a:xfrm>
              <a:off x="1904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92" name="Rectangle 32"/>
            <p:cNvSpPr>
              <a:spLocks noChangeArrowheads="1"/>
            </p:cNvSpPr>
            <p:nvPr/>
          </p:nvSpPr>
          <p:spPr bwMode="auto">
            <a:xfrm>
              <a:off x="194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93" name="Rectangle 33"/>
            <p:cNvSpPr>
              <a:spLocks noChangeArrowheads="1"/>
            </p:cNvSpPr>
            <p:nvPr/>
          </p:nvSpPr>
          <p:spPr bwMode="auto">
            <a:xfrm>
              <a:off x="1994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94" name="Rectangle 34"/>
            <p:cNvSpPr>
              <a:spLocks noChangeArrowheads="1"/>
            </p:cNvSpPr>
            <p:nvPr/>
          </p:nvSpPr>
          <p:spPr bwMode="auto">
            <a:xfrm>
              <a:off x="2040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95" name="Rectangle 35"/>
            <p:cNvSpPr>
              <a:spLocks noChangeArrowheads="1"/>
            </p:cNvSpPr>
            <p:nvPr/>
          </p:nvSpPr>
          <p:spPr bwMode="auto">
            <a:xfrm>
              <a:off x="2948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96" name="Rectangle 36"/>
            <p:cNvSpPr>
              <a:spLocks noChangeArrowheads="1"/>
            </p:cNvSpPr>
            <p:nvPr/>
          </p:nvSpPr>
          <p:spPr bwMode="auto">
            <a:xfrm>
              <a:off x="2993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97" name="Rectangle 37"/>
            <p:cNvSpPr>
              <a:spLocks noChangeArrowheads="1"/>
            </p:cNvSpPr>
            <p:nvPr/>
          </p:nvSpPr>
          <p:spPr bwMode="auto">
            <a:xfrm>
              <a:off x="303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98" name="Rectangle 38"/>
            <p:cNvSpPr>
              <a:spLocks noChangeArrowheads="1"/>
            </p:cNvSpPr>
            <p:nvPr/>
          </p:nvSpPr>
          <p:spPr bwMode="auto">
            <a:xfrm>
              <a:off x="3084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499" name="Rectangle 39"/>
            <p:cNvSpPr>
              <a:spLocks noChangeArrowheads="1"/>
            </p:cNvSpPr>
            <p:nvPr/>
          </p:nvSpPr>
          <p:spPr bwMode="auto">
            <a:xfrm>
              <a:off x="3130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00" name="Rectangle 40"/>
            <p:cNvSpPr>
              <a:spLocks noChangeArrowheads="1"/>
            </p:cNvSpPr>
            <p:nvPr/>
          </p:nvSpPr>
          <p:spPr bwMode="auto">
            <a:xfrm>
              <a:off x="3175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01" name="Rectangle 41"/>
            <p:cNvSpPr>
              <a:spLocks noChangeArrowheads="1"/>
            </p:cNvSpPr>
            <p:nvPr/>
          </p:nvSpPr>
          <p:spPr bwMode="auto">
            <a:xfrm>
              <a:off x="3221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02" name="Rectangle 42"/>
            <p:cNvSpPr>
              <a:spLocks noChangeArrowheads="1"/>
            </p:cNvSpPr>
            <p:nvPr/>
          </p:nvSpPr>
          <p:spPr bwMode="black">
            <a:xfrm>
              <a:off x="3266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03" name="Rectangle 43"/>
            <p:cNvSpPr>
              <a:spLocks noChangeArrowheads="1"/>
            </p:cNvSpPr>
            <p:nvPr/>
          </p:nvSpPr>
          <p:spPr bwMode="black">
            <a:xfrm>
              <a:off x="3311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04" name="Rectangle 44"/>
            <p:cNvSpPr>
              <a:spLocks noChangeArrowheads="1"/>
            </p:cNvSpPr>
            <p:nvPr/>
          </p:nvSpPr>
          <p:spPr bwMode="black">
            <a:xfrm>
              <a:off x="3357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05" name="Rectangle 45"/>
            <p:cNvSpPr>
              <a:spLocks noChangeArrowheads="1"/>
            </p:cNvSpPr>
            <p:nvPr/>
          </p:nvSpPr>
          <p:spPr bwMode="auto">
            <a:xfrm>
              <a:off x="4262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06" name="Rectangle 46"/>
            <p:cNvSpPr>
              <a:spLocks noChangeArrowheads="1"/>
            </p:cNvSpPr>
            <p:nvPr/>
          </p:nvSpPr>
          <p:spPr bwMode="auto">
            <a:xfrm>
              <a:off x="4307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07" name="Rectangle 47"/>
            <p:cNvSpPr>
              <a:spLocks noChangeArrowheads="1"/>
            </p:cNvSpPr>
            <p:nvPr/>
          </p:nvSpPr>
          <p:spPr bwMode="auto">
            <a:xfrm>
              <a:off x="4353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08" name="Rectangle 48"/>
            <p:cNvSpPr>
              <a:spLocks noChangeArrowheads="1"/>
            </p:cNvSpPr>
            <p:nvPr/>
          </p:nvSpPr>
          <p:spPr bwMode="auto">
            <a:xfrm>
              <a:off x="4398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09" name="Rectangle 49"/>
            <p:cNvSpPr>
              <a:spLocks noChangeArrowheads="1"/>
            </p:cNvSpPr>
            <p:nvPr/>
          </p:nvSpPr>
          <p:spPr bwMode="auto">
            <a:xfrm>
              <a:off x="4444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10" name="Rectangle 50"/>
            <p:cNvSpPr>
              <a:spLocks noChangeArrowheads="1"/>
            </p:cNvSpPr>
            <p:nvPr/>
          </p:nvSpPr>
          <p:spPr bwMode="auto">
            <a:xfrm>
              <a:off x="448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11" name="Rectangle 51"/>
            <p:cNvSpPr>
              <a:spLocks noChangeArrowheads="1"/>
            </p:cNvSpPr>
            <p:nvPr/>
          </p:nvSpPr>
          <p:spPr bwMode="auto">
            <a:xfrm>
              <a:off x="4535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12" name="Rectangle 52"/>
            <p:cNvSpPr>
              <a:spLocks noChangeArrowheads="1"/>
            </p:cNvSpPr>
            <p:nvPr/>
          </p:nvSpPr>
          <p:spPr bwMode="auto">
            <a:xfrm>
              <a:off x="4580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13" name="Rectangle 53"/>
            <p:cNvSpPr>
              <a:spLocks noChangeArrowheads="1"/>
            </p:cNvSpPr>
            <p:nvPr/>
          </p:nvSpPr>
          <p:spPr bwMode="auto">
            <a:xfrm>
              <a:off x="4625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14" name="Rectangle 54"/>
            <p:cNvSpPr>
              <a:spLocks noChangeArrowheads="1"/>
            </p:cNvSpPr>
            <p:nvPr/>
          </p:nvSpPr>
          <p:spPr bwMode="auto">
            <a:xfrm>
              <a:off x="4671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15" name="Rectangle 55"/>
            <p:cNvSpPr>
              <a:spLocks noChangeArrowheads="1"/>
            </p:cNvSpPr>
            <p:nvPr/>
          </p:nvSpPr>
          <p:spPr bwMode="auto">
            <a:xfrm>
              <a:off x="557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16" name="Rectangle 56"/>
            <p:cNvSpPr>
              <a:spLocks noChangeArrowheads="1"/>
            </p:cNvSpPr>
            <p:nvPr/>
          </p:nvSpPr>
          <p:spPr bwMode="auto">
            <a:xfrm>
              <a:off x="5624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17" name="Rectangle 57"/>
            <p:cNvSpPr>
              <a:spLocks noChangeArrowheads="1"/>
            </p:cNvSpPr>
            <p:nvPr/>
          </p:nvSpPr>
          <p:spPr bwMode="auto">
            <a:xfrm>
              <a:off x="5669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3518" name="Rectangle 58"/>
            <p:cNvSpPr>
              <a:spLocks noChangeArrowheads="1"/>
            </p:cNvSpPr>
            <p:nvPr/>
          </p:nvSpPr>
          <p:spPr bwMode="auto">
            <a:xfrm>
              <a:off x="5715" y="1701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sp>
        <p:nvSpPr>
          <p:cNvPr id="60" name="Text Box 59"/>
          <p:cNvSpPr txBox="1">
            <a:spLocks noChangeArrowheads="1"/>
          </p:cNvSpPr>
          <p:nvPr/>
        </p:nvSpPr>
        <p:spPr bwMode="hidden">
          <a:xfrm>
            <a:off x="2482850" y="1927225"/>
            <a:ext cx="896938" cy="304800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Routing</a:t>
            </a: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black">
          <a:xfrm>
            <a:off x="2936875" y="24495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black">
          <a:xfrm>
            <a:off x="2874963" y="2449513"/>
            <a:ext cx="65087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black">
          <a:xfrm>
            <a:off x="2808288" y="24495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black">
          <a:xfrm>
            <a:off x="2743200" y="24495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2676525" y="24495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2611438" y="24495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2547938" y="2449513"/>
            <a:ext cx="65087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2482850" y="24495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black">
          <a:xfrm>
            <a:off x="2938463" y="2449513"/>
            <a:ext cx="66675" cy="195262"/>
          </a:xfrm>
          <a:prstGeom prst="rect">
            <a:avLst/>
          </a:prstGeom>
          <a:solidFill>
            <a:srgbClr val="C0C0C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black">
          <a:xfrm>
            <a:off x="2873375" y="2449513"/>
            <a:ext cx="65088" cy="195262"/>
          </a:xfrm>
          <a:prstGeom prst="rect">
            <a:avLst/>
          </a:prstGeom>
          <a:solidFill>
            <a:srgbClr val="C0C0C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black">
          <a:xfrm>
            <a:off x="2808288" y="2449513"/>
            <a:ext cx="66675" cy="195262"/>
          </a:xfrm>
          <a:prstGeom prst="rect">
            <a:avLst/>
          </a:prstGeom>
          <a:solidFill>
            <a:srgbClr val="C0C0C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black">
          <a:xfrm>
            <a:off x="2743200" y="2449513"/>
            <a:ext cx="66675" cy="195262"/>
          </a:xfrm>
          <a:prstGeom prst="rect">
            <a:avLst/>
          </a:prstGeom>
          <a:solidFill>
            <a:srgbClr val="C0C0C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2678113" y="2449513"/>
            <a:ext cx="66675" cy="195262"/>
          </a:xfrm>
          <a:prstGeom prst="rect">
            <a:avLst/>
          </a:prstGeom>
          <a:solidFill>
            <a:srgbClr val="C0C0C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2611438" y="2449513"/>
            <a:ext cx="66675" cy="195262"/>
          </a:xfrm>
          <a:prstGeom prst="rect">
            <a:avLst/>
          </a:prstGeom>
          <a:solidFill>
            <a:srgbClr val="C0C0C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75" name="Rectangle 74"/>
          <p:cNvSpPr>
            <a:spLocks noChangeArrowheads="1"/>
          </p:cNvSpPr>
          <p:nvPr/>
        </p:nvSpPr>
        <p:spPr bwMode="auto">
          <a:xfrm>
            <a:off x="2547938" y="2449513"/>
            <a:ext cx="65087" cy="195262"/>
          </a:xfrm>
          <a:prstGeom prst="rect">
            <a:avLst/>
          </a:prstGeom>
          <a:solidFill>
            <a:srgbClr val="C0C0C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2482850" y="2449513"/>
            <a:ext cx="66675" cy="195262"/>
          </a:xfrm>
          <a:prstGeom prst="rect">
            <a:avLst/>
          </a:prstGeom>
          <a:solidFill>
            <a:srgbClr val="C0C0C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1436688" y="2971800"/>
            <a:ext cx="66675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1371600" y="2971800"/>
            <a:ext cx="65088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1306513" y="2971800"/>
            <a:ext cx="65087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0" name="Rectangle 79"/>
          <p:cNvSpPr>
            <a:spLocks noChangeArrowheads="1"/>
          </p:cNvSpPr>
          <p:nvPr/>
        </p:nvSpPr>
        <p:spPr bwMode="auto">
          <a:xfrm>
            <a:off x="1241425" y="2971800"/>
            <a:ext cx="66675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1174750" y="2971800"/>
            <a:ext cx="66675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1109663" y="2971800"/>
            <a:ext cx="66675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1046163" y="2971800"/>
            <a:ext cx="65087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979488" y="2971800"/>
            <a:ext cx="66675" cy="195263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3464" name="Rectangle 84"/>
          <p:cNvSpPr>
            <a:spLocks noChangeArrowheads="1"/>
          </p:cNvSpPr>
          <p:nvPr/>
        </p:nvSpPr>
        <p:spPr bwMode="auto">
          <a:xfrm>
            <a:off x="652463" y="1862138"/>
            <a:ext cx="915987" cy="15033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1436688" y="24495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1371600" y="2449513"/>
            <a:ext cx="65088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1306513" y="2449513"/>
            <a:ext cx="65087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1241425" y="24495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1174750" y="24495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1109663" y="24495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1046163" y="2449513"/>
            <a:ext cx="65087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3" name="Rectangle 92"/>
          <p:cNvSpPr>
            <a:spLocks noChangeArrowheads="1"/>
          </p:cNvSpPr>
          <p:nvPr/>
        </p:nvSpPr>
        <p:spPr bwMode="auto">
          <a:xfrm>
            <a:off x="979488" y="2449513"/>
            <a:ext cx="66675" cy="195262"/>
          </a:xfrm>
          <a:prstGeom prst="rect">
            <a:avLst/>
          </a:prstGeom>
          <a:solidFill>
            <a:srgbClr val="FF99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94" name="Text Box 93"/>
          <p:cNvSpPr txBox="1">
            <a:spLocks noChangeArrowheads="1"/>
          </p:cNvSpPr>
          <p:nvPr/>
        </p:nvSpPr>
        <p:spPr bwMode="auto">
          <a:xfrm>
            <a:off x="762000" y="4468813"/>
            <a:ext cx="7850188" cy="58102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latin typeface="Tahoma" panose="020B0604030504040204" pitchFamily="34" charset="0"/>
                <a:cs typeface="Arial" panose="020B0604020202020204" pitchFamily="34" charset="0"/>
              </a:rPr>
              <a:t>Portions of a packet may be forwarded (“cut-through”) to the next switch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_tradnl" altLang="en-US" sz="1600" b="1">
                <a:latin typeface="Tahoma" panose="020B0604030504040204" pitchFamily="34" charset="0"/>
                <a:cs typeface="Arial" panose="020B0604020202020204" pitchFamily="34" charset="0"/>
              </a:rPr>
              <a:t>before the entire packet is stored at the current switch</a:t>
            </a:r>
          </a:p>
        </p:txBody>
      </p:sp>
      <p:sp>
        <p:nvSpPr>
          <p:cNvPr id="103474" name="Slide Number Placeholder 94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349DA6-E52A-4E8F-A261-9294323E71B5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98</a:t>
            </a:fld>
            <a:endParaRPr lang="en-GB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43167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07778E-7 3.21361E-7 L 0.16423 3.21361E-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63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07778E-7 3.21361E-7 L 0.16423 3.21361E-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63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6.07778E-7 3.21361E-7 L 0.16423 3.21361E-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63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6.07778E-7 3.21361E-7 L 0.16423 3.21361E-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3" presetClass="pat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6.07778E-7 3.21361E-7 L 0.16423 3.21361E-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63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6.07778E-7 3.21361E-7 L 0.16423 3.21361E-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63" presetClass="pat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6.07778E-7 3.21361E-7 L 0.16423 3.21361E-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63" presetClass="path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6.07778E-7 3.21361E-7 L 0.16423 3.21361E-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16407 -0.07604 L 0.37112 -0.07604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5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3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16407 -0.07604 L 0.37112 -0.07604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5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3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16407 -0.07604 L 0.37112 -0.07604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5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3" presetClass="path" presetSubtype="0" accel="50000" decel="5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16407 -0.07604 L 0.37112 -0.0760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5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3" presetClass="path" presetSubtype="0" accel="50000" decel="5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6407 -0.07604 L 0.37112 -0.07604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5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0.16407 -0.07604 L 0.37112 -0.07604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5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3" presetClass="path" presetSubtype="0" accel="50000" decel="5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16407 -0.07604 L 0.37112 -0.07604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5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3" presetClass="path" presetSubtype="0" accel="50000" decel="5000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0.16407 -0.07604 L 0.37112 -0.0760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6"/>
          <p:cNvSpPr>
            <a:spLocks noChangeArrowheads="1"/>
          </p:cNvSpPr>
          <p:nvPr/>
        </p:nvSpPr>
        <p:spPr bwMode="auto">
          <a:xfrm>
            <a:off x="4178300" y="4264025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547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57275"/>
          </a:xfrm>
        </p:spPr>
        <p:txBody>
          <a:bodyPr/>
          <a:lstStyle/>
          <a:p>
            <a:r>
              <a:rPr lang="en-US" altLang="en-US" sz="3200" b="1" smtClean="0"/>
              <a:t>Virtual Cut Through vs. Wormhole</a:t>
            </a:r>
          </a:p>
        </p:txBody>
      </p:sp>
      <p:sp>
        <p:nvSpPr>
          <p:cNvPr id="105476" name="Content Placeholder 2"/>
          <p:cNvSpPr>
            <a:spLocks noGrp="1"/>
          </p:cNvSpPr>
          <p:nvPr>
            <p:ph idx="1"/>
          </p:nvPr>
        </p:nvSpPr>
        <p:spPr>
          <a:xfrm>
            <a:off x="409575" y="1066800"/>
            <a:ext cx="8229600" cy="4525963"/>
          </a:xfrm>
        </p:spPr>
        <p:txBody>
          <a:bodyPr/>
          <a:lstStyle/>
          <a:p>
            <a:r>
              <a:rPr lang="en-US" altLang="en-US" sz="2800" smtClean="0"/>
              <a:t>Virtual Cut Through</a:t>
            </a:r>
          </a:p>
          <a:p>
            <a:endParaRPr lang="en-US" altLang="en-US" sz="2800" smtClean="0"/>
          </a:p>
          <a:p>
            <a:endParaRPr lang="en-US" altLang="en-US" sz="2800" smtClean="0"/>
          </a:p>
          <a:p>
            <a:endParaRPr lang="en-US" altLang="en-US" sz="2800" smtClean="0"/>
          </a:p>
          <a:p>
            <a:endParaRPr lang="en-US" altLang="en-US" sz="3800" smtClean="0"/>
          </a:p>
          <a:p>
            <a:r>
              <a:rPr lang="en-US" altLang="en-US" sz="2800" smtClean="0"/>
              <a:t>Wormhole</a:t>
            </a:r>
          </a:p>
        </p:txBody>
      </p:sp>
      <p:sp>
        <p:nvSpPr>
          <p:cNvPr id="105477" name="Rectangle 5"/>
          <p:cNvSpPr>
            <a:spLocks noChangeArrowheads="1"/>
          </p:cNvSpPr>
          <p:nvPr/>
        </p:nvSpPr>
        <p:spPr bwMode="auto">
          <a:xfrm>
            <a:off x="2286000" y="1749425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4179888" y="1749425"/>
            <a:ext cx="1176337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5479" name="Rectangle 7"/>
          <p:cNvSpPr>
            <a:spLocks noChangeArrowheads="1"/>
          </p:cNvSpPr>
          <p:nvPr/>
        </p:nvSpPr>
        <p:spPr bwMode="auto">
          <a:xfrm>
            <a:off x="6073775" y="1749425"/>
            <a:ext cx="1176338" cy="1503363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5480" name="Rectangle 8"/>
          <p:cNvSpPr>
            <a:spLocks noChangeArrowheads="1"/>
          </p:cNvSpPr>
          <p:nvPr/>
        </p:nvSpPr>
        <p:spPr bwMode="auto">
          <a:xfrm>
            <a:off x="652463" y="1751013"/>
            <a:ext cx="915987" cy="15033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5481" name="Rectangle 9"/>
          <p:cNvSpPr>
            <a:spLocks noChangeArrowheads="1"/>
          </p:cNvSpPr>
          <p:nvPr/>
        </p:nvSpPr>
        <p:spPr bwMode="auto">
          <a:xfrm>
            <a:off x="7967663" y="1749425"/>
            <a:ext cx="915987" cy="1503363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5482" name="Line 10"/>
          <p:cNvSpPr>
            <a:spLocks noChangeShapeType="1"/>
          </p:cNvSpPr>
          <p:nvPr/>
        </p:nvSpPr>
        <p:spPr bwMode="auto">
          <a:xfrm>
            <a:off x="7250113" y="2468563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5483" name="Text Box 11"/>
          <p:cNvSpPr txBox="1">
            <a:spLocks noChangeArrowheads="1"/>
          </p:cNvSpPr>
          <p:nvPr/>
        </p:nvSpPr>
        <p:spPr bwMode="auto">
          <a:xfrm>
            <a:off x="673100" y="3248025"/>
            <a:ext cx="88423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Source </a:t>
            </a:r>
          </a:p>
        </p:txBody>
      </p:sp>
      <p:sp>
        <p:nvSpPr>
          <p:cNvPr id="105484" name="Text Box 12"/>
          <p:cNvSpPr txBox="1">
            <a:spLocks noChangeArrowheads="1"/>
          </p:cNvSpPr>
          <p:nvPr/>
        </p:nvSpPr>
        <p:spPr bwMode="auto">
          <a:xfrm>
            <a:off x="7820025" y="3248025"/>
            <a:ext cx="132238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Destination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end node</a:t>
            </a:r>
          </a:p>
        </p:txBody>
      </p:sp>
      <p:sp>
        <p:nvSpPr>
          <p:cNvPr id="105485" name="Line 13"/>
          <p:cNvSpPr>
            <a:spLocks noChangeShapeType="1"/>
          </p:cNvSpPr>
          <p:nvPr/>
        </p:nvSpPr>
        <p:spPr bwMode="auto">
          <a:xfrm>
            <a:off x="5354638" y="2470150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5486" name="Line 14"/>
          <p:cNvSpPr>
            <a:spLocks noChangeShapeType="1"/>
          </p:cNvSpPr>
          <p:nvPr/>
        </p:nvSpPr>
        <p:spPr bwMode="auto">
          <a:xfrm>
            <a:off x="3462338" y="2470150"/>
            <a:ext cx="7175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5487" name="Line 15"/>
          <p:cNvSpPr>
            <a:spLocks noChangeShapeType="1"/>
          </p:cNvSpPr>
          <p:nvPr/>
        </p:nvSpPr>
        <p:spPr bwMode="auto">
          <a:xfrm>
            <a:off x="1566863" y="2470150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849313" y="2338388"/>
            <a:ext cx="7446962" cy="195262"/>
            <a:chOff x="590" y="2018"/>
            <a:chExt cx="5171" cy="136"/>
          </a:xfrm>
        </p:grpSpPr>
        <p:sp>
          <p:nvSpPr>
            <p:cNvPr id="105525" name="Rectangle 17"/>
            <p:cNvSpPr>
              <a:spLocks noChangeArrowheads="1"/>
            </p:cNvSpPr>
            <p:nvPr/>
          </p:nvSpPr>
          <p:spPr bwMode="auto">
            <a:xfrm>
              <a:off x="59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26" name="Rectangle 18"/>
            <p:cNvSpPr>
              <a:spLocks noChangeArrowheads="1"/>
            </p:cNvSpPr>
            <p:nvPr/>
          </p:nvSpPr>
          <p:spPr bwMode="auto">
            <a:xfrm>
              <a:off x="63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27" name="Rectangle 19"/>
            <p:cNvSpPr>
              <a:spLocks noChangeArrowheads="1"/>
            </p:cNvSpPr>
            <p:nvPr/>
          </p:nvSpPr>
          <p:spPr bwMode="auto">
            <a:xfrm>
              <a:off x="68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28" name="Rectangle 20"/>
            <p:cNvSpPr>
              <a:spLocks noChangeArrowheads="1"/>
            </p:cNvSpPr>
            <p:nvPr/>
          </p:nvSpPr>
          <p:spPr bwMode="auto">
            <a:xfrm>
              <a:off x="726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29" name="Rectangle 21"/>
            <p:cNvSpPr>
              <a:spLocks noChangeArrowheads="1"/>
            </p:cNvSpPr>
            <p:nvPr/>
          </p:nvSpPr>
          <p:spPr bwMode="auto">
            <a:xfrm>
              <a:off x="772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30" name="Rectangle 22"/>
            <p:cNvSpPr>
              <a:spLocks noChangeArrowheads="1"/>
            </p:cNvSpPr>
            <p:nvPr/>
          </p:nvSpPr>
          <p:spPr bwMode="auto">
            <a:xfrm>
              <a:off x="81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31" name="Rectangle 23"/>
            <p:cNvSpPr>
              <a:spLocks noChangeArrowheads="1"/>
            </p:cNvSpPr>
            <p:nvPr/>
          </p:nvSpPr>
          <p:spPr bwMode="auto">
            <a:xfrm>
              <a:off x="86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32" name="Rectangle 24"/>
            <p:cNvSpPr>
              <a:spLocks noChangeArrowheads="1"/>
            </p:cNvSpPr>
            <p:nvPr/>
          </p:nvSpPr>
          <p:spPr bwMode="auto">
            <a:xfrm>
              <a:off x="90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33" name="Rectangle 25"/>
            <p:cNvSpPr>
              <a:spLocks noChangeArrowheads="1"/>
            </p:cNvSpPr>
            <p:nvPr/>
          </p:nvSpPr>
          <p:spPr bwMode="auto">
            <a:xfrm>
              <a:off x="95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34" name="Rectangle 26"/>
            <p:cNvSpPr>
              <a:spLocks noChangeArrowheads="1"/>
            </p:cNvSpPr>
            <p:nvPr/>
          </p:nvSpPr>
          <p:spPr bwMode="auto">
            <a:xfrm>
              <a:off x="99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35" name="Rectangle 27"/>
            <p:cNvSpPr>
              <a:spLocks noChangeArrowheads="1"/>
            </p:cNvSpPr>
            <p:nvPr/>
          </p:nvSpPr>
          <p:spPr bwMode="auto">
            <a:xfrm>
              <a:off x="163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36" name="Rectangle 28"/>
            <p:cNvSpPr>
              <a:spLocks noChangeArrowheads="1"/>
            </p:cNvSpPr>
            <p:nvPr/>
          </p:nvSpPr>
          <p:spPr bwMode="auto">
            <a:xfrm>
              <a:off x="1676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37" name="Rectangle 29"/>
            <p:cNvSpPr>
              <a:spLocks noChangeArrowheads="1"/>
            </p:cNvSpPr>
            <p:nvPr/>
          </p:nvSpPr>
          <p:spPr bwMode="auto">
            <a:xfrm>
              <a:off x="1722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38" name="Rectangle 30"/>
            <p:cNvSpPr>
              <a:spLocks noChangeArrowheads="1"/>
            </p:cNvSpPr>
            <p:nvPr/>
          </p:nvSpPr>
          <p:spPr bwMode="auto">
            <a:xfrm>
              <a:off x="176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39" name="Rectangle 31"/>
            <p:cNvSpPr>
              <a:spLocks noChangeArrowheads="1"/>
            </p:cNvSpPr>
            <p:nvPr/>
          </p:nvSpPr>
          <p:spPr bwMode="auto">
            <a:xfrm>
              <a:off x="181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40" name="Rectangle 32"/>
            <p:cNvSpPr>
              <a:spLocks noChangeArrowheads="1"/>
            </p:cNvSpPr>
            <p:nvPr/>
          </p:nvSpPr>
          <p:spPr bwMode="auto">
            <a:xfrm>
              <a:off x="185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41" name="Rectangle 33"/>
            <p:cNvSpPr>
              <a:spLocks noChangeArrowheads="1"/>
            </p:cNvSpPr>
            <p:nvPr/>
          </p:nvSpPr>
          <p:spPr bwMode="auto">
            <a:xfrm>
              <a:off x="190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42" name="Rectangle 34"/>
            <p:cNvSpPr>
              <a:spLocks noChangeArrowheads="1"/>
            </p:cNvSpPr>
            <p:nvPr/>
          </p:nvSpPr>
          <p:spPr bwMode="auto">
            <a:xfrm>
              <a:off x="194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43" name="Rectangle 35"/>
            <p:cNvSpPr>
              <a:spLocks noChangeArrowheads="1"/>
            </p:cNvSpPr>
            <p:nvPr/>
          </p:nvSpPr>
          <p:spPr bwMode="auto">
            <a:xfrm>
              <a:off x="199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44" name="Rectangle 36"/>
            <p:cNvSpPr>
              <a:spLocks noChangeArrowheads="1"/>
            </p:cNvSpPr>
            <p:nvPr/>
          </p:nvSpPr>
          <p:spPr bwMode="auto">
            <a:xfrm>
              <a:off x="204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45" name="Rectangle 37"/>
            <p:cNvSpPr>
              <a:spLocks noChangeArrowheads="1"/>
            </p:cNvSpPr>
            <p:nvPr/>
          </p:nvSpPr>
          <p:spPr bwMode="auto">
            <a:xfrm>
              <a:off x="294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46" name="Rectangle 38"/>
            <p:cNvSpPr>
              <a:spLocks noChangeArrowheads="1"/>
            </p:cNvSpPr>
            <p:nvPr/>
          </p:nvSpPr>
          <p:spPr bwMode="auto">
            <a:xfrm>
              <a:off x="299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47" name="Rectangle 39"/>
            <p:cNvSpPr>
              <a:spLocks noChangeArrowheads="1"/>
            </p:cNvSpPr>
            <p:nvPr/>
          </p:nvSpPr>
          <p:spPr bwMode="auto">
            <a:xfrm>
              <a:off x="303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48" name="Rectangle 40"/>
            <p:cNvSpPr>
              <a:spLocks noChangeArrowheads="1"/>
            </p:cNvSpPr>
            <p:nvPr/>
          </p:nvSpPr>
          <p:spPr bwMode="auto">
            <a:xfrm>
              <a:off x="308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49" name="Rectangle 41"/>
            <p:cNvSpPr>
              <a:spLocks noChangeArrowheads="1"/>
            </p:cNvSpPr>
            <p:nvPr/>
          </p:nvSpPr>
          <p:spPr bwMode="auto">
            <a:xfrm>
              <a:off x="313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50" name="Rectangle 42"/>
            <p:cNvSpPr>
              <a:spLocks noChangeArrowheads="1"/>
            </p:cNvSpPr>
            <p:nvPr/>
          </p:nvSpPr>
          <p:spPr bwMode="auto">
            <a:xfrm>
              <a:off x="317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51" name="Rectangle 43"/>
            <p:cNvSpPr>
              <a:spLocks noChangeArrowheads="1"/>
            </p:cNvSpPr>
            <p:nvPr/>
          </p:nvSpPr>
          <p:spPr bwMode="auto">
            <a:xfrm>
              <a:off x="322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52" name="Rectangle 44"/>
            <p:cNvSpPr>
              <a:spLocks noChangeArrowheads="1"/>
            </p:cNvSpPr>
            <p:nvPr/>
          </p:nvSpPr>
          <p:spPr bwMode="auto">
            <a:xfrm>
              <a:off x="3266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53" name="Rectangle 45"/>
            <p:cNvSpPr>
              <a:spLocks noChangeArrowheads="1"/>
            </p:cNvSpPr>
            <p:nvPr/>
          </p:nvSpPr>
          <p:spPr bwMode="auto">
            <a:xfrm>
              <a:off x="331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54" name="Rectangle 46"/>
            <p:cNvSpPr>
              <a:spLocks noChangeArrowheads="1"/>
            </p:cNvSpPr>
            <p:nvPr/>
          </p:nvSpPr>
          <p:spPr bwMode="auto">
            <a:xfrm>
              <a:off x="335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55" name="Rectangle 47"/>
            <p:cNvSpPr>
              <a:spLocks noChangeArrowheads="1"/>
            </p:cNvSpPr>
            <p:nvPr/>
          </p:nvSpPr>
          <p:spPr bwMode="auto">
            <a:xfrm>
              <a:off x="4262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56" name="Rectangle 48"/>
            <p:cNvSpPr>
              <a:spLocks noChangeArrowheads="1"/>
            </p:cNvSpPr>
            <p:nvPr/>
          </p:nvSpPr>
          <p:spPr bwMode="auto">
            <a:xfrm>
              <a:off x="4307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57" name="Rectangle 49"/>
            <p:cNvSpPr>
              <a:spLocks noChangeArrowheads="1"/>
            </p:cNvSpPr>
            <p:nvPr/>
          </p:nvSpPr>
          <p:spPr bwMode="auto">
            <a:xfrm>
              <a:off x="4353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58" name="Rectangle 50"/>
            <p:cNvSpPr>
              <a:spLocks noChangeArrowheads="1"/>
            </p:cNvSpPr>
            <p:nvPr/>
          </p:nvSpPr>
          <p:spPr bwMode="auto">
            <a:xfrm>
              <a:off x="4398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59" name="Rectangle 51"/>
            <p:cNvSpPr>
              <a:spLocks noChangeArrowheads="1"/>
            </p:cNvSpPr>
            <p:nvPr/>
          </p:nvSpPr>
          <p:spPr bwMode="auto">
            <a:xfrm>
              <a:off x="444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60" name="Rectangle 52"/>
            <p:cNvSpPr>
              <a:spLocks noChangeArrowheads="1"/>
            </p:cNvSpPr>
            <p:nvPr/>
          </p:nvSpPr>
          <p:spPr bwMode="auto">
            <a:xfrm>
              <a:off x="448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61" name="Rectangle 53"/>
            <p:cNvSpPr>
              <a:spLocks noChangeArrowheads="1"/>
            </p:cNvSpPr>
            <p:nvPr/>
          </p:nvSpPr>
          <p:spPr bwMode="auto">
            <a:xfrm>
              <a:off x="453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62" name="Rectangle 54"/>
            <p:cNvSpPr>
              <a:spLocks noChangeArrowheads="1"/>
            </p:cNvSpPr>
            <p:nvPr/>
          </p:nvSpPr>
          <p:spPr bwMode="auto">
            <a:xfrm>
              <a:off x="4580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63" name="Rectangle 55"/>
            <p:cNvSpPr>
              <a:spLocks noChangeArrowheads="1"/>
            </p:cNvSpPr>
            <p:nvPr/>
          </p:nvSpPr>
          <p:spPr bwMode="auto">
            <a:xfrm>
              <a:off x="462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64" name="Rectangle 56"/>
            <p:cNvSpPr>
              <a:spLocks noChangeArrowheads="1"/>
            </p:cNvSpPr>
            <p:nvPr/>
          </p:nvSpPr>
          <p:spPr bwMode="auto">
            <a:xfrm>
              <a:off x="4671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65" name="Rectangle 57"/>
            <p:cNvSpPr>
              <a:spLocks noChangeArrowheads="1"/>
            </p:cNvSpPr>
            <p:nvPr/>
          </p:nvSpPr>
          <p:spPr bwMode="auto">
            <a:xfrm>
              <a:off x="557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66" name="Rectangle 58"/>
            <p:cNvSpPr>
              <a:spLocks noChangeArrowheads="1"/>
            </p:cNvSpPr>
            <p:nvPr/>
          </p:nvSpPr>
          <p:spPr bwMode="auto">
            <a:xfrm>
              <a:off x="5624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67" name="Rectangle 59"/>
            <p:cNvSpPr>
              <a:spLocks noChangeArrowheads="1"/>
            </p:cNvSpPr>
            <p:nvPr/>
          </p:nvSpPr>
          <p:spPr bwMode="auto">
            <a:xfrm>
              <a:off x="5669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68" name="Rectangle 60"/>
            <p:cNvSpPr>
              <a:spLocks noChangeArrowheads="1"/>
            </p:cNvSpPr>
            <p:nvPr/>
          </p:nvSpPr>
          <p:spPr bwMode="auto">
            <a:xfrm>
              <a:off x="5715" y="2018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sp>
        <p:nvSpPr>
          <p:cNvPr id="105489" name="Rectangle 61"/>
          <p:cNvSpPr>
            <a:spLocks noChangeArrowheads="1"/>
          </p:cNvSpPr>
          <p:nvPr/>
        </p:nvSpPr>
        <p:spPr bwMode="auto">
          <a:xfrm>
            <a:off x="2286000" y="4297363"/>
            <a:ext cx="1176338" cy="1503362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5490" name="Rectangle 63"/>
          <p:cNvSpPr>
            <a:spLocks noChangeArrowheads="1"/>
          </p:cNvSpPr>
          <p:nvPr/>
        </p:nvSpPr>
        <p:spPr bwMode="auto">
          <a:xfrm>
            <a:off x="6073775" y="4297363"/>
            <a:ext cx="1176338" cy="1503362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5491" name="Rectangle 64"/>
          <p:cNvSpPr>
            <a:spLocks noChangeArrowheads="1"/>
          </p:cNvSpPr>
          <p:nvPr/>
        </p:nvSpPr>
        <p:spPr bwMode="auto">
          <a:xfrm>
            <a:off x="652463" y="4298950"/>
            <a:ext cx="915987" cy="1503363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5492" name="Rectangle 65"/>
          <p:cNvSpPr>
            <a:spLocks noChangeArrowheads="1"/>
          </p:cNvSpPr>
          <p:nvPr/>
        </p:nvSpPr>
        <p:spPr bwMode="auto">
          <a:xfrm>
            <a:off x="7967663" y="4297363"/>
            <a:ext cx="915987" cy="15033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105493" name="Line 66"/>
          <p:cNvSpPr>
            <a:spLocks noChangeShapeType="1"/>
          </p:cNvSpPr>
          <p:nvPr/>
        </p:nvSpPr>
        <p:spPr bwMode="auto">
          <a:xfrm>
            <a:off x="7250113" y="5016500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5494" name="Text Box 67"/>
          <p:cNvSpPr txBox="1">
            <a:spLocks noChangeArrowheads="1"/>
          </p:cNvSpPr>
          <p:nvPr/>
        </p:nvSpPr>
        <p:spPr bwMode="auto">
          <a:xfrm>
            <a:off x="673100" y="5795963"/>
            <a:ext cx="88423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Source </a:t>
            </a:r>
          </a:p>
        </p:txBody>
      </p:sp>
      <p:sp>
        <p:nvSpPr>
          <p:cNvPr id="105495" name="Text Box 68"/>
          <p:cNvSpPr txBox="1">
            <a:spLocks noChangeArrowheads="1"/>
          </p:cNvSpPr>
          <p:nvPr/>
        </p:nvSpPr>
        <p:spPr bwMode="auto">
          <a:xfrm>
            <a:off x="7813675" y="5795963"/>
            <a:ext cx="1335088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500" b="1">
                <a:latin typeface="Tahoma" panose="020B0604030504040204" pitchFamily="34" charset="0"/>
                <a:cs typeface="Arial" panose="020B0604020202020204" pitchFamily="34" charset="0"/>
              </a:rPr>
              <a:t>Destination </a:t>
            </a:r>
          </a:p>
        </p:txBody>
      </p:sp>
      <p:sp>
        <p:nvSpPr>
          <p:cNvPr id="105496" name="Line 69"/>
          <p:cNvSpPr>
            <a:spLocks noChangeShapeType="1"/>
          </p:cNvSpPr>
          <p:nvPr/>
        </p:nvSpPr>
        <p:spPr bwMode="auto">
          <a:xfrm>
            <a:off x="5354638" y="5016500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5497" name="Line 70"/>
          <p:cNvSpPr>
            <a:spLocks noChangeShapeType="1"/>
          </p:cNvSpPr>
          <p:nvPr/>
        </p:nvSpPr>
        <p:spPr bwMode="auto">
          <a:xfrm>
            <a:off x="3462338" y="5016500"/>
            <a:ext cx="7175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sp>
        <p:nvSpPr>
          <p:cNvPr id="105498" name="Line 71"/>
          <p:cNvSpPr>
            <a:spLocks noChangeShapeType="1"/>
          </p:cNvSpPr>
          <p:nvPr/>
        </p:nvSpPr>
        <p:spPr bwMode="auto">
          <a:xfrm>
            <a:off x="1566863" y="5016500"/>
            <a:ext cx="7191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GB"/>
          </a:p>
        </p:txBody>
      </p:sp>
      <p:grpSp>
        <p:nvGrpSpPr>
          <p:cNvPr id="3" name="Group 72"/>
          <p:cNvGrpSpPr>
            <a:grpSpLocks/>
          </p:cNvGrpSpPr>
          <p:nvPr/>
        </p:nvGrpSpPr>
        <p:grpSpPr bwMode="auto">
          <a:xfrm>
            <a:off x="6688138" y="606425"/>
            <a:ext cx="2468562" cy="1914525"/>
            <a:chOff x="4669" y="340"/>
            <a:chExt cx="1715" cy="1329"/>
          </a:xfrm>
        </p:grpSpPr>
        <p:sp>
          <p:nvSpPr>
            <p:cNvPr id="105523" name="Text Box 73"/>
            <p:cNvSpPr txBox="1">
              <a:spLocks noChangeArrowheads="1"/>
            </p:cNvSpPr>
            <p:nvPr/>
          </p:nvSpPr>
          <p:spPr bwMode="auto">
            <a:xfrm>
              <a:off x="5001" y="340"/>
              <a:ext cx="1383" cy="886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Buffers for data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packets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Requirement: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buffers must be sized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to hold entire packet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(MTU)</a:t>
              </a:r>
            </a:p>
          </p:txBody>
        </p:sp>
        <p:sp>
          <p:nvSpPr>
            <p:cNvPr id="105524" name="Line 74"/>
            <p:cNvSpPr>
              <a:spLocks noChangeShapeType="1"/>
            </p:cNvSpPr>
            <p:nvPr/>
          </p:nvSpPr>
          <p:spPr bwMode="auto">
            <a:xfrm flipH="1">
              <a:off x="4669" y="1202"/>
              <a:ext cx="411" cy="4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GB"/>
            </a:p>
          </p:txBody>
        </p:sp>
      </p:grpSp>
      <p:grpSp>
        <p:nvGrpSpPr>
          <p:cNvPr id="4" name="Group 75"/>
          <p:cNvGrpSpPr>
            <a:grpSpLocks/>
          </p:cNvGrpSpPr>
          <p:nvPr/>
        </p:nvGrpSpPr>
        <p:grpSpPr bwMode="auto">
          <a:xfrm>
            <a:off x="6727825" y="3317875"/>
            <a:ext cx="2443163" cy="1512888"/>
            <a:chOff x="4672" y="2420"/>
            <a:chExt cx="1697" cy="1050"/>
          </a:xfrm>
        </p:grpSpPr>
        <p:sp>
          <p:nvSpPr>
            <p:cNvPr id="105521" name="Text Box 76"/>
            <p:cNvSpPr txBox="1">
              <a:spLocks noChangeArrowheads="1"/>
            </p:cNvSpPr>
            <p:nvPr/>
          </p:nvSpPr>
          <p:spPr bwMode="auto">
            <a:xfrm>
              <a:off x="5026" y="2420"/>
              <a:ext cx="1343" cy="473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1639" tIns="42452" rIns="81639" bIns="42452">
              <a:spAutoFit/>
            </a:bodyPr>
            <a:lstStyle>
              <a:lvl1pPr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867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867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867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86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Buffers for flits: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packets can be larger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n-US" sz="1300" b="1">
                  <a:latin typeface="Tahoma" panose="020B0604030504040204" pitchFamily="34" charset="0"/>
                  <a:cs typeface="Arial" panose="020B0604020202020204" pitchFamily="34" charset="0"/>
                </a:rPr>
                <a:t>than buffers</a:t>
              </a:r>
            </a:p>
          </p:txBody>
        </p:sp>
        <p:sp>
          <p:nvSpPr>
            <p:cNvPr id="105522" name="Line 77"/>
            <p:cNvSpPr>
              <a:spLocks noChangeShapeType="1"/>
            </p:cNvSpPr>
            <p:nvPr/>
          </p:nvSpPr>
          <p:spPr bwMode="auto">
            <a:xfrm flipH="1">
              <a:off x="4672" y="2880"/>
              <a:ext cx="478" cy="5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GB"/>
            </a:p>
          </p:txBody>
        </p:sp>
      </p:grpSp>
      <p:grpSp>
        <p:nvGrpSpPr>
          <p:cNvPr id="5" name="Group 78"/>
          <p:cNvGrpSpPr>
            <a:grpSpLocks/>
          </p:cNvGrpSpPr>
          <p:nvPr/>
        </p:nvGrpSpPr>
        <p:grpSpPr bwMode="auto">
          <a:xfrm>
            <a:off x="849313" y="4886325"/>
            <a:ext cx="7315200" cy="195263"/>
            <a:chOff x="590" y="3470"/>
            <a:chExt cx="5080" cy="136"/>
          </a:xfrm>
        </p:grpSpPr>
        <p:sp>
          <p:nvSpPr>
            <p:cNvPr id="105503" name="Rectangle 79"/>
            <p:cNvSpPr>
              <a:spLocks noChangeArrowheads="1"/>
            </p:cNvSpPr>
            <p:nvPr/>
          </p:nvSpPr>
          <p:spPr bwMode="auto">
            <a:xfrm>
              <a:off x="953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04" name="Rectangle 80"/>
            <p:cNvSpPr>
              <a:spLocks noChangeArrowheads="1"/>
            </p:cNvSpPr>
            <p:nvPr/>
          </p:nvSpPr>
          <p:spPr bwMode="auto">
            <a:xfrm>
              <a:off x="999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05" name="Rectangle 81"/>
            <p:cNvSpPr>
              <a:spLocks noChangeArrowheads="1"/>
            </p:cNvSpPr>
            <p:nvPr/>
          </p:nvSpPr>
          <p:spPr bwMode="auto">
            <a:xfrm>
              <a:off x="1631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06" name="Rectangle 82"/>
            <p:cNvSpPr>
              <a:spLocks noChangeArrowheads="1"/>
            </p:cNvSpPr>
            <p:nvPr/>
          </p:nvSpPr>
          <p:spPr bwMode="auto">
            <a:xfrm>
              <a:off x="1676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07" name="Rectangle 83"/>
            <p:cNvSpPr>
              <a:spLocks noChangeArrowheads="1"/>
            </p:cNvSpPr>
            <p:nvPr/>
          </p:nvSpPr>
          <p:spPr bwMode="auto">
            <a:xfrm>
              <a:off x="2948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08" name="Rectangle 84"/>
            <p:cNvSpPr>
              <a:spLocks noChangeArrowheads="1"/>
            </p:cNvSpPr>
            <p:nvPr/>
          </p:nvSpPr>
          <p:spPr bwMode="auto">
            <a:xfrm>
              <a:off x="2993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09" name="Rectangle 85"/>
            <p:cNvSpPr>
              <a:spLocks noChangeArrowheads="1"/>
            </p:cNvSpPr>
            <p:nvPr/>
          </p:nvSpPr>
          <p:spPr bwMode="auto">
            <a:xfrm>
              <a:off x="4262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10" name="Rectangle 86"/>
            <p:cNvSpPr>
              <a:spLocks noChangeArrowheads="1"/>
            </p:cNvSpPr>
            <p:nvPr/>
          </p:nvSpPr>
          <p:spPr bwMode="auto">
            <a:xfrm>
              <a:off x="4307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11" name="Rectangle 87"/>
            <p:cNvSpPr>
              <a:spLocks noChangeArrowheads="1"/>
            </p:cNvSpPr>
            <p:nvPr/>
          </p:nvSpPr>
          <p:spPr bwMode="auto">
            <a:xfrm>
              <a:off x="5579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12" name="Rectangle 88"/>
            <p:cNvSpPr>
              <a:spLocks noChangeArrowheads="1"/>
            </p:cNvSpPr>
            <p:nvPr/>
          </p:nvSpPr>
          <p:spPr bwMode="auto">
            <a:xfrm>
              <a:off x="5624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13" name="Rectangle 89"/>
            <p:cNvSpPr>
              <a:spLocks noChangeArrowheads="1"/>
            </p:cNvSpPr>
            <p:nvPr/>
          </p:nvSpPr>
          <p:spPr bwMode="auto">
            <a:xfrm>
              <a:off x="860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14" name="Rectangle 90"/>
            <p:cNvSpPr>
              <a:spLocks noChangeArrowheads="1"/>
            </p:cNvSpPr>
            <p:nvPr/>
          </p:nvSpPr>
          <p:spPr bwMode="auto">
            <a:xfrm>
              <a:off x="906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15" name="Rectangle 91"/>
            <p:cNvSpPr>
              <a:spLocks noChangeArrowheads="1"/>
            </p:cNvSpPr>
            <p:nvPr/>
          </p:nvSpPr>
          <p:spPr bwMode="auto">
            <a:xfrm>
              <a:off x="771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16" name="Rectangle 92"/>
            <p:cNvSpPr>
              <a:spLocks noChangeArrowheads="1"/>
            </p:cNvSpPr>
            <p:nvPr/>
          </p:nvSpPr>
          <p:spPr bwMode="auto">
            <a:xfrm>
              <a:off x="817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17" name="Rectangle 93"/>
            <p:cNvSpPr>
              <a:spLocks noChangeArrowheads="1"/>
            </p:cNvSpPr>
            <p:nvPr/>
          </p:nvSpPr>
          <p:spPr bwMode="auto">
            <a:xfrm>
              <a:off x="680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18" name="Rectangle 94"/>
            <p:cNvSpPr>
              <a:spLocks noChangeArrowheads="1"/>
            </p:cNvSpPr>
            <p:nvPr/>
          </p:nvSpPr>
          <p:spPr bwMode="auto">
            <a:xfrm>
              <a:off x="726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19" name="Rectangle 95"/>
            <p:cNvSpPr>
              <a:spLocks noChangeArrowheads="1"/>
            </p:cNvSpPr>
            <p:nvPr/>
          </p:nvSpPr>
          <p:spPr bwMode="auto">
            <a:xfrm>
              <a:off x="590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  <p:sp>
          <p:nvSpPr>
            <p:cNvPr id="105520" name="Rectangle 96"/>
            <p:cNvSpPr>
              <a:spLocks noChangeArrowheads="1"/>
            </p:cNvSpPr>
            <p:nvPr/>
          </p:nvSpPr>
          <p:spPr bwMode="auto">
            <a:xfrm>
              <a:off x="636" y="3470"/>
              <a:ext cx="46" cy="136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" panose="02020603050405020304" pitchFamily="18" charset="0"/>
              </a:endParaRPr>
            </a:p>
          </p:txBody>
        </p:sp>
      </p:grpSp>
      <p:sp>
        <p:nvSpPr>
          <p:cNvPr id="105502" name="Slide Number Placeholder 96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E16536-CC68-433F-9251-C565BCAD6700}" type="slidenum">
              <a:rPr lang="en-GB" altLang="en-US" sz="1400">
                <a:latin typeface="Times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99</a:t>
            </a:fld>
            <a:endParaRPr lang="en-GB" altLang="en-US" sz="14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39631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S_HASHES" val="&lt;hashes&gt;&lt;item&gt;&lt;first&gt;audio&lt;/first&gt;&lt;second&gt;da39a3ee5e6b4bd3255bfef95601890afd879&lt;/second&gt;&lt;/item&gt;&lt;item&gt;&lt;first&gt;audio2&lt;/first&gt;&lt;second&gt;da39a3ee5e6b4bd3255bfef95601890afd879&lt;/second&gt;&lt;/item&gt;&lt;item&gt;&lt;first&gt;bgAudio&lt;/first&gt;&lt;second&gt;da39a3ee5e6b4bd3255bfef95601890afd879&lt;/second&gt;&lt;/item&gt;&lt;item&gt;&lt;first&gt;interactions&lt;/first&gt;&lt;second&gt;da39a3ee5e6b4bd3255bfef95601890afd879&lt;/second&gt;&lt;/item&gt;&lt;item&gt;&lt;first&gt;presentation&lt;/first&gt;&lt;second&gt;999abcbb73435fa9b33d5c50e69edb0854cfbbf&lt;/second&gt;&lt;/item&gt;&lt;item&gt;&lt;first&gt;quizzes&lt;/first&gt;&lt;second&gt;da39a3ee5e6b4bd3255bfef95601890afd879&lt;/second&gt;&lt;/item&gt;&lt;item&gt;&lt;first&gt;scenarios&lt;/first&gt;&lt;second&gt;da39a3ee5e6b4bd3255bfef95601890afd879&lt;/second&gt;&lt;/item&gt;&lt;item&gt;&lt;first&gt;video&lt;/first&gt;&lt;second&gt;da39a3ee5e6b4bd3255bfef95601890afd879&lt;/second&gt;&lt;/item&gt;&lt;item&gt;&lt;first&gt;video2&lt;/first&gt;&lt;second&gt;da39a3ee5e6b4bd3255bfef95601890afd879&lt;/second&gt;&lt;/item&gt;&lt;/hashes&gt;&#10;"/>
</p:tagLst>
</file>

<file path=ppt/theme/theme1.xml><?xml version="1.0" encoding="utf-8"?>
<a:theme xmlns:a="http://schemas.openxmlformats.org/drawingml/2006/main" name="Content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2584</TotalTime>
  <Words>7536</Words>
  <Application>Microsoft Office PowerPoint</Application>
  <PresentationFormat>On-screen Show (4:3)</PresentationFormat>
  <Paragraphs>1475</Paragraphs>
  <Slides>111</Slides>
  <Notes>77</Notes>
  <HiddenSlides>5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111</vt:i4>
      </vt:variant>
    </vt:vector>
  </HeadingPairs>
  <TitlesOfParts>
    <vt:vector size="129" baseType="lpstr">
      <vt:lpstr>宋体</vt:lpstr>
      <vt:lpstr>宋体</vt:lpstr>
      <vt:lpstr>Arial</vt:lpstr>
      <vt:lpstr>Arial Black</vt:lpstr>
      <vt:lpstr>Arial Narrow</vt:lpstr>
      <vt:lpstr>Calibri</vt:lpstr>
      <vt:lpstr>Cambria Math</vt:lpstr>
      <vt:lpstr>GHDFA A+ Minion</vt:lpstr>
      <vt:lpstr>Symbol</vt:lpstr>
      <vt:lpstr>Tahoma</vt:lpstr>
      <vt:lpstr>Times</vt:lpstr>
      <vt:lpstr>Times New Roman</vt:lpstr>
      <vt:lpstr>Wingdings</vt:lpstr>
      <vt:lpstr>Wingdings 2</vt:lpstr>
      <vt:lpstr>Content Presentation</vt:lpstr>
      <vt:lpstr>Title Presentation</vt:lpstr>
      <vt:lpstr>Visio</vt:lpstr>
      <vt:lpstr>Visio.Drawing.15</vt:lpstr>
      <vt:lpstr> Computational Neuroscience, Neurotechnology and Neuro-inspired Artificial Intelligence (ISRC-CN3)   Building Reliable and Secure Embedded Systems with Neuromorphic Computing   </vt:lpstr>
      <vt:lpstr>Content</vt:lpstr>
      <vt:lpstr>Motivation</vt:lpstr>
      <vt:lpstr>Electronic Faults</vt:lpstr>
      <vt:lpstr>Electronic Faults</vt:lpstr>
      <vt:lpstr>Electronic Faults</vt:lpstr>
      <vt:lpstr>Self-X</vt:lpstr>
      <vt:lpstr>Operation of Fault Tolerant Systems </vt:lpstr>
      <vt:lpstr>Mitigating Hardware Faults </vt:lpstr>
      <vt:lpstr>FT Redundancy : Hot Standby</vt:lpstr>
      <vt:lpstr>FT Redundancy : Cold Standby</vt:lpstr>
      <vt:lpstr>FT Redundancy : Warm Standby</vt:lpstr>
      <vt:lpstr>Fault-Tolerant Replication</vt:lpstr>
      <vt:lpstr>Triple Modular Redundancy (TMR)</vt:lpstr>
      <vt:lpstr>Detecting and Tolerating Faults</vt:lpstr>
      <vt:lpstr>Detecting and Tolerating Faults</vt:lpstr>
      <vt:lpstr>Intelligent Self Repair</vt:lpstr>
      <vt:lpstr>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Unmet Need</vt:lpstr>
      <vt:lpstr>Brain-Inspired Data Processing</vt:lpstr>
      <vt:lpstr>Brain-Inspired Data Processing</vt:lpstr>
      <vt:lpstr>Brain-Inspired Data Processing</vt:lpstr>
      <vt:lpstr>PowerPoint Presentation</vt:lpstr>
      <vt:lpstr>More Knowledge on Brain Repair</vt:lpstr>
      <vt:lpstr>More Knowledge on Brain Repair</vt:lpstr>
      <vt:lpstr>Software Model (AN) - A tripartite synapse story</vt:lpstr>
      <vt:lpstr>PowerPoint Presentation</vt:lpstr>
      <vt:lpstr>The Bigger Picture - “Astro-Neuron Network”</vt:lpstr>
      <vt:lpstr>The Bigger Picture - “Astro-Neuron Network”</vt:lpstr>
      <vt:lpstr>Self-repair of a ‘Small’ Astrocyte-Neuron Network</vt:lpstr>
      <vt:lpstr>Self-repair of a ‘Small’ Astrocyte-Neuron Network</vt:lpstr>
      <vt:lpstr>The Bigger Picture - “Astro-Neuron Network”</vt:lpstr>
      <vt:lpstr>Goal and Challenges</vt:lpstr>
      <vt:lpstr>PowerPoint Presentation</vt:lpstr>
      <vt:lpstr>Proof-of-Principle: Moving to Hardware</vt:lpstr>
      <vt:lpstr>SPANNER: Moving to Hardware</vt:lpstr>
      <vt:lpstr>FPGA Hardware Implementation</vt:lpstr>
      <vt:lpstr>‘Small’ Astrocyte-Neuron Network to FPGAs</vt:lpstr>
      <vt:lpstr>‘Small’ Astrocyte-Neuron Network to FPGAs</vt:lpstr>
      <vt:lpstr>Apply to mobile robotic car</vt:lpstr>
      <vt:lpstr>‘Small’ Astrocyte-Neuron Network to FPGAs</vt:lpstr>
      <vt:lpstr>Challenges</vt:lpstr>
      <vt:lpstr>Acceleration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</vt:lpstr>
      <vt:lpstr>PowerPoint Presentation</vt:lpstr>
      <vt:lpstr>Interconnect Challenge</vt:lpstr>
      <vt:lpstr>Background: Evolution Timeline</vt:lpstr>
      <vt:lpstr>PowerPoint Presentation</vt:lpstr>
      <vt:lpstr>Bus-based communication</vt:lpstr>
      <vt:lpstr>Introduction to NoC - Basic Components</vt:lpstr>
      <vt:lpstr>PowerPoint Presentation</vt:lpstr>
      <vt:lpstr>Messaging Units</vt:lpstr>
      <vt:lpstr>NoC – Its Abstraction and Challenges</vt:lpstr>
      <vt:lpstr>NoC Interconnect Scalability</vt:lpstr>
      <vt:lpstr>NoC Concepts</vt:lpstr>
      <vt:lpstr>NoC Concepts</vt:lpstr>
      <vt:lpstr>Generic NoC Router Architecture</vt:lpstr>
      <vt:lpstr>Pipelined Router Microarchitecture</vt:lpstr>
      <vt:lpstr>NoC Topologies</vt:lpstr>
      <vt:lpstr>NoC Topologies</vt:lpstr>
      <vt:lpstr>Abstract Metrics: Degree</vt:lpstr>
      <vt:lpstr>Abstract Metrics: Hop Count</vt:lpstr>
      <vt:lpstr>Abstract Metrics: Path Diversity</vt:lpstr>
      <vt:lpstr>Unconventional NoC Topologies</vt:lpstr>
      <vt:lpstr>NoC Concepts</vt:lpstr>
      <vt:lpstr>Taxonomy for Routing Algorithms</vt:lpstr>
      <vt:lpstr>Static vs. Dynamic Routing</vt:lpstr>
      <vt:lpstr>Example: Static Routing</vt:lpstr>
      <vt:lpstr>Example: Adaptive Routing</vt:lpstr>
      <vt:lpstr>The Livelock Problem</vt:lpstr>
      <vt:lpstr>NoC Concepts</vt:lpstr>
      <vt:lpstr>Switching Techniques</vt:lpstr>
      <vt:lpstr>Circuit Switching</vt:lpstr>
      <vt:lpstr>Circuit Switching</vt:lpstr>
      <vt:lpstr>Circuit Switching</vt:lpstr>
      <vt:lpstr>Circuit Switching</vt:lpstr>
      <vt:lpstr>Packet Switching</vt:lpstr>
      <vt:lpstr>Packet Switching (Store &amp; Forward)</vt:lpstr>
      <vt:lpstr>Packet Switching (Store &amp; Forward)</vt:lpstr>
      <vt:lpstr>Packet Switching (Virtual Cut-through)</vt:lpstr>
      <vt:lpstr>Virtual Cut Through vs. Wormhole</vt:lpstr>
      <vt:lpstr>Virtual Cut Through vs. Wormhole</vt:lpstr>
      <vt:lpstr>Evaluation Metrics</vt:lpstr>
      <vt:lpstr>NoC for Brain Info. Communication?</vt:lpstr>
      <vt:lpstr>NoC for Brain Info. Communication?</vt:lpstr>
      <vt:lpstr>NoC for Brain Info. Communication?</vt:lpstr>
      <vt:lpstr>NoC Works!</vt:lpstr>
      <vt:lpstr>PowerPoint Presentation</vt:lpstr>
      <vt:lpstr>What is Next?</vt:lpstr>
      <vt:lpstr>Opportunities</vt:lpstr>
      <vt:lpstr>Opportunities</vt:lpstr>
      <vt:lpstr>Take Home Message</vt:lpstr>
      <vt:lpstr>Thank You</vt:lpstr>
    </vt:vector>
  </TitlesOfParts>
  <Company>AndersonSprattGroup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Rooney</dc:creator>
  <cp:lastModifiedBy>Jim Harkin</cp:lastModifiedBy>
  <cp:revision>2302</cp:revision>
  <cp:lastPrinted>2014-07-09T10:34:22Z</cp:lastPrinted>
  <dcterms:created xsi:type="dcterms:W3CDTF">2008-01-11T12:00:52Z</dcterms:created>
  <dcterms:modified xsi:type="dcterms:W3CDTF">2021-10-26T21:44:36Z</dcterms:modified>
</cp:coreProperties>
</file>